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69.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68.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84"/>
  </p:notesMasterIdLst>
  <p:sldIdLst>
    <p:sldId id="256" r:id="rId5"/>
    <p:sldId id="359" r:id="rId6"/>
    <p:sldId id="360" r:id="rId7"/>
    <p:sldId id="361" r:id="rId8"/>
    <p:sldId id="259" r:id="rId9"/>
    <p:sldId id="364" r:id="rId10"/>
    <p:sldId id="365" r:id="rId11"/>
    <p:sldId id="318" r:id="rId12"/>
    <p:sldId id="314" r:id="rId13"/>
    <p:sldId id="263" r:id="rId14"/>
    <p:sldId id="306" r:id="rId15"/>
    <p:sldId id="311" r:id="rId16"/>
    <p:sldId id="304" r:id="rId17"/>
    <p:sldId id="310" r:id="rId18"/>
    <p:sldId id="302" r:id="rId19"/>
    <p:sldId id="308" r:id="rId20"/>
    <p:sldId id="307" r:id="rId21"/>
    <p:sldId id="303" r:id="rId22"/>
    <p:sldId id="309" r:id="rId23"/>
    <p:sldId id="316" r:id="rId24"/>
    <p:sldId id="268" r:id="rId25"/>
    <p:sldId id="298" r:id="rId26"/>
    <p:sldId id="299" r:id="rId27"/>
    <p:sldId id="300" r:id="rId28"/>
    <p:sldId id="301" r:id="rId29"/>
    <p:sldId id="370" r:id="rId30"/>
    <p:sldId id="317" r:id="rId31"/>
    <p:sldId id="313" r:id="rId32"/>
    <p:sldId id="262" r:id="rId33"/>
    <p:sldId id="319" r:id="rId34"/>
    <p:sldId id="312" r:id="rId35"/>
    <p:sldId id="315" r:id="rId36"/>
    <p:sldId id="264" r:id="rId37"/>
    <p:sldId id="297" r:id="rId38"/>
    <p:sldId id="320" r:id="rId39"/>
    <p:sldId id="321" r:id="rId40"/>
    <p:sldId id="327" r:id="rId41"/>
    <p:sldId id="326" r:id="rId42"/>
    <p:sldId id="323" r:id="rId43"/>
    <p:sldId id="366" r:id="rId44"/>
    <p:sldId id="322" r:id="rId45"/>
    <p:sldId id="367" r:id="rId46"/>
    <p:sldId id="368" r:id="rId47"/>
    <p:sldId id="371" r:id="rId48"/>
    <p:sldId id="372" r:id="rId49"/>
    <p:sldId id="373" r:id="rId50"/>
    <p:sldId id="328" r:id="rId51"/>
    <p:sldId id="329" r:id="rId52"/>
    <p:sldId id="330" r:id="rId53"/>
    <p:sldId id="351" r:id="rId54"/>
    <p:sldId id="362" r:id="rId55"/>
    <p:sldId id="363" r:id="rId56"/>
    <p:sldId id="338" r:id="rId57"/>
    <p:sldId id="339" r:id="rId58"/>
    <p:sldId id="340" r:id="rId59"/>
    <p:sldId id="342" r:id="rId60"/>
    <p:sldId id="343" r:id="rId61"/>
    <p:sldId id="333" r:id="rId62"/>
    <p:sldId id="341" r:id="rId63"/>
    <p:sldId id="358" r:id="rId64"/>
    <p:sldId id="332" r:id="rId65"/>
    <p:sldId id="336" r:id="rId66"/>
    <p:sldId id="335" r:id="rId67"/>
    <p:sldId id="334" r:id="rId68"/>
    <p:sldId id="354" r:id="rId69"/>
    <p:sldId id="352" r:id="rId70"/>
    <p:sldId id="331" r:id="rId71"/>
    <p:sldId id="356" r:id="rId72"/>
    <p:sldId id="353" r:id="rId73"/>
    <p:sldId id="337" r:id="rId74"/>
    <p:sldId id="346" r:id="rId75"/>
    <p:sldId id="349" r:id="rId76"/>
    <p:sldId id="350" r:id="rId77"/>
    <p:sldId id="345" r:id="rId78"/>
    <p:sldId id="344" r:id="rId79"/>
    <p:sldId id="347" r:id="rId80"/>
    <p:sldId id="348" r:id="rId81"/>
    <p:sldId id="355" r:id="rId82"/>
    <p:sldId id="285" r:id="rId83"/>
  </p:sldIdLst>
  <p:sldSz cx="9144000" cy="5143500" type="screen16x9"/>
  <p:notesSz cx="6858000" cy="9144000"/>
  <p:embeddedFontLst>
    <p:embeddedFont>
      <p:font typeface="Calibri" panose="020F0502020204030204" pitchFamily="34" charset="0"/>
      <p:regular r:id="rId85"/>
      <p:bold r:id="rId86"/>
      <p:italic r:id="rId87"/>
      <p:boldItalic r:id="rId88"/>
    </p:embeddedFont>
    <p:embeddedFont>
      <p:font typeface="Dosis" panose="020B0604020202020204" charset="0"/>
      <p:regular r:id="rId89"/>
      <p:bold r:id="rId90"/>
    </p:embeddedFont>
    <p:embeddedFont>
      <p:font typeface="Inria Serif Light" panose="020B0604020202020204" charset="0"/>
      <p:regular r:id="rId91"/>
      <p:bold r:id="rId92"/>
      <p:italic r:id="rId93"/>
      <p:boldItalic r:id="rId94"/>
    </p:embeddedFont>
    <p:embeddedFont>
      <p:font typeface="Montserrat" panose="00000500000000000000" pitchFamily="2" charset="0"/>
      <p:regular r:id="rId95"/>
      <p:bold r:id="rId96"/>
      <p:italic r:id="rId97"/>
      <p:boldItalic r:id="rId98"/>
    </p:embeddedFont>
    <p:embeddedFont>
      <p:font typeface="Soberana Sans" panose="02000000000000000000" pitchFamily="50" charset="0"/>
      <p:regular r:id="rId99"/>
      <p:bold r:id="rId100"/>
      <p:italic r:id="rId101"/>
      <p:boldItalic r:id="rId102"/>
    </p:embeddedFont>
    <p:embeddedFont>
      <p:font typeface="Source Sans Pro" panose="020B0503030403020204" pitchFamily="34" charset="0"/>
      <p:regular r:id="rId103"/>
      <p:bold r:id="rId104"/>
      <p:italic r:id="rId105"/>
      <p:boldItalic r:id="rId10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7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AA3E0-3C33-42F4-B28F-44135433DCB4}" v="261" dt="2021-10-13T15:51:39.859"/>
    <p1510:client id="{A0A03233-842E-4B57-A40B-76F5237E3087}" v="565" dt="2021-10-14T04:42:30.274"/>
  </p1510:revLst>
</p1510:revInfo>
</file>

<file path=ppt/tableStyles.xml><?xml version="1.0" encoding="utf-8"?>
<a:tblStyleLst xmlns:a="http://schemas.openxmlformats.org/drawingml/2006/main" def="{B3896514-1AA1-4EE5-A447-7E556EC08B63}">
  <a:tblStyle styleId="{B3896514-1AA1-4EE5-A447-7E556EC08B6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EE65728-0D21-4A9D-A831-D487195EC54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2"/>
      </p:cViewPr>
      <p:guideLst/>
    </p:cSldViewPr>
  </p:slideViewPr>
  <p:notesTextViewPr>
    <p:cViewPr>
      <p:scale>
        <a:sx n="3" d="2"/>
        <a:sy n="3" d="2"/>
      </p:scale>
      <p:origin x="0" y="0"/>
    </p:cViewPr>
  </p:notesTextViewPr>
  <p:sorterViewPr>
    <p:cViewPr>
      <p:scale>
        <a:sx n="100" d="100"/>
        <a:sy n="100" d="100"/>
      </p:scale>
      <p:origin x="0" y="-112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font" Target="fonts/font5.fntdata"/><Relationship Id="rId112"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18.fntdata"/><Relationship Id="rId5" Type="http://schemas.openxmlformats.org/officeDocument/2006/relationships/slide" Target="slides/slide1.xml"/><Relationship Id="rId90" Type="http://schemas.openxmlformats.org/officeDocument/2006/relationships/font" Target="fonts/font6.fntdata"/><Relationship Id="rId95" Type="http://schemas.openxmlformats.org/officeDocument/2006/relationships/font" Target="fonts/font11.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customXml" Target="../customXml/item4.xml"/><Relationship Id="rId80" Type="http://schemas.openxmlformats.org/officeDocument/2006/relationships/slide" Target="slides/slide76.xml"/><Relationship Id="rId85" Type="http://schemas.openxmlformats.org/officeDocument/2006/relationships/font" Target="fonts/font1.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19.fntdata"/><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font" Target="fonts/font7.fntdata"/><Relationship Id="rId96"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2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font" Target="fonts/font2.fntdata"/><Relationship Id="rId94" Type="http://schemas.openxmlformats.org/officeDocument/2006/relationships/font" Target="fonts/font10.fntdata"/><Relationship Id="rId99" Type="http://schemas.openxmlformats.org/officeDocument/2006/relationships/font" Target="fonts/font15.fntdata"/><Relationship Id="rId10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3.fntdata"/><Relationship Id="rId104" Type="http://schemas.openxmlformats.org/officeDocument/2006/relationships/font" Target="fonts/font20.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3.fntdata"/><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16.fntdata"/><Relationship Id="rId105" Type="http://schemas.openxmlformats.org/officeDocument/2006/relationships/font" Target="fonts/font2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9.fntdata"/><Relationship Id="rId98" Type="http://schemas.openxmlformats.org/officeDocument/2006/relationships/font" Target="fonts/font1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font" Target="fonts/font4.fntdata"/><Relationship Id="rId11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004AA3E0-3C33-42F4-B28F-44135433DCB4}"/>
    <pc:docChg chg="delSld modSld sldOrd">
      <pc:chgData name="RICARDO HUMBERTO SEVILLA AGUILAR" userId="S::rsevilla@cnsf.gob.mx::94c9c77e-ccbf-4b74-aeeb-01ce0f31e326" providerId="AD" clId="Web-{004AA3E0-3C33-42F4-B28F-44135433DCB4}" dt="2021-10-13T15:51:39.859" v="251" actId="20577"/>
      <pc:docMkLst>
        <pc:docMk/>
      </pc:docMkLst>
      <pc:sldChg chg="modSp del">
        <pc:chgData name="RICARDO HUMBERTO SEVILLA AGUILAR" userId="S::rsevilla@cnsf.gob.mx::94c9c77e-ccbf-4b74-aeeb-01ce0f31e326" providerId="AD" clId="Web-{004AA3E0-3C33-42F4-B28F-44135433DCB4}" dt="2021-10-13T15:26:04.342" v="60"/>
        <pc:sldMkLst>
          <pc:docMk/>
          <pc:sldMk cId="0" sldId="261"/>
        </pc:sldMkLst>
        <pc:spChg chg="mod">
          <ac:chgData name="RICARDO HUMBERTO SEVILLA AGUILAR" userId="S::rsevilla@cnsf.gob.mx::94c9c77e-ccbf-4b74-aeeb-01ce0f31e326" providerId="AD" clId="Web-{004AA3E0-3C33-42F4-B28F-44135433DCB4}" dt="2021-10-13T15:25:40.778" v="59" actId="20577"/>
          <ac:spMkLst>
            <pc:docMk/>
            <pc:sldMk cId="0" sldId="261"/>
            <ac:spMk id="112" creationId="{00000000-0000-0000-0000-000000000000}"/>
          </ac:spMkLst>
        </pc:spChg>
      </pc:sldChg>
      <pc:sldChg chg="modSp">
        <pc:chgData name="RICARDO HUMBERTO SEVILLA AGUILAR" userId="S::rsevilla@cnsf.gob.mx::94c9c77e-ccbf-4b74-aeeb-01ce0f31e326" providerId="AD" clId="Web-{004AA3E0-3C33-42F4-B28F-44135433DCB4}" dt="2021-10-13T15:26:49.390" v="62" actId="20577"/>
        <pc:sldMkLst>
          <pc:docMk/>
          <pc:sldMk cId="0" sldId="262"/>
        </pc:sldMkLst>
        <pc:spChg chg="mod">
          <ac:chgData name="RICARDO HUMBERTO SEVILLA AGUILAR" userId="S::rsevilla@cnsf.gob.mx::94c9c77e-ccbf-4b74-aeeb-01ce0f31e326" providerId="AD" clId="Web-{004AA3E0-3C33-42F4-B28F-44135433DCB4}" dt="2021-10-13T15:26:49.390" v="62" actId="20577"/>
          <ac:spMkLst>
            <pc:docMk/>
            <pc:sldMk cId="0" sldId="262"/>
            <ac:spMk id="31" creationId="{6B501192-A0B0-4160-8855-D05E6DECF71D}"/>
          </ac:spMkLst>
        </pc:spChg>
      </pc:sldChg>
      <pc:sldChg chg="modSp">
        <pc:chgData name="RICARDO HUMBERTO SEVILLA AGUILAR" userId="S::rsevilla@cnsf.gob.mx::94c9c77e-ccbf-4b74-aeeb-01ce0f31e326" providerId="AD" clId="Web-{004AA3E0-3C33-42F4-B28F-44135433DCB4}" dt="2021-10-13T15:27:50.142" v="71" actId="20577"/>
        <pc:sldMkLst>
          <pc:docMk/>
          <pc:sldMk cId="0" sldId="264"/>
        </pc:sldMkLst>
        <pc:spChg chg="mod">
          <ac:chgData name="RICARDO HUMBERTO SEVILLA AGUILAR" userId="S::rsevilla@cnsf.gob.mx::94c9c77e-ccbf-4b74-aeeb-01ce0f31e326" providerId="AD" clId="Web-{004AA3E0-3C33-42F4-B28F-44135433DCB4}" dt="2021-10-13T15:27:50.142" v="71" actId="20577"/>
          <ac:spMkLst>
            <pc:docMk/>
            <pc:sldMk cId="0" sldId="264"/>
            <ac:spMk id="33" creationId="{4117190F-02BE-416A-A7C1-9242A55B9996}"/>
          </ac:spMkLst>
        </pc:spChg>
      </pc:sldChg>
      <pc:sldChg chg="modSp">
        <pc:chgData name="RICARDO HUMBERTO SEVILLA AGUILAR" userId="S::rsevilla@cnsf.gob.mx::94c9c77e-ccbf-4b74-aeeb-01ce0f31e326" providerId="AD" clId="Web-{004AA3E0-3C33-42F4-B28F-44135433DCB4}" dt="2021-10-13T15:28:10.705" v="74" actId="20577"/>
        <pc:sldMkLst>
          <pc:docMk/>
          <pc:sldMk cId="2269888705" sldId="297"/>
        </pc:sldMkLst>
        <pc:spChg chg="mod">
          <ac:chgData name="RICARDO HUMBERTO SEVILLA AGUILAR" userId="S::rsevilla@cnsf.gob.mx::94c9c77e-ccbf-4b74-aeeb-01ce0f31e326" providerId="AD" clId="Web-{004AA3E0-3C33-42F4-B28F-44135433DCB4}" dt="2021-10-13T15:28:10.705" v="74" actId="20577"/>
          <ac:spMkLst>
            <pc:docMk/>
            <pc:sldMk cId="2269888705" sldId="297"/>
            <ac:spMk id="33" creationId="{4117190F-02BE-416A-A7C1-9242A55B9996}"/>
          </ac:spMkLst>
        </pc:spChg>
      </pc:sldChg>
      <pc:sldChg chg="modSp">
        <pc:chgData name="RICARDO HUMBERTO SEVILLA AGUILAR" userId="S::rsevilla@cnsf.gob.mx::94c9c77e-ccbf-4b74-aeeb-01ce0f31e326" providerId="AD" clId="Web-{004AA3E0-3C33-42F4-B28F-44135433DCB4}" dt="2021-10-13T15:19:19.110" v="50" actId="20577"/>
        <pc:sldMkLst>
          <pc:docMk/>
          <pc:sldMk cId="96035664" sldId="298"/>
        </pc:sldMkLst>
        <pc:spChg chg="mod">
          <ac:chgData name="RICARDO HUMBERTO SEVILLA AGUILAR" userId="S::rsevilla@cnsf.gob.mx::94c9c77e-ccbf-4b74-aeeb-01ce0f31e326" providerId="AD" clId="Web-{004AA3E0-3C33-42F4-B28F-44135433DCB4}" dt="2021-10-13T15:19:19.110" v="50" actId="20577"/>
          <ac:spMkLst>
            <pc:docMk/>
            <pc:sldMk cId="96035664" sldId="298"/>
            <ac:spMk id="23" creationId="{7B0C513E-DDFC-416D-8486-DCB67D882303}"/>
          </ac:spMkLst>
        </pc:spChg>
      </pc:sldChg>
      <pc:sldChg chg="modSp">
        <pc:chgData name="RICARDO HUMBERTO SEVILLA AGUILAR" userId="S::rsevilla@cnsf.gob.mx::94c9c77e-ccbf-4b74-aeeb-01ce0f31e326" providerId="AD" clId="Web-{004AA3E0-3C33-42F4-B28F-44135433DCB4}" dt="2021-10-13T15:19:54.846" v="52" actId="20577"/>
        <pc:sldMkLst>
          <pc:docMk/>
          <pc:sldMk cId="3694147753" sldId="300"/>
        </pc:sldMkLst>
        <pc:spChg chg="mod">
          <ac:chgData name="RICARDO HUMBERTO SEVILLA AGUILAR" userId="S::rsevilla@cnsf.gob.mx::94c9c77e-ccbf-4b74-aeeb-01ce0f31e326" providerId="AD" clId="Web-{004AA3E0-3C33-42F4-B28F-44135433DCB4}" dt="2021-10-13T15:19:54.846" v="52" actId="20577"/>
          <ac:spMkLst>
            <pc:docMk/>
            <pc:sldMk cId="3694147753" sldId="300"/>
            <ac:spMk id="23" creationId="{7B0C513E-DDFC-416D-8486-DCB67D882303}"/>
          </ac:spMkLst>
        </pc:spChg>
      </pc:sldChg>
      <pc:sldChg chg="modSp">
        <pc:chgData name="RICARDO HUMBERTO SEVILLA AGUILAR" userId="S::rsevilla@cnsf.gob.mx::94c9c77e-ccbf-4b74-aeeb-01ce0f31e326" providerId="AD" clId="Web-{004AA3E0-3C33-42F4-B28F-44135433DCB4}" dt="2021-10-13T15:18:51.641" v="49" actId="20577"/>
        <pc:sldMkLst>
          <pc:docMk/>
          <pc:sldMk cId="3263695586" sldId="303"/>
        </pc:sldMkLst>
        <pc:spChg chg="mod">
          <ac:chgData name="RICARDO HUMBERTO SEVILLA AGUILAR" userId="S::rsevilla@cnsf.gob.mx::94c9c77e-ccbf-4b74-aeeb-01ce0f31e326" providerId="AD" clId="Web-{004AA3E0-3C33-42F4-B28F-44135433DCB4}" dt="2021-10-13T15:18:51.641" v="49" actId="20577"/>
          <ac:spMkLst>
            <pc:docMk/>
            <pc:sldMk cId="3263695586" sldId="303"/>
            <ac:spMk id="31" creationId="{6B501192-A0B0-4160-8855-D05E6DECF71D}"/>
          </ac:spMkLst>
        </pc:spChg>
      </pc:sldChg>
      <pc:sldChg chg="modSp">
        <pc:chgData name="RICARDO HUMBERTO SEVILLA AGUILAR" userId="S::rsevilla@cnsf.gob.mx::94c9c77e-ccbf-4b74-aeeb-01ce0f31e326" providerId="AD" clId="Web-{004AA3E0-3C33-42F4-B28F-44135433DCB4}" dt="2021-10-13T15:16:41.605" v="16" actId="20577"/>
        <pc:sldMkLst>
          <pc:docMk/>
          <pc:sldMk cId="672097776" sldId="304"/>
        </pc:sldMkLst>
        <pc:spChg chg="mod">
          <ac:chgData name="RICARDO HUMBERTO SEVILLA AGUILAR" userId="S::rsevilla@cnsf.gob.mx::94c9c77e-ccbf-4b74-aeeb-01ce0f31e326" providerId="AD" clId="Web-{004AA3E0-3C33-42F4-B28F-44135433DCB4}" dt="2021-10-13T15:16:41.605" v="16" actId="20577"/>
          <ac:spMkLst>
            <pc:docMk/>
            <pc:sldMk cId="672097776" sldId="304"/>
            <ac:spMk id="33" creationId="{4117190F-02BE-416A-A7C1-9242A55B9996}"/>
          </ac:spMkLst>
        </pc:spChg>
      </pc:sldChg>
      <pc:sldChg chg="modSp">
        <pc:chgData name="RICARDO HUMBERTO SEVILLA AGUILAR" userId="S::rsevilla@cnsf.gob.mx::94c9c77e-ccbf-4b74-aeeb-01ce0f31e326" providerId="AD" clId="Web-{004AA3E0-3C33-42F4-B28F-44135433DCB4}" dt="2021-10-13T15:16:18.901" v="9" actId="20577"/>
        <pc:sldMkLst>
          <pc:docMk/>
          <pc:sldMk cId="2997756961" sldId="306"/>
        </pc:sldMkLst>
        <pc:spChg chg="mod">
          <ac:chgData name="RICARDO HUMBERTO SEVILLA AGUILAR" userId="S::rsevilla@cnsf.gob.mx::94c9c77e-ccbf-4b74-aeeb-01ce0f31e326" providerId="AD" clId="Web-{004AA3E0-3C33-42F4-B28F-44135433DCB4}" dt="2021-10-13T15:16:18.901" v="9" actId="20577"/>
          <ac:spMkLst>
            <pc:docMk/>
            <pc:sldMk cId="2997756961" sldId="306"/>
            <ac:spMk id="24" creationId="{645844F7-96A9-4701-B229-918241CF5F87}"/>
          </ac:spMkLst>
        </pc:spChg>
      </pc:sldChg>
      <pc:sldChg chg="modSp">
        <pc:chgData name="RICARDO HUMBERTO SEVILLA AGUILAR" userId="S::rsevilla@cnsf.gob.mx::94c9c77e-ccbf-4b74-aeeb-01ce0f31e326" providerId="AD" clId="Web-{004AA3E0-3C33-42F4-B28F-44135433DCB4}" dt="2021-10-13T15:18:01.795" v="43" actId="20577"/>
        <pc:sldMkLst>
          <pc:docMk/>
          <pc:sldMk cId="1032295042" sldId="308"/>
        </pc:sldMkLst>
        <pc:spChg chg="mod">
          <ac:chgData name="RICARDO HUMBERTO SEVILLA AGUILAR" userId="S::rsevilla@cnsf.gob.mx::94c9c77e-ccbf-4b74-aeeb-01ce0f31e326" providerId="AD" clId="Web-{004AA3E0-3C33-42F4-B28F-44135433DCB4}" dt="2021-10-13T15:18:01.795" v="43" actId="20577"/>
          <ac:spMkLst>
            <pc:docMk/>
            <pc:sldMk cId="1032295042" sldId="308"/>
            <ac:spMk id="112" creationId="{00000000-0000-0000-0000-000000000000}"/>
          </ac:spMkLst>
        </pc:spChg>
      </pc:sldChg>
      <pc:sldChg chg="modSp">
        <pc:chgData name="RICARDO HUMBERTO SEVILLA AGUILAR" userId="S::rsevilla@cnsf.gob.mx::94c9c77e-ccbf-4b74-aeeb-01ce0f31e326" providerId="AD" clId="Web-{004AA3E0-3C33-42F4-B28F-44135433DCB4}" dt="2021-10-13T15:27:06.797" v="66" actId="20577"/>
        <pc:sldMkLst>
          <pc:docMk/>
          <pc:sldMk cId="1271533782" sldId="312"/>
        </pc:sldMkLst>
        <pc:spChg chg="mod">
          <ac:chgData name="RICARDO HUMBERTO SEVILLA AGUILAR" userId="S::rsevilla@cnsf.gob.mx::94c9c77e-ccbf-4b74-aeeb-01ce0f31e326" providerId="AD" clId="Web-{004AA3E0-3C33-42F4-B28F-44135433DCB4}" dt="2021-10-13T15:27:06.797" v="66" actId="20577"/>
          <ac:spMkLst>
            <pc:docMk/>
            <pc:sldMk cId="1271533782" sldId="312"/>
            <ac:spMk id="23" creationId="{7B0C513E-DDFC-416D-8486-DCB67D882303}"/>
          </ac:spMkLst>
        </pc:spChg>
      </pc:sldChg>
      <pc:sldChg chg="modSp">
        <pc:chgData name="RICARDO HUMBERTO SEVILLA AGUILAR" userId="S::rsevilla@cnsf.gob.mx::94c9c77e-ccbf-4b74-aeeb-01ce0f31e326" providerId="AD" clId="Web-{004AA3E0-3C33-42F4-B28F-44135433DCB4}" dt="2021-10-13T15:26:37.030" v="61" actId="20577"/>
        <pc:sldMkLst>
          <pc:docMk/>
          <pc:sldMk cId="933949161" sldId="313"/>
        </pc:sldMkLst>
        <pc:spChg chg="mod">
          <ac:chgData name="RICARDO HUMBERTO SEVILLA AGUILAR" userId="S::rsevilla@cnsf.gob.mx::94c9c77e-ccbf-4b74-aeeb-01ce0f31e326" providerId="AD" clId="Web-{004AA3E0-3C33-42F4-B28F-44135433DCB4}" dt="2021-10-13T15:26:37.030" v="61" actId="20577"/>
          <ac:spMkLst>
            <pc:docMk/>
            <pc:sldMk cId="933949161" sldId="313"/>
            <ac:spMk id="112" creationId="{00000000-0000-0000-0000-000000000000}"/>
          </ac:spMkLst>
        </pc:spChg>
      </pc:sldChg>
      <pc:sldChg chg="modSp">
        <pc:chgData name="RICARDO HUMBERTO SEVILLA AGUILAR" userId="S::rsevilla@cnsf.gob.mx::94c9c77e-ccbf-4b74-aeeb-01ce0f31e326" providerId="AD" clId="Web-{004AA3E0-3C33-42F4-B28F-44135433DCB4}" dt="2021-10-13T15:27:41.735" v="70" actId="20577"/>
        <pc:sldMkLst>
          <pc:docMk/>
          <pc:sldMk cId="2547584797" sldId="315"/>
        </pc:sldMkLst>
        <pc:spChg chg="mod">
          <ac:chgData name="RICARDO HUMBERTO SEVILLA AGUILAR" userId="S::rsevilla@cnsf.gob.mx::94c9c77e-ccbf-4b74-aeeb-01ce0f31e326" providerId="AD" clId="Web-{004AA3E0-3C33-42F4-B28F-44135433DCB4}" dt="2021-10-13T15:27:41.735" v="70" actId="20577"/>
          <ac:spMkLst>
            <pc:docMk/>
            <pc:sldMk cId="2547584797" sldId="315"/>
            <ac:spMk id="33" creationId="{4117190F-02BE-416A-A7C1-9242A55B9996}"/>
          </ac:spMkLst>
        </pc:spChg>
      </pc:sldChg>
      <pc:sldChg chg="modSp">
        <pc:chgData name="RICARDO HUMBERTO SEVILLA AGUILAR" userId="S::rsevilla@cnsf.gob.mx::94c9c77e-ccbf-4b74-aeeb-01ce0f31e326" providerId="AD" clId="Web-{004AA3E0-3C33-42F4-B28F-44135433DCB4}" dt="2021-10-13T15:28:26.487" v="75" actId="20577"/>
        <pc:sldMkLst>
          <pc:docMk/>
          <pc:sldMk cId="1118710983" sldId="321"/>
        </pc:sldMkLst>
        <pc:spChg chg="mod">
          <ac:chgData name="RICARDO HUMBERTO SEVILLA AGUILAR" userId="S::rsevilla@cnsf.gob.mx::94c9c77e-ccbf-4b74-aeeb-01ce0f31e326" providerId="AD" clId="Web-{004AA3E0-3C33-42F4-B28F-44135433DCB4}" dt="2021-10-13T15:28:26.487" v="75" actId="20577"/>
          <ac:spMkLst>
            <pc:docMk/>
            <pc:sldMk cId="1118710983" sldId="321"/>
            <ac:spMk id="18" creationId="{4BE913A9-E6A5-4E66-983E-820D85372621}"/>
          </ac:spMkLst>
        </pc:spChg>
      </pc:sldChg>
      <pc:sldChg chg="modSp">
        <pc:chgData name="RICARDO HUMBERTO SEVILLA AGUILAR" userId="S::rsevilla@cnsf.gob.mx::94c9c77e-ccbf-4b74-aeeb-01ce0f31e326" providerId="AD" clId="Web-{004AA3E0-3C33-42F4-B28F-44135433DCB4}" dt="2021-10-13T15:33:31.543" v="98" actId="20577"/>
        <pc:sldMkLst>
          <pc:docMk/>
          <pc:sldMk cId="3955059139" sldId="323"/>
        </pc:sldMkLst>
        <pc:spChg chg="mod">
          <ac:chgData name="RICARDO HUMBERTO SEVILLA AGUILAR" userId="S::rsevilla@cnsf.gob.mx::94c9c77e-ccbf-4b74-aeeb-01ce0f31e326" providerId="AD" clId="Web-{004AA3E0-3C33-42F4-B28F-44135433DCB4}" dt="2021-10-13T15:33:31.543" v="98" actId="20577"/>
          <ac:spMkLst>
            <pc:docMk/>
            <pc:sldMk cId="3955059139" sldId="323"/>
            <ac:spMk id="33" creationId="{4117190F-02BE-416A-A7C1-9242A55B9996}"/>
          </ac:spMkLst>
        </pc:spChg>
      </pc:sldChg>
      <pc:sldChg chg="modSp">
        <pc:chgData name="RICARDO HUMBERTO SEVILLA AGUILAR" userId="S::rsevilla@cnsf.gob.mx::94c9c77e-ccbf-4b74-aeeb-01ce0f31e326" providerId="AD" clId="Web-{004AA3E0-3C33-42F4-B28F-44135433DCB4}" dt="2021-10-13T15:33:10.965" v="96" actId="20577"/>
        <pc:sldMkLst>
          <pc:docMk/>
          <pc:sldMk cId="1452093635" sldId="326"/>
        </pc:sldMkLst>
        <pc:spChg chg="mod">
          <ac:chgData name="RICARDO HUMBERTO SEVILLA AGUILAR" userId="S::rsevilla@cnsf.gob.mx::94c9c77e-ccbf-4b74-aeeb-01ce0f31e326" providerId="AD" clId="Web-{004AA3E0-3C33-42F4-B28F-44135433DCB4}" dt="2021-10-13T15:33:10.965" v="96" actId="20577"/>
          <ac:spMkLst>
            <pc:docMk/>
            <pc:sldMk cId="1452093635" sldId="326"/>
            <ac:spMk id="23" creationId="{7B0C513E-DDFC-416D-8486-DCB67D882303}"/>
          </ac:spMkLst>
        </pc:spChg>
      </pc:sldChg>
      <pc:sldChg chg="modSp">
        <pc:chgData name="RICARDO HUMBERTO SEVILLA AGUILAR" userId="S::rsevilla@cnsf.gob.mx::94c9c77e-ccbf-4b74-aeeb-01ce0f31e326" providerId="AD" clId="Web-{004AA3E0-3C33-42F4-B28F-44135433DCB4}" dt="2021-10-13T15:28:42.159" v="76" actId="20577"/>
        <pc:sldMkLst>
          <pc:docMk/>
          <pc:sldMk cId="147812783" sldId="327"/>
        </pc:sldMkLst>
        <pc:spChg chg="mod">
          <ac:chgData name="RICARDO HUMBERTO SEVILLA AGUILAR" userId="S::rsevilla@cnsf.gob.mx::94c9c77e-ccbf-4b74-aeeb-01ce0f31e326" providerId="AD" clId="Web-{004AA3E0-3C33-42F4-B28F-44135433DCB4}" dt="2021-10-13T15:28:42.159" v="76" actId="20577"/>
          <ac:spMkLst>
            <pc:docMk/>
            <pc:sldMk cId="147812783" sldId="327"/>
            <ac:spMk id="112" creationId="{00000000-0000-0000-0000-000000000000}"/>
          </ac:spMkLst>
        </pc:spChg>
      </pc:sldChg>
      <pc:sldChg chg="modSp">
        <pc:chgData name="RICARDO HUMBERTO SEVILLA AGUILAR" userId="S::rsevilla@cnsf.gob.mx::94c9c77e-ccbf-4b74-aeeb-01ce0f31e326" providerId="AD" clId="Web-{004AA3E0-3C33-42F4-B28F-44135433DCB4}" dt="2021-10-13T15:35:22.563" v="99" actId="20577"/>
        <pc:sldMkLst>
          <pc:docMk/>
          <pc:sldMk cId="167779714" sldId="328"/>
        </pc:sldMkLst>
        <pc:spChg chg="mod">
          <ac:chgData name="RICARDO HUMBERTO SEVILLA AGUILAR" userId="S::rsevilla@cnsf.gob.mx::94c9c77e-ccbf-4b74-aeeb-01ce0f31e326" providerId="AD" clId="Web-{004AA3E0-3C33-42F4-B28F-44135433DCB4}" dt="2021-10-13T15:35:22.563" v="99" actId="20577"/>
          <ac:spMkLst>
            <pc:docMk/>
            <pc:sldMk cId="167779714" sldId="328"/>
            <ac:spMk id="31" creationId="{6B501192-A0B0-4160-8855-D05E6DECF71D}"/>
          </ac:spMkLst>
        </pc:spChg>
      </pc:sldChg>
      <pc:sldChg chg="modSp">
        <pc:chgData name="RICARDO HUMBERTO SEVILLA AGUILAR" userId="S::rsevilla@cnsf.gob.mx::94c9c77e-ccbf-4b74-aeeb-01ce0f31e326" providerId="AD" clId="Web-{004AA3E0-3C33-42F4-B28F-44135433DCB4}" dt="2021-10-13T15:35:38.141" v="100" actId="20577"/>
        <pc:sldMkLst>
          <pc:docMk/>
          <pc:sldMk cId="3244665799" sldId="329"/>
        </pc:sldMkLst>
        <pc:spChg chg="mod">
          <ac:chgData name="RICARDO HUMBERTO SEVILLA AGUILAR" userId="S::rsevilla@cnsf.gob.mx::94c9c77e-ccbf-4b74-aeeb-01ce0f31e326" providerId="AD" clId="Web-{004AA3E0-3C33-42F4-B28F-44135433DCB4}" dt="2021-10-13T15:35:38.141" v="100" actId="20577"/>
          <ac:spMkLst>
            <pc:docMk/>
            <pc:sldMk cId="3244665799" sldId="329"/>
            <ac:spMk id="31" creationId="{6B501192-A0B0-4160-8855-D05E6DECF71D}"/>
          </ac:spMkLst>
        </pc:spChg>
      </pc:sldChg>
      <pc:sldChg chg="modSp">
        <pc:chgData name="RICARDO HUMBERTO SEVILLA AGUILAR" userId="S::rsevilla@cnsf.gob.mx::94c9c77e-ccbf-4b74-aeeb-01ce0f31e326" providerId="AD" clId="Web-{004AA3E0-3C33-42F4-B28F-44135433DCB4}" dt="2021-10-13T15:45:44.489" v="213" actId="20577"/>
        <pc:sldMkLst>
          <pc:docMk/>
          <pc:sldMk cId="1776727571" sldId="331"/>
        </pc:sldMkLst>
        <pc:spChg chg="mod">
          <ac:chgData name="RICARDO HUMBERTO SEVILLA AGUILAR" userId="S::rsevilla@cnsf.gob.mx::94c9c77e-ccbf-4b74-aeeb-01ce0f31e326" providerId="AD" clId="Web-{004AA3E0-3C33-42F4-B28F-44135433DCB4}" dt="2021-10-13T15:45:44.489" v="213" actId="20577"/>
          <ac:spMkLst>
            <pc:docMk/>
            <pc:sldMk cId="1776727571" sldId="331"/>
            <ac:spMk id="112" creationId="{00000000-0000-0000-0000-000000000000}"/>
          </ac:spMkLst>
        </pc:spChg>
      </pc:sldChg>
      <pc:sldChg chg="modSp">
        <pc:chgData name="RICARDO HUMBERTO SEVILLA AGUILAR" userId="S::rsevilla@cnsf.gob.mx::94c9c77e-ccbf-4b74-aeeb-01ce0f31e326" providerId="AD" clId="Web-{004AA3E0-3C33-42F4-B28F-44135433DCB4}" dt="2021-10-13T15:41:03.573" v="155" actId="20577"/>
        <pc:sldMkLst>
          <pc:docMk/>
          <pc:sldMk cId="2523990463" sldId="332"/>
        </pc:sldMkLst>
        <pc:spChg chg="mod">
          <ac:chgData name="RICARDO HUMBERTO SEVILLA AGUILAR" userId="S::rsevilla@cnsf.gob.mx::94c9c77e-ccbf-4b74-aeeb-01ce0f31e326" providerId="AD" clId="Web-{004AA3E0-3C33-42F4-B28F-44135433DCB4}" dt="2021-10-13T15:41:03.573" v="155" actId="20577"/>
          <ac:spMkLst>
            <pc:docMk/>
            <pc:sldMk cId="2523990463" sldId="332"/>
            <ac:spMk id="31" creationId="{6B501192-A0B0-4160-8855-D05E6DECF71D}"/>
          </ac:spMkLst>
        </pc:spChg>
      </pc:sldChg>
      <pc:sldChg chg="modSp">
        <pc:chgData name="RICARDO HUMBERTO SEVILLA AGUILAR" userId="S::rsevilla@cnsf.gob.mx::94c9c77e-ccbf-4b74-aeeb-01ce0f31e326" providerId="AD" clId="Web-{004AA3E0-3C33-42F4-B28F-44135433DCB4}" dt="2021-10-13T15:39:48.977" v="142" actId="20577"/>
        <pc:sldMkLst>
          <pc:docMk/>
          <pc:sldMk cId="2135668344" sldId="333"/>
        </pc:sldMkLst>
        <pc:spChg chg="mod">
          <ac:chgData name="RICARDO HUMBERTO SEVILLA AGUILAR" userId="S::rsevilla@cnsf.gob.mx::94c9c77e-ccbf-4b74-aeeb-01ce0f31e326" providerId="AD" clId="Web-{004AA3E0-3C33-42F4-B28F-44135433DCB4}" dt="2021-10-13T15:39:48.977" v="142" actId="20577"/>
          <ac:spMkLst>
            <pc:docMk/>
            <pc:sldMk cId="2135668344" sldId="333"/>
            <ac:spMk id="33" creationId="{4117190F-02BE-416A-A7C1-9242A55B9996}"/>
          </ac:spMkLst>
        </pc:spChg>
      </pc:sldChg>
      <pc:sldChg chg="modSp">
        <pc:chgData name="RICARDO HUMBERTO SEVILLA AGUILAR" userId="S::rsevilla@cnsf.gob.mx::94c9c77e-ccbf-4b74-aeeb-01ce0f31e326" providerId="AD" clId="Web-{004AA3E0-3C33-42F4-B28F-44135433DCB4}" dt="2021-10-13T15:43:24.031" v="186" actId="20577"/>
        <pc:sldMkLst>
          <pc:docMk/>
          <pc:sldMk cId="3303756845" sldId="335"/>
        </pc:sldMkLst>
        <pc:spChg chg="mod">
          <ac:chgData name="RICARDO HUMBERTO SEVILLA AGUILAR" userId="S::rsevilla@cnsf.gob.mx::94c9c77e-ccbf-4b74-aeeb-01ce0f31e326" providerId="AD" clId="Web-{004AA3E0-3C33-42F4-B28F-44135433DCB4}" dt="2021-10-13T15:43:24.031" v="186" actId="20577"/>
          <ac:spMkLst>
            <pc:docMk/>
            <pc:sldMk cId="3303756845" sldId="335"/>
            <ac:spMk id="31" creationId="{6B501192-A0B0-4160-8855-D05E6DECF71D}"/>
          </ac:spMkLst>
        </pc:spChg>
      </pc:sldChg>
      <pc:sldChg chg="modSp">
        <pc:chgData name="RICARDO HUMBERTO SEVILLA AGUILAR" userId="S::rsevilla@cnsf.gob.mx::94c9c77e-ccbf-4b74-aeeb-01ce0f31e326" providerId="AD" clId="Web-{004AA3E0-3C33-42F4-B28F-44135433DCB4}" dt="2021-10-13T15:41:23.308" v="158" actId="20577"/>
        <pc:sldMkLst>
          <pc:docMk/>
          <pc:sldMk cId="548784264" sldId="336"/>
        </pc:sldMkLst>
        <pc:spChg chg="mod">
          <ac:chgData name="RICARDO HUMBERTO SEVILLA AGUILAR" userId="S::rsevilla@cnsf.gob.mx::94c9c77e-ccbf-4b74-aeeb-01ce0f31e326" providerId="AD" clId="Web-{004AA3E0-3C33-42F4-B28F-44135433DCB4}" dt="2021-10-13T15:41:23.308" v="158" actId="20577"/>
          <ac:spMkLst>
            <pc:docMk/>
            <pc:sldMk cId="548784264" sldId="336"/>
            <ac:spMk id="31" creationId="{6B501192-A0B0-4160-8855-D05E6DECF71D}"/>
          </ac:spMkLst>
        </pc:spChg>
      </pc:sldChg>
      <pc:sldChg chg="modSp">
        <pc:chgData name="RICARDO HUMBERTO SEVILLA AGUILAR" userId="S::rsevilla@cnsf.gob.mx::94c9c77e-ccbf-4b74-aeeb-01ce0f31e326" providerId="AD" clId="Web-{004AA3E0-3C33-42F4-B28F-44135433DCB4}" dt="2021-10-13T15:38:43.850" v="132" actId="20577"/>
        <pc:sldMkLst>
          <pc:docMk/>
          <pc:sldMk cId="3172295394" sldId="339"/>
        </pc:sldMkLst>
        <pc:spChg chg="mod">
          <ac:chgData name="RICARDO HUMBERTO SEVILLA AGUILAR" userId="S::rsevilla@cnsf.gob.mx::94c9c77e-ccbf-4b74-aeeb-01ce0f31e326" providerId="AD" clId="Web-{004AA3E0-3C33-42F4-B28F-44135433DCB4}" dt="2021-10-13T15:38:43.850" v="132" actId="20577"/>
          <ac:spMkLst>
            <pc:docMk/>
            <pc:sldMk cId="3172295394" sldId="339"/>
            <ac:spMk id="112" creationId="{00000000-0000-0000-0000-000000000000}"/>
          </ac:spMkLst>
        </pc:spChg>
      </pc:sldChg>
      <pc:sldChg chg="modSp">
        <pc:chgData name="RICARDO HUMBERTO SEVILLA AGUILAR" userId="S::rsevilla@cnsf.gob.mx::94c9c77e-ccbf-4b74-aeeb-01ce0f31e326" providerId="AD" clId="Web-{004AA3E0-3C33-42F4-B28F-44135433DCB4}" dt="2021-10-13T15:40:44.010" v="153" actId="20577"/>
        <pc:sldMkLst>
          <pc:docMk/>
          <pc:sldMk cId="3686241189" sldId="341"/>
        </pc:sldMkLst>
        <pc:spChg chg="mod">
          <ac:chgData name="RICARDO HUMBERTO SEVILLA AGUILAR" userId="S::rsevilla@cnsf.gob.mx::94c9c77e-ccbf-4b74-aeeb-01ce0f31e326" providerId="AD" clId="Web-{004AA3E0-3C33-42F4-B28F-44135433DCB4}" dt="2021-10-13T15:40:44.010" v="153" actId="20577"/>
          <ac:spMkLst>
            <pc:docMk/>
            <pc:sldMk cId="3686241189" sldId="341"/>
            <ac:spMk id="24" creationId="{645844F7-96A9-4701-B229-918241CF5F87}"/>
          </ac:spMkLst>
        </pc:spChg>
      </pc:sldChg>
      <pc:sldChg chg="modSp">
        <pc:chgData name="RICARDO HUMBERTO SEVILLA AGUILAR" userId="S::rsevilla@cnsf.gob.mx::94c9c77e-ccbf-4b74-aeeb-01ce0f31e326" providerId="AD" clId="Web-{004AA3E0-3C33-42F4-B28F-44135433DCB4}" dt="2021-10-13T15:39:12.023" v="136" actId="20577"/>
        <pc:sldMkLst>
          <pc:docMk/>
          <pc:sldMk cId="2478475854" sldId="343"/>
        </pc:sldMkLst>
        <pc:spChg chg="mod">
          <ac:chgData name="RICARDO HUMBERTO SEVILLA AGUILAR" userId="S::rsevilla@cnsf.gob.mx::94c9c77e-ccbf-4b74-aeeb-01ce0f31e326" providerId="AD" clId="Web-{004AA3E0-3C33-42F4-B28F-44135433DCB4}" dt="2021-10-13T15:39:12.023" v="136" actId="20577"/>
          <ac:spMkLst>
            <pc:docMk/>
            <pc:sldMk cId="2478475854" sldId="343"/>
            <ac:spMk id="31" creationId="{6B501192-A0B0-4160-8855-D05E6DECF71D}"/>
          </ac:spMkLst>
        </pc:spChg>
      </pc:sldChg>
      <pc:sldChg chg="modSp">
        <pc:chgData name="RICARDO HUMBERTO SEVILLA AGUILAR" userId="S::rsevilla@cnsf.gob.mx::94c9c77e-ccbf-4b74-aeeb-01ce0f31e326" providerId="AD" clId="Web-{004AA3E0-3C33-42F4-B28F-44135433DCB4}" dt="2021-10-13T15:49:53.965" v="233" actId="20577"/>
        <pc:sldMkLst>
          <pc:docMk/>
          <pc:sldMk cId="3451702366" sldId="344"/>
        </pc:sldMkLst>
        <pc:spChg chg="mod">
          <ac:chgData name="RICARDO HUMBERTO SEVILLA AGUILAR" userId="S::rsevilla@cnsf.gob.mx::94c9c77e-ccbf-4b74-aeeb-01ce0f31e326" providerId="AD" clId="Web-{004AA3E0-3C33-42F4-B28F-44135433DCB4}" dt="2021-10-13T15:49:53.965" v="233" actId="20577"/>
          <ac:spMkLst>
            <pc:docMk/>
            <pc:sldMk cId="3451702366" sldId="344"/>
            <ac:spMk id="112" creationId="{00000000-0000-0000-0000-000000000000}"/>
          </ac:spMkLst>
        </pc:spChg>
      </pc:sldChg>
      <pc:sldChg chg="modSp">
        <pc:chgData name="RICARDO HUMBERTO SEVILLA AGUILAR" userId="S::rsevilla@cnsf.gob.mx::94c9c77e-ccbf-4b74-aeeb-01ce0f31e326" providerId="AD" clId="Web-{004AA3E0-3C33-42F4-B28F-44135433DCB4}" dt="2021-10-13T15:49:44.012" v="232" actId="20577"/>
        <pc:sldMkLst>
          <pc:docMk/>
          <pc:sldMk cId="2212523885" sldId="345"/>
        </pc:sldMkLst>
        <pc:spChg chg="mod">
          <ac:chgData name="RICARDO HUMBERTO SEVILLA AGUILAR" userId="S::rsevilla@cnsf.gob.mx::94c9c77e-ccbf-4b74-aeeb-01ce0f31e326" providerId="AD" clId="Web-{004AA3E0-3C33-42F4-B28F-44135433DCB4}" dt="2021-10-13T15:49:44.012" v="232" actId="20577"/>
          <ac:spMkLst>
            <pc:docMk/>
            <pc:sldMk cId="2212523885" sldId="345"/>
            <ac:spMk id="24" creationId="{645844F7-96A9-4701-B229-918241CF5F87}"/>
          </ac:spMkLst>
        </pc:spChg>
      </pc:sldChg>
      <pc:sldChg chg="modSp">
        <pc:chgData name="RICARDO HUMBERTO SEVILLA AGUILAR" userId="S::rsevilla@cnsf.gob.mx::94c9c77e-ccbf-4b74-aeeb-01ce0f31e326" providerId="AD" clId="Web-{004AA3E0-3C33-42F4-B28F-44135433DCB4}" dt="2021-10-13T15:50:50.717" v="248" actId="20577"/>
        <pc:sldMkLst>
          <pc:docMk/>
          <pc:sldMk cId="1430563020" sldId="347"/>
        </pc:sldMkLst>
        <pc:spChg chg="mod">
          <ac:chgData name="RICARDO HUMBERTO SEVILLA AGUILAR" userId="S::rsevilla@cnsf.gob.mx::94c9c77e-ccbf-4b74-aeeb-01ce0f31e326" providerId="AD" clId="Web-{004AA3E0-3C33-42F4-B28F-44135433DCB4}" dt="2021-10-13T15:50:50.717" v="248" actId="20577"/>
          <ac:spMkLst>
            <pc:docMk/>
            <pc:sldMk cId="1430563020" sldId="347"/>
            <ac:spMk id="33" creationId="{4117190F-02BE-416A-A7C1-9242A55B9996}"/>
          </ac:spMkLst>
        </pc:spChg>
      </pc:sldChg>
      <pc:sldChg chg="modSp">
        <pc:chgData name="RICARDO HUMBERTO SEVILLA AGUILAR" userId="S::rsevilla@cnsf.gob.mx::94c9c77e-ccbf-4b74-aeeb-01ce0f31e326" providerId="AD" clId="Web-{004AA3E0-3C33-42F4-B28F-44135433DCB4}" dt="2021-10-13T15:51:39.859" v="251" actId="20577"/>
        <pc:sldMkLst>
          <pc:docMk/>
          <pc:sldMk cId="2617788911" sldId="348"/>
        </pc:sldMkLst>
        <pc:spChg chg="mod">
          <ac:chgData name="RICARDO HUMBERTO SEVILLA AGUILAR" userId="S::rsevilla@cnsf.gob.mx::94c9c77e-ccbf-4b74-aeeb-01ce0f31e326" providerId="AD" clId="Web-{004AA3E0-3C33-42F4-B28F-44135433DCB4}" dt="2021-10-13T15:51:39.859" v="251" actId="20577"/>
          <ac:spMkLst>
            <pc:docMk/>
            <pc:sldMk cId="2617788911" sldId="348"/>
            <ac:spMk id="112" creationId="{00000000-0000-0000-0000-000000000000}"/>
          </ac:spMkLst>
        </pc:spChg>
      </pc:sldChg>
      <pc:sldChg chg="modSp">
        <pc:chgData name="RICARDO HUMBERTO SEVILLA AGUILAR" userId="S::rsevilla@cnsf.gob.mx::94c9c77e-ccbf-4b74-aeeb-01ce0f31e326" providerId="AD" clId="Web-{004AA3E0-3C33-42F4-B28F-44135433DCB4}" dt="2021-10-13T15:49:04.370" v="228" actId="20577"/>
        <pc:sldMkLst>
          <pc:docMk/>
          <pc:sldMk cId="2625214895" sldId="349"/>
        </pc:sldMkLst>
        <pc:spChg chg="mod">
          <ac:chgData name="RICARDO HUMBERTO SEVILLA AGUILAR" userId="S::rsevilla@cnsf.gob.mx::94c9c77e-ccbf-4b74-aeeb-01ce0f31e326" providerId="AD" clId="Web-{004AA3E0-3C33-42F4-B28F-44135433DCB4}" dt="2021-10-13T15:49:04.370" v="228" actId="20577"/>
          <ac:spMkLst>
            <pc:docMk/>
            <pc:sldMk cId="2625214895" sldId="349"/>
            <ac:spMk id="31" creationId="{6B501192-A0B0-4160-8855-D05E6DECF71D}"/>
          </ac:spMkLst>
        </pc:spChg>
      </pc:sldChg>
      <pc:sldChg chg="modSp">
        <pc:chgData name="RICARDO HUMBERTO SEVILLA AGUILAR" userId="S::rsevilla@cnsf.gob.mx::94c9c77e-ccbf-4b74-aeeb-01ce0f31e326" providerId="AD" clId="Web-{004AA3E0-3C33-42F4-B28F-44135433DCB4}" dt="2021-10-13T15:49:16.277" v="229" actId="20577"/>
        <pc:sldMkLst>
          <pc:docMk/>
          <pc:sldMk cId="3453294858" sldId="350"/>
        </pc:sldMkLst>
        <pc:spChg chg="mod">
          <ac:chgData name="RICARDO HUMBERTO SEVILLA AGUILAR" userId="S::rsevilla@cnsf.gob.mx::94c9c77e-ccbf-4b74-aeeb-01ce0f31e326" providerId="AD" clId="Web-{004AA3E0-3C33-42F4-B28F-44135433DCB4}" dt="2021-10-13T15:49:16.277" v="229" actId="20577"/>
          <ac:spMkLst>
            <pc:docMk/>
            <pc:sldMk cId="3453294858" sldId="350"/>
            <ac:spMk id="31" creationId="{6B501192-A0B0-4160-8855-D05E6DECF71D}"/>
          </ac:spMkLst>
        </pc:spChg>
      </pc:sldChg>
      <pc:sldChg chg="modSp">
        <pc:chgData name="RICARDO HUMBERTO SEVILLA AGUILAR" userId="S::rsevilla@cnsf.gob.mx::94c9c77e-ccbf-4b74-aeeb-01ce0f31e326" providerId="AD" clId="Web-{004AA3E0-3C33-42F4-B28F-44135433DCB4}" dt="2021-10-13T15:36:18.017" v="113" actId="20577"/>
        <pc:sldMkLst>
          <pc:docMk/>
          <pc:sldMk cId="262478364" sldId="351"/>
        </pc:sldMkLst>
        <pc:spChg chg="mod">
          <ac:chgData name="RICARDO HUMBERTO SEVILLA AGUILAR" userId="S::rsevilla@cnsf.gob.mx::94c9c77e-ccbf-4b74-aeeb-01ce0f31e326" providerId="AD" clId="Web-{004AA3E0-3C33-42F4-B28F-44135433DCB4}" dt="2021-10-13T15:36:18.017" v="113" actId="20577"/>
          <ac:spMkLst>
            <pc:docMk/>
            <pc:sldMk cId="262478364" sldId="351"/>
            <ac:spMk id="112" creationId="{00000000-0000-0000-0000-000000000000}"/>
          </ac:spMkLst>
        </pc:spChg>
      </pc:sldChg>
      <pc:sldChg chg="modSp">
        <pc:chgData name="RICARDO HUMBERTO SEVILLA AGUILAR" userId="S::rsevilla@cnsf.gob.mx::94c9c77e-ccbf-4b74-aeeb-01ce0f31e326" providerId="AD" clId="Web-{004AA3E0-3C33-42F4-B28F-44135433DCB4}" dt="2021-10-13T15:44:44.409" v="188" actId="20577"/>
        <pc:sldMkLst>
          <pc:docMk/>
          <pc:sldMk cId="1394893608" sldId="352"/>
        </pc:sldMkLst>
        <pc:spChg chg="mod">
          <ac:chgData name="RICARDO HUMBERTO SEVILLA AGUILAR" userId="S::rsevilla@cnsf.gob.mx::94c9c77e-ccbf-4b74-aeeb-01ce0f31e326" providerId="AD" clId="Web-{004AA3E0-3C33-42F4-B28F-44135433DCB4}" dt="2021-10-13T15:44:44.409" v="188" actId="20577"/>
          <ac:spMkLst>
            <pc:docMk/>
            <pc:sldMk cId="1394893608" sldId="352"/>
            <ac:spMk id="31" creationId="{6B501192-A0B0-4160-8855-D05E6DECF71D}"/>
          </ac:spMkLst>
        </pc:spChg>
      </pc:sldChg>
      <pc:sldChg chg="ord">
        <pc:chgData name="RICARDO HUMBERTO SEVILLA AGUILAR" userId="S::rsevilla@cnsf.gob.mx::94c9c77e-ccbf-4b74-aeeb-01ce0f31e326" providerId="AD" clId="Web-{004AA3E0-3C33-42F4-B28F-44135433DCB4}" dt="2021-10-13T15:51:10.093" v="249"/>
        <pc:sldMkLst>
          <pc:docMk/>
          <pc:sldMk cId="233365564" sldId="355"/>
        </pc:sldMkLst>
      </pc:sldChg>
      <pc:sldChg chg="modSp">
        <pc:chgData name="RICARDO HUMBERTO SEVILLA AGUILAR" userId="S::rsevilla@cnsf.gob.mx::94c9c77e-ccbf-4b74-aeeb-01ce0f31e326" providerId="AD" clId="Web-{004AA3E0-3C33-42F4-B28F-44135433DCB4}" dt="2021-10-13T15:37:12.191" v="121" actId="20577"/>
        <pc:sldMkLst>
          <pc:docMk/>
          <pc:sldMk cId="2590503632" sldId="362"/>
        </pc:sldMkLst>
        <pc:spChg chg="mod">
          <ac:chgData name="RICARDO HUMBERTO SEVILLA AGUILAR" userId="S::rsevilla@cnsf.gob.mx::94c9c77e-ccbf-4b74-aeeb-01ce0f31e326" providerId="AD" clId="Web-{004AA3E0-3C33-42F4-B28F-44135433DCB4}" dt="2021-10-13T15:37:12.191" v="121" actId="20577"/>
          <ac:spMkLst>
            <pc:docMk/>
            <pc:sldMk cId="2590503632" sldId="362"/>
            <ac:spMk id="112" creationId="{00000000-0000-0000-0000-000000000000}"/>
          </ac:spMkLst>
        </pc:spChg>
      </pc:sldChg>
      <pc:sldChg chg="modSp">
        <pc:chgData name="RICARDO HUMBERTO SEVILLA AGUILAR" userId="S::rsevilla@cnsf.gob.mx::94c9c77e-ccbf-4b74-aeeb-01ce0f31e326" providerId="AD" clId="Web-{004AA3E0-3C33-42F4-B28F-44135433DCB4}" dt="2021-10-13T15:38:24.303" v="128" actId="20577"/>
        <pc:sldMkLst>
          <pc:docMk/>
          <pc:sldMk cId="192164966" sldId="363"/>
        </pc:sldMkLst>
        <pc:spChg chg="mod">
          <ac:chgData name="RICARDO HUMBERTO SEVILLA AGUILAR" userId="S::rsevilla@cnsf.gob.mx::94c9c77e-ccbf-4b74-aeeb-01ce0f31e326" providerId="AD" clId="Web-{004AA3E0-3C33-42F4-B28F-44135433DCB4}" dt="2021-10-13T15:38:24.303" v="128" actId="20577"/>
          <ac:spMkLst>
            <pc:docMk/>
            <pc:sldMk cId="192164966" sldId="363"/>
            <ac:spMk id="112" creationId="{00000000-0000-0000-0000-000000000000}"/>
          </ac:spMkLst>
        </pc:spChg>
      </pc:sldChg>
      <pc:sldChg chg="modSp">
        <pc:chgData name="RICARDO HUMBERTO SEVILLA AGUILAR" userId="S::rsevilla@cnsf.gob.mx::94c9c77e-ccbf-4b74-aeeb-01ce0f31e326" providerId="AD" clId="Web-{004AA3E0-3C33-42F4-B28F-44135433DCB4}" dt="2021-10-13T15:15:37.572" v="5" actId="20577"/>
        <pc:sldMkLst>
          <pc:docMk/>
          <pc:sldMk cId="607842691" sldId="365"/>
        </pc:sldMkLst>
        <pc:spChg chg="mod">
          <ac:chgData name="RICARDO HUMBERTO SEVILLA AGUILAR" userId="S::rsevilla@cnsf.gob.mx::94c9c77e-ccbf-4b74-aeeb-01ce0f31e326" providerId="AD" clId="Web-{004AA3E0-3C33-42F4-B28F-44135433DCB4}" dt="2021-10-13T15:15:37.572" v="5" actId="20577"/>
          <ac:spMkLst>
            <pc:docMk/>
            <pc:sldMk cId="607842691" sldId="365"/>
            <ac:spMk id="31" creationId="{6B501192-A0B0-4160-8855-D05E6DECF71D}"/>
          </ac:spMkLst>
        </pc:spChg>
      </pc:sldChg>
      <pc:sldChg chg="modSp">
        <pc:chgData name="RICARDO HUMBERTO SEVILLA AGUILAR" userId="S::rsevilla@cnsf.gob.mx::94c9c77e-ccbf-4b74-aeeb-01ce0f31e326" providerId="AD" clId="Web-{004AA3E0-3C33-42F4-B28F-44135433DCB4}" dt="2021-10-13T15:20:54.160" v="56" actId="20577"/>
        <pc:sldMkLst>
          <pc:docMk/>
          <pc:sldMk cId="365155187" sldId="370"/>
        </pc:sldMkLst>
        <pc:spChg chg="mod">
          <ac:chgData name="RICARDO HUMBERTO SEVILLA AGUILAR" userId="S::rsevilla@cnsf.gob.mx::94c9c77e-ccbf-4b74-aeeb-01ce0f31e326" providerId="AD" clId="Web-{004AA3E0-3C33-42F4-B28F-44135433DCB4}" dt="2021-10-13T15:20:54.160" v="56" actId="20577"/>
          <ac:spMkLst>
            <pc:docMk/>
            <pc:sldMk cId="365155187" sldId="370"/>
            <ac:spMk id="112" creationId="{00000000-0000-0000-0000-000000000000}"/>
          </ac:spMkLst>
        </pc:spChg>
      </pc:sldChg>
    </pc:docChg>
  </pc:docChgLst>
  <pc:docChgLst>
    <pc:chgData name="RICARDO HUMBERTO SEVILLA AGUILAR" userId="S::rsevilla@cnsf.gob.mx::94c9c77e-ccbf-4b74-aeeb-01ce0f31e326" providerId="AD" clId="Web-{A0A03233-842E-4B57-A40B-76F5237E3087}"/>
    <pc:docChg chg="modSld sldOrd">
      <pc:chgData name="RICARDO HUMBERTO SEVILLA AGUILAR" userId="S::rsevilla@cnsf.gob.mx::94c9c77e-ccbf-4b74-aeeb-01ce0f31e326" providerId="AD" clId="Web-{A0A03233-842E-4B57-A40B-76F5237E3087}" dt="2021-10-14T04:42:30.274" v="524" actId="20577"/>
      <pc:docMkLst>
        <pc:docMk/>
      </pc:docMkLst>
      <pc:sldChg chg="modSp">
        <pc:chgData name="RICARDO HUMBERTO SEVILLA AGUILAR" userId="S::rsevilla@cnsf.gob.mx::94c9c77e-ccbf-4b74-aeeb-01ce0f31e326" providerId="AD" clId="Web-{A0A03233-842E-4B57-A40B-76F5237E3087}" dt="2021-10-14T02:42:18.845" v="34"/>
        <pc:sldMkLst>
          <pc:docMk/>
          <pc:sldMk cId="1289984553" sldId="301"/>
        </pc:sldMkLst>
        <pc:graphicFrameChg chg="mod modGraphic">
          <ac:chgData name="RICARDO HUMBERTO SEVILLA AGUILAR" userId="S::rsevilla@cnsf.gob.mx::94c9c77e-ccbf-4b74-aeeb-01ce0f31e326" providerId="AD" clId="Web-{A0A03233-842E-4B57-A40B-76F5237E3087}" dt="2021-10-14T02:42:18.845" v="34"/>
          <ac:graphicFrameMkLst>
            <pc:docMk/>
            <pc:sldMk cId="1289984553" sldId="301"/>
            <ac:graphicFrameMk id="24" creationId="{2866E0C4-A64A-40D4-B334-D8438DAE2A6A}"/>
          </ac:graphicFrameMkLst>
        </pc:graphicFrameChg>
      </pc:sldChg>
      <pc:sldChg chg="modSp">
        <pc:chgData name="RICARDO HUMBERTO SEVILLA AGUILAR" userId="S::rsevilla@cnsf.gob.mx::94c9c77e-ccbf-4b74-aeeb-01ce0f31e326" providerId="AD" clId="Web-{A0A03233-842E-4B57-A40B-76F5237E3087}" dt="2021-10-14T02:39:55.039" v="5" actId="20577"/>
        <pc:sldMkLst>
          <pc:docMk/>
          <pc:sldMk cId="287743069" sldId="318"/>
        </pc:sldMkLst>
        <pc:spChg chg="mod">
          <ac:chgData name="RICARDO HUMBERTO SEVILLA AGUILAR" userId="S::rsevilla@cnsf.gob.mx::94c9c77e-ccbf-4b74-aeeb-01ce0f31e326" providerId="AD" clId="Web-{A0A03233-842E-4B57-A40B-76F5237E3087}" dt="2021-10-14T02:39:55.039" v="5" actId="20577"/>
          <ac:spMkLst>
            <pc:docMk/>
            <pc:sldMk cId="287743069" sldId="318"/>
            <ac:spMk id="31" creationId="{6B501192-A0B0-4160-8855-D05E6DECF71D}"/>
          </ac:spMkLst>
        </pc:spChg>
      </pc:sldChg>
      <pc:sldChg chg="modSp">
        <pc:chgData name="RICARDO HUMBERTO SEVILLA AGUILAR" userId="S::rsevilla@cnsf.gob.mx::94c9c77e-ccbf-4b74-aeeb-01ce0f31e326" providerId="AD" clId="Web-{A0A03233-842E-4B57-A40B-76F5237E3087}" dt="2021-10-14T02:45:28.357" v="45" actId="20577"/>
        <pc:sldMkLst>
          <pc:docMk/>
          <pc:sldMk cId="1488867706" sldId="320"/>
        </pc:sldMkLst>
        <pc:spChg chg="mod">
          <ac:chgData name="RICARDO HUMBERTO SEVILLA AGUILAR" userId="S::rsevilla@cnsf.gob.mx::94c9c77e-ccbf-4b74-aeeb-01ce0f31e326" providerId="AD" clId="Web-{A0A03233-842E-4B57-A40B-76F5237E3087}" dt="2021-10-14T02:45:28.357" v="45" actId="20577"/>
          <ac:spMkLst>
            <pc:docMk/>
            <pc:sldMk cId="1488867706" sldId="320"/>
            <ac:spMk id="99" creationId="{00000000-0000-0000-0000-000000000000}"/>
          </ac:spMkLst>
        </pc:spChg>
      </pc:sldChg>
      <pc:sldChg chg="modSp">
        <pc:chgData name="RICARDO HUMBERTO SEVILLA AGUILAR" userId="S::rsevilla@cnsf.gob.mx::94c9c77e-ccbf-4b74-aeeb-01ce0f31e326" providerId="AD" clId="Web-{A0A03233-842E-4B57-A40B-76F5237E3087}" dt="2021-10-14T02:48:55.667" v="131" actId="1076"/>
        <pc:sldMkLst>
          <pc:docMk/>
          <pc:sldMk cId="1118710983" sldId="321"/>
        </pc:sldMkLst>
        <pc:spChg chg="mod">
          <ac:chgData name="RICARDO HUMBERTO SEVILLA AGUILAR" userId="S::rsevilla@cnsf.gob.mx::94c9c77e-ccbf-4b74-aeeb-01ce0f31e326" providerId="AD" clId="Web-{A0A03233-842E-4B57-A40B-76F5237E3087}" dt="2021-10-14T02:48:55.667" v="131" actId="1076"/>
          <ac:spMkLst>
            <pc:docMk/>
            <pc:sldMk cId="1118710983" sldId="321"/>
            <ac:spMk id="18" creationId="{4BE913A9-E6A5-4E66-983E-820D85372621}"/>
          </ac:spMkLst>
        </pc:spChg>
        <pc:spChg chg="mod">
          <ac:chgData name="RICARDO HUMBERTO SEVILLA AGUILAR" userId="S::rsevilla@cnsf.gob.mx::94c9c77e-ccbf-4b74-aeeb-01ce0f31e326" providerId="AD" clId="Web-{A0A03233-842E-4B57-A40B-76F5237E3087}" dt="2021-10-14T02:48:24.915" v="127" actId="20577"/>
          <ac:spMkLst>
            <pc:docMk/>
            <pc:sldMk cId="1118710983" sldId="321"/>
            <ac:spMk id="112" creationId="{00000000-0000-0000-0000-000000000000}"/>
          </ac:spMkLst>
        </pc:spChg>
        <pc:graphicFrameChg chg="mod modGraphic">
          <ac:chgData name="RICARDO HUMBERTO SEVILLA AGUILAR" userId="S::rsevilla@cnsf.gob.mx::94c9c77e-ccbf-4b74-aeeb-01ce0f31e326" providerId="AD" clId="Web-{A0A03233-842E-4B57-A40B-76F5237E3087}" dt="2021-10-14T02:48:31.291" v="128" actId="1076"/>
          <ac:graphicFrameMkLst>
            <pc:docMk/>
            <pc:sldMk cId="1118710983" sldId="321"/>
            <ac:graphicFrameMk id="17" creationId="{32262BD6-6D0F-4C63-AAED-C5315B2303B0}"/>
          </ac:graphicFrameMkLst>
        </pc:graphicFrameChg>
      </pc:sldChg>
      <pc:sldChg chg="modSp">
        <pc:chgData name="RICARDO HUMBERTO SEVILLA AGUILAR" userId="S::rsevilla@cnsf.gob.mx::94c9c77e-ccbf-4b74-aeeb-01ce0f31e326" providerId="AD" clId="Web-{A0A03233-842E-4B57-A40B-76F5237E3087}" dt="2021-10-14T03:27:10.176" v="204" actId="20577"/>
        <pc:sldMkLst>
          <pc:docMk/>
          <pc:sldMk cId="1452093635" sldId="326"/>
        </pc:sldMkLst>
        <pc:spChg chg="mod">
          <ac:chgData name="RICARDO HUMBERTO SEVILLA AGUILAR" userId="S::rsevilla@cnsf.gob.mx::94c9c77e-ccbf-4b74-aeeb-01ce0f31e326" providerId="AD" clId="Web-{A0A03233-842E-4B57-A40B-76F5237E3087}" dt="2021-10-14T03:27:10.176" v="204" actId="20577"/>
          <ac:spMkLst>
            <pc:docMk/>
            <pc:sldMk cId="1452093635" sldId="326"/>
            <ac:spMk id="23" creationId="{7B0C513E-DDFC-416D-8486-DCB67D882303}"/>
          </ac:spMkLst>
        </pc:spChg>
      </pc:sldChg>
      <pc:sldChg chg="modSp">
        <pc:chgData name="RICARDO HUMBERTO SEVILLA AGUILAR" userId="S::rsevilla@cnsf.gob.mx::94c9c77e-ccbf-4b74-aeeb-01ce0f31e326" providerId="AD" clId="Web-{A0A03233-842E-4B57-A40B-76F5237E3087}" dt="2021-10-14T02:57:53.124" v="151" actId="20577"/>
        <pc:sldMkLst>
          <pc:docMk/>
          <pc:sldMk cId="147812783" sldId="327"/>
        </pc:sldMkLst>
        <pc:spChg chg="mod">
          <ac:chgData name="RICARDO HUMBERTO SEVILLA AGUILAR" userId="S::rsevilla@cnsf.gob.mx::94c9c77e-ccbf-4b74-aeeb-01ce0f31e326" providerId="AD" clId="Web-{A0A03233-842E-4B57-A40B-76F5237E3087}" dt="2021-10-14T02:57:53.124" v="151" actId="20577"/>
          <ac:spMkLst>
            <pc:docMk/>
            <pc:sldMk cId="147812783" sldId="327"/>
            <ac:spMk id="112" creationId="{00000000-0000-0000-0000-000000000000}"/>
          </ac:spMkLst>
        </pc:spChg>
      </pc:sldChg>
      <pc:sldChg chg="modSp">
        <pc:chgData name="RICARDO HUMBERTO SEVILLA AGUILAR" userId="S::rsevilla@cnsf.gob.mx::94c9c77e-ccbf-4b74-aeeb-01ce0f31e326" providerId="AD" clId="Web-{A0A03233-842E-4B57-A40B-76F5237E3087}" dt="2021-10-14T03:32:31.634" v="232" actId="20577"/>
        <pc:sldMkLst>
          <pc:docMk/>
          <pc:sldMk cId="2135668344" sldId="333"/>
        </pc:sldMkLst>
        <pc:spChg chg="mod">
          <ac:chgData name="RICARDO HUMBERTO SEVILLA AGUILAR" userId="S::rsevilla@cnsf.gob.mx::94c9c77e-ccbf-4b74-aeeb-01ce0f31e326" providerId="AD" clId="Web-{A0A03233-842E-4B57-A40B-76F5237E3087}" dt="2021-10-14T03:32:31.634" v="232" actId="20577"/>
          <ac:spMkLst>
            <pc:docMk/>
            <pc:sldMk cId="2135668344" sldId="333"/>
            <ac:spMk id="33" creationId="{4117190F-02BE-416A-A7C1-9242A55B9996}"/>
          </ac:spMkLst>
        </pc:spChg>
      </pc:sldChg>
      <pc:sldChg chg="modSp">
        <pc:chgData name="RICARDO HUMBERTO SEVILLA AGUILAR" userId="S::rsevilla@cnsf.gob.mx::94c9c77e-ccbf-4b74-aeeb-01ce0f31e326" providerId="AD" clId="Web-{A0A03233-842E-4B57-A40B-76F5237E3087}" dt="2021-10-14T04:12:52.665" v="351" actId="20577"/>
        <pc:sldMkLst>
          <pc:docMk/>
          <pc:sldMk cId="2404723257" sldId="337"/>
        </pc:sldMkLst>
        <pc:spChg chg="mod">
          <ac:chgData name="RICARDO HUMBERTO SEVILLA AGUILAR" userId="S::rsevilla@cnsf.gob.mx::94c9c77e-ccbf-4b74-aeeb-01ce0f31e326" providerId="AD" clId="Web-{A0A03233-842E-4B57-A40B-76F5237E3087}" dt="2021-10-14T04:12:52.665" v="351" actId="20577"/>
          <ac:spMkLst>
            <pc:docMk/>
            <pc:sldMk cId="2404723257" sldId="337"/>
            <ac:spMk id="23" creationId="{7B0C513E-DDFC-416D-8486-DCB67D882303}"/>
          </ac:spMkLst>
        </pc:spChg>
      </pc:sldChg>
      <pc:sldChg chg="modSp">
        <pc:chgData name="RICARDO HUMBERTO SEVILLA AGUILAR" userId="S::rsevilla@cnsf.gob.mx::94c9c77e-ccbf-4b74-aeeb-01ce0f31e326" providerId="AD" clId="Web-{A0A03233-842E-4B57-A40B-76F5237E3087}" dt="2021-10-14T03:31:49.694" v="231" actId="20577"/>
        <pc:sldMkLst>
          <pc:docMk/>
          <pc:sldMk cId="3172295394" sldId="339"/>
        </pc:sldMkLst>
        <pc:spChg chg="mod">
          <ac:chgData name="RICARDO HUMBERTO SEVILLA AGUILAR" userId="S::rsevilla@cnsf.gob.mx::94c9c77e-ccbf-4b74-aeeb-01ce0f31e326" providerId="AD" clId="Web-{A0A03233-842E-4B57-A40B-76F5237E3087}" dt="2021-10-14T03:31:49.694" v="231" actId="20577"/>
          <ac:spMkLst>
            <pc:docMk/>
            <pc:sldMk cId="3172295394" sldId="339"/>
            <ac:spMk id="44" creationId="{A78C5C3F-CE9E-4C4D-8661-CB50227A9989}"/>
          </ac:spMkLst>
        </pc:spChg>
        <pc:spChg chg="mod">
          <ac:chgData name="RICARDO HUMBERTO SEVILLA AGUILAR" userId="S::rsevilla@cnsf.gob.mx::94c9c77e-ccbf-4b74-aeeb-01ce0f31e326" providerId="AD" clId="Web-{A0A03233-842E-4B57-A40B-76F5237E3087}" dt="2021-10-14T03:31:32.193" v="216" actId="20577"/>
          <ac:spMkLst>
            <pc:docMk/>
            <pc:sldMk cId="3172295394" sldId="339"/>
            <ac:spMk id="112" creationId="{00000000-0000-0000-0000-000000000000}"/>
          </ac:spMkLst>
        </pc:spChg>
        <pc:cxnChg chg="mod">
          <ac:chgData name="RICARDO HUMBERTO SEVILLA AGUILAR" userId="S::rsevilla@cnsf.gob.mx::94c9c77e-ccbf-4b74-aeeb-01ce0f31e326" providerId="AD" clId="Web-{A0A03233-842E-4B57-A40B-76F5237E3087}" dt="2021-10-14T03:31:46.991" v="229" actId="20577"/>
          <ac:cxnSpMkLst>
            <pc:docMk/>
            <pc:sldMk cId="3172295394" sldId="339"/>
            <ac:cxnSpMk id="53" creationId="{48EA52EB-CF74-46CE-B959-D8C0D2AEDC9B}"/>
          </ac:cxnSpMkLst>
        </pc:cxnChg>
      </pc:sldChg>
      <pc:sldChg chg="modSp">
        <pc:chgData name="RICARDO HUMBERTO SEVILLA AGUILAR" userId="S::rsevilla@cnsf.gob.mx::94c9c77e-ccbf-4b74-aeeb-01ce0f31e326" providerId="AD" clId="Web-{A0A03233-842E-4B57-A40B-76F5237E3087}" dt="2021-10-14T04:37:38.671" v="472" actId="20577"/>
        <pc:sldMkLst>
          <pc:docMk/>
          <pc:sldMk cId="3451702366" sldId="344"/>
        </pc:sldMkLst>
        <pc:spChg chg="mod">
          <ac:chgData name="RICARDO HUMBERTO SEVILLA AGUILAR" userId="S::rsevilla@cnsf.gob.mx::94c9c77e-ccbf-4b74-aeeb-01ce0f31e326" providerId="AD" clId="Web-{A0A03233-842E-4B57-A40B-76F5237E3087}" dt="2021-10-14T04:37:38.671" v="472" actId="20577"/>
          <ac:spMkLst>
            <pc:docMk/>
            <pc:sldMk cId="3451702366" sldId="344"/>
            <ac:spMk id="112" creationId="{00000000-0000-0000-0000-000000000000}"/>
          </ac:spMkLst>
        </pc:spChg>
      </pc:sldChg>
      <pc:sldChg chg="modSp">
        <pc:chgData name="RICARDO HUMBERTO SEVILLA AGUILAR" userId="S::rsevilla@cnsf.gob.mx::94c9c77e-ccbf-4b74-aeeb-01ce0f31e326" providerId="AD" clId="Web-{A0A03233-842E-4B57-A40B-76F5237E3087}" dt="2021-10-14T04:36:41.888" v="459" actId="20577"/>
        <pc:sldMkLst>
          <pc:docMk/>
          <pc:sldMk cId="2212523885" sldId="345"/>
        </pc:sldMkLst>
        <pc:spChg chg="mod">
          <ac:chgData name="RICARDO HUMBERTO SEVILLA AGUILAR" userId="S::rsevilla@cnsf.gob.mx::94c9c77e-ccbf-4b74-aeeb-01ce0f31e326" providerId="AD" clId="Web-{A0A03233-842E-4B57-A40B-76F5237E3087}" dt="2021-10-14T04:36:41.888" v="459" actId="20577"/>
          <ac:spMkLst>
            <pc:docMk/>
            <pc:sldMk cId="2212523885" sldId="345"/>
            <ac:spMk id="24" creationId="{645844F7-96A9-4701-B229-918241CF5F87}"/>
          </ac:spMkLst>
        </pc:spChg>
      </pc:sldChg>
      <pc:sldChg chg="modSp">
        <pc:chgData name="RICARDO HUMBERTO SEVILLA AGUILAR" userId="S::rsevilla@cnsf.gob.mx::94c9c77e-ccbf-4b74-aeeb-01ce0f31e326" providerId="AD" clId="Web-{A0A03233-842E-4B57-A40B-76F5237E3087}" dt="2021-10-14T04:14:08.168" v="377" actId="20577"/>
        <pc:sldMkLst>
          <pc:docMk/>
          <pc:sldMk cId="1885348727" sldId="346"/>
        </pc:sldMkLst>
        <pc:spChg chg="mod">
          <ac:chgData name="RICARDO HUMBERTO SEVILLA AGUILAR" userId="S::rsevilla@cnsf.gob.mx::94c9c77e-ccbf-4b74-aeeb-01ce0f31e326" providerId="AD" clId="Web-{A0A03233-842E-4B57-A40B-76F5237E3087}" dt="2021-10-14T04:14:08.168" v="377" actId="20577"/>
          <ac:spMkLst>
            <pc:docMk/>
            <pc:sldMk cId="1885348727" sldId="346"/>
            <ac:spMk id="31" creationId="{6B501192-A0B0-4160-8855-D05E6DECF71D}"/>
          </ac:spMkLst>
        </pc:spChg>
      </pc:sldChg>
      <pc:sldChg chg="modSp">
        <pc:chgData name="RICARDO HUMBERTO SEVILLA AGUILAR" userId="S::rsevilla@cnsf.gob.mx::94c9c77e-ccbf-4b74-aeeb-01ce0f31e326" providerId="AD" clId="Web-{A0A03233-842E-4B57-A40B-76F5237E3087}" dt="2021-10-14T04:39:10.924" v="496" actId="20577"/>
        <pc:sldMkLst>
          <pc:docMk/>
          <pc:sldMk cId="1430563020" sldId="347"/>
        </pc:sldMkLst>
        <pc:spChg chg="mod">
          <ac:chgData name="RICARDO HUMBERTO SEVILLA AGUILAR" userId="S::rsevilla@cnsf.gob.mx::94c9c77e-ccbf-4b74-aeeb-01ce0f31e326" providerId="AD" clId="Web-{A0A03233-842E-4B57-A40B-76F5237E3087}" dt="2021-10-14T04:39:10.924" v="496" actId="20577"/>
          <ac:spMkLst>
            <pc:docMk/>
            <pc:sldMk cId="1430563020" sldId="347"/>
            <ac:spMk id="33" creationId="{4117190F-02BE-416A-A7C1-9242A55B9996}"/>
          </ac:spMkLst>
        </pc:spChg>
      </pc:sldChg>
      <pc:sldChg chg="modSp ord">
        <pc:chgData name="RICARDO HUMBERTO SEVILLA AGUILAR" userId="S::rsevilla@cnsf.gob.mx::94c9c77e-ccbf-4b74-aeeb-01ce0f31e326" providerId="AD" clId="Web-{A0A03233-842E-4B57-A40B-76F5237E3087}" dt="2021-10-14T04:40:58.381" v="519" actId="20577"/>
        <pc:sldMkLst>
          <pc:docMk/>
          <pc:sldMk cId="2617788911" sldId="348"/>
        </pc:sldMkLst>
        <pc:spChg chg="mod">
          <ac:chgData name="RICARDO HUMBERTO SEVILLA AGUILAR" userId="S::rsevilla@cnsf.gob.mx::94c9c77e-ccbf-4b74-aeeb-01ce0f31e326" providerId="AD" clId="Web-{A0A03233-842E-4B57-A40B-76F5237E3087}" dt="2021-10-14T04:40:58.381" v="519" actId="20577"/>
          <ac:spMkLst>
            <pc:docMk/>
            <pc:sldMk cId="2617788911" sldId="348"/>
            <ac:spMk id="112" creationId="{00000000-0000-0000-0000-000000000000}"/>
          </ac:spMkLst>
        </pc:spChg>
      </pc:sldChg>
      <pc:sldChg chg="modSp">
        <pc:chgData name="RICARDO HUMBERTO SEVILLA AGUILAR" userId="S::rsevilla@cnsf.gob.mx::94c9c77e-ccbf-4b74-aeeb-01ce0f31e326" providerId="AD" clId="Web-{A0A03233-842E-4B57-A40B-76F5237E3087}" dt="2021-10-14T04:25:18.586" v="402" actId="20577"/>
        <pc:sldMkLst>
          <pc:docMk/>
          <pc:sldMk cId="2625214895" sldId="349"/>
        </pc:sldMkLst>
        <pc:spChg chg="mod">
          <ac:chgData name="RICARDO HUMBERTO SEVILLA AGUILAR" userId="S::rsevilla@cnsf.gob.mx::94c9c77e-ccbf-4b74-aeeb-01ce0f31e326" providerId="AD" clId="Web-{A0A03233-842E-4B57-A40B-76F5237E3087}" dt="2021-10-14T04:25:18.586" v="402" actId="20577"/>
          <ac:spMkLst>
            <pc:docMk/>
            <pc:sldMk cId="2625214895" sldId="349"/>
            <ac:spMk id="31" creationId="{6B501192-A0B0-4160-8855-D05E6DECF71D}"/>
          </ac:spMkLst>
        </pc:spChg>
      </pc:sldChg>
      <pc:sldChg chg="modSp">
        <pc:chgData name="RICARDO HUMBERTO SEVILLA AGUILAR" userId="S::rsevilla@cnsf.gob.mx::94c9c77e-ccbf-4b74-aeeb-01ce0f31e326" providerId="AD" clId="Web-{A0A03233-842E-4B57-A40B-76F5237E3087}" dt="2021-10-14T04:12:39.899" v="350" actId="20577"/>
        <pc:sldMkLst>
          <pc:docMk/>
          <pc:sldMk cId="3714892026" sldId="353"/>
        </pc:sldMkLst>
        <pc:spChg chg="mod">
          <ac:chgData name="RICARDO HUMBERTO SEVILLA AGUILAR" userId="S::rsevilla@cnsf.gob.mx::94c9c77e-ccbf-4b74-aeeb-01ce0f31e326" providerId="AD" clId="Web-{A0A03233-842E-4B57-A40B-76F5237E3087}" dt="2021-10-14T04:12:39.899" v="350" actId="20577"/>
          <ac:spMkLst>
            <pc:docMk/>
            <pc:sldMk cId="3714892026" sldId="353"/>
            <ac:spMk id="31" creationId="{6B501192-A0B0-4160-8855-D05E6DECF71D}"/>
          </ac:spMkLst>
        </pc:spChg>
      </pc:sldChg>
      <pc:sldChg chg="modSp">
        <pc:chgData name="RICARDO HUMBERTO SEVILLA AGUILAR" userId="S::rsevilla@cnsf.gob.mx::94c9c77e-ccbf-4b74-aeeb-01ce0f31e326" providerId="AD" clId="Web-{A0A03233-842E-4B57-A40B-76F5237E3087}" dt="2021-10-14T03:35:34.255" v="233" actId="20577"/>
        <pc:sldMkLst>
          <pc:docMk/>
          <pc:sldMk cId="776500682" sldId="354"/>
        </pc:sldMkLst>
        <pc:spChg chg="mod">
          <ac:chgData name="RICARDO HUMBERTO SEVILLA AGUILAR" userId="S::rsevilla@cnsf.gob.mx::94c9c77e-ccbf-4b74-aeeb-01ce0f31e326" providerId="AD" clId="Web-{A0A03233-842E-4B57-A40B-76F5237E3087}" dt="2021-10-14T03:35:34.255" v="233" actId="20577"/>
          <ac:spMkLst>
            <pc:docMk/>
            <pc:sldMk cId="776500682" sldId="354"/>
            <ac:spMk id="112" creationId="{00000000-0000-0000-0000-000000000000}"/>
          </ac:spMkLst>
        </pc:spChg>
      </pc:sldChg>
      <pc:sldChg chg="modSp">
        <pc:chgData name="RICARDO HUMBERTO SEVILLA AGUILAR" userId="S::rsevilla@cnsf.gob.mx::94c9c77e-ccbf-4b74-aeeb-01ce0f31e326" providerId="AD" clId="Web-{A0A03233-842E-4B57-A40B-76F5237E3087}" dt="2021-10-14T04:42:30.274" v="524" actId="20577"/>
        <pc:sldMkLst>
          <pc:docMk/>
          <pc:sldMk cId="233365564" sldId="355"/>
        </pc:sldMkLst>
        <pc:spChg chg="mod">
          <ac:chgData name="RICARDO HUMBERTO SEVILLA AGUILAR" userId="S::rsevilla@cnsf.gob.mx::94c9c77e-ccbf-4b74-aeeb-01ce0f31e326" providerId="AD" clId="Web-{A0A03233-842E-4B57-A40B-76F5237E3087}" dt="2021-10-14T04:42:30.274" v="524" actId="20577"/>
          <ac:spMkLst>
            <pc:docMk/>
            <pc:sldMk cId="233365564" sldId="355"/>
            <ac:spMk id="31" creationId="{6B501192-A0B0-4160-8855-D05E6DECF71D}"/>
          </ac:spMkLst>
        </pc:spChg>
      </pc:sldChg>
      <pc:sldChg chg="modSp">
        <pc:chgData name="RICARDO HUMBERTO SEVILLA AGUILAR" userId="S::rsevilla@cnsf.gob.mx::94c9c77e-ccbf-4b74-aeeb-01ce0f31e326" providerId="AD" clId="Web-{A0A03233-842E-4B57-A40B-76F5237E3087}" dt="2021-10-14T04:11:20.240" v="349" actId="20577"/>
        <pc:sldMkLst>
          <pc:docMk/>
          <pc:sldMk cId="1698313821" sldId="356"/>
        </pc:sldMkLst>
        <pc:spChg chg="mod">
          <ac:chgData name="RICARDO HUMBERTO SEVILLA AGUILAR" userId="S::rsevilla@cnsf.gob.mx::94c9c77e-ccbf-4b74-aeeb-01ce0f31e326" providerId="AD" clId="Web-{A0A03233-842E-4B57-A40B-76F5237E3087}" dt="2021-10-14T04:11:20.240" v="349" actId="20577"/>
          <ac:spMkLst>
            <pc:docMk/>
            <pc:sldMk cId="1698313821" sldId="356"/>
            <ac:spMk id="112" creationId="{00000000-0000-0000-0000-000000000000}"/>
          </ac:spMkLst>
        </pc:spChg>
      </pc:sldChg>
      <pc:sldChg chg="modSp">
        <pc:chgData name="RICARDO HUMBERTO SEVILLA AGUILAR" userId="S::rsevilla@cnsf.gob.mx::94c9c77e-ccbf-4b74-aeeb-01ce0f31e326" providerId="AD" clId="Web-{A0A03233-842E-4B57-A40B-76F5237E3087}" dt="2021-10-14T02:33:34.529" v="0" actId="20577"/>
        <pc:sldMkLst>
          <pc:docMk/>
          <pc:sldMk cId="1444352398" sldId="364"/>
        </pc:sldMkLst>
        <pc:spChg chg="mod">
          <ac:chgData name="RICARDO HUMBERTO SEVILLA AGUILAR" userId="S::rsevilla@cnsf.gob.mx::94c9c77e-ccbf-4b74-aeeb-01ce0f31e326" providerId="AD" clId="Web-{A0A03233-842E-4B57-A40B-76F5237E3087}" dt="2021-10-14T02:33:34.529" v="0" actId="20577"/>
          <ac:spMkLst>
            <pc:docMk/>
            <pc:sldMk cId="1444352398" sldId="364"/>
            <ac:spMk id="31" creationId="{6B501192-A0B0-4160-8855-D05E6DECF71D}"/>
          </ac:spMkLst>
        </pc:spChg>
      </pc:sldChg>
      <pc:sldChg chg="modSp">
        <pc:chgData name="RICARDO HUMBERTO SEVILLA AGUILAR" userId="S::rsevilla@cnsf.gob.mx::94c9c77e-ccbf-4b74-aeeb-01ce0f31e326" providerId="AD" clId="Web-{A0A03233-842E-4B57-A40B-76F5237E3087}" dt="2021-10-14T02:42:41.471" v="35" actId="20577"/>
        <pc:sldMkLst>
          <pc:docMk/>
          <pc:sldMk cId="365155187" sldId="370"/>
        </pc:sldMkLst>
        <pc:spChg chg="mod">
          <ac:chgData name="RICARDO HUMBERTO SEVILLA AGUILAR" userId="S::rsevilla@cnsf.gob.mx::94c9c77e-ccbf-4b74-aeeb-01ce0f31e326" providerId="AD" clId="Web-{A0A03233-842E-4B57-A40B-76F5237E3087}" dt="2021-10-14T02:42:41.471" v="35" actId="20577"/>
          <ac:spMkLst>
            <pc:docMk/>
            <pc:sldMk cId="365155187" sldId="370"/>
            <ac:spMk id="112" creationId="{00000000-0000-0000-0000-000000000000}"/>
          </ac:spMkLst>
        </pc:spChg>
      </pc:sldChg>
    </pc:docChg>
  </pc:docChgLst>
  <pc:docChgLst>
    <pc:chgData name="KARINA LUNA MARTINEZ" userId="82bd43ad-f19c-47b6-a940-36d3fe2d229b" providerId="ADAL" clId="{77941430-21AE-4239-8C24-75B64255F8DF}"/>
    <pc:docChg chg="modSld">
      <pc:chgData name="KARINA LUNA MARTINEZ" userId="82bd43ad-f19c-47b6-a940-36d3fe2d229b" providerId="ADAL" clId="{77941430-21AE-4239-8C24-75B64255F8DF}" dt="2021-10-13T17:53:05.694" v="22" actId="1076"/>
      <pc:docMkLst>
        <pc:docMk/>
      </pc:docMkLst>
      <pc:sldChg chg="modSp mod">
        <pc:chgData name="KARINA LUNA MARTINEZ" userId="82bd43ad-f19c-47b6-a940-36d3fe2d229b" providerId="ADAL" clId="{77941430-21AE-4239-8C24-75B64255F8DF}" dt="2021-10-13T17:53:05.694" v="22" actId="1076"/>
        <pc:sldMkLst>
          <pc:docMk/>
          <pc:sldMk cId="167779714" sldId="328"/>
        </pc:sldMkLst>
        <pc:spChg chg="mod">
          <ac:chgData name="KARINA LUNA MARTINEZ" userId="82bd43ad-f19c-47b6-a940-36d3fe2d229b" providerId="ADAL" clId="{77941430-21AE-4239-8C24-75B64255F8DF}" dt="2021-10-13T17:53:05.694" v="22" actId="1076"/>
          <ac:spMkLst>
            <pc:docMk/>
            <pc:sldMk cId="167779714" sldId="328"/>
            <ac:spMk id="31" creationId="{6B501192-A0B0-4160-8855-D05E6DECF71D}"/>
          </ac:spMkLst>
        </pc:spChg>
      </pc:sldChg>
      <pc:sldChg chg="modSp mod">
        <pc:chgData name="KARINA LUNA MARTINEZ" userId="82bd43ad-f19c-47b6-a940-36d3fe2d229b" providerId="ADAL" clId="{77941430-21AE-4239-8C24-75B64255F8DF}" dt="2021-10-13T17:47:24.432" v="14" actId="113"/>
        <pc:sldMkLst>
          <pc:docMk/>
          <pc:sldMk cId="75896125" sldId="368"/>
        </pc:sldMkLst>
        <pc:spChg chg="mod">
          <ac:chgData name="KARINA LUNA MARTINEZ" userId="82bd43ad-f19c-47b6-a940-36d3fe2d229b" providerId="ADAL" clId="{77941430-21AE-4239-8C24-75B64255F8DF}" dt="2021-10-13T17:47:24.432" v="14" actId="113"/>
          <ac:spMkLst>
            <pc:docMk/>
            <pc:sldMk cId="75896125" sldId="368"/>
            <ac:spMk id="33" creationId="{4117190F-02BE-416A-A7C1-9242A55B9996}"/>
          </ac:spMkLst>
        </pc:spChg>
      </pc:sldChg>
      <pc:sldChg chg="modSp mod">
        <pc:chgData name="KARINA LUNA MARTINEZ" userId="82bd43ad-f19c-47b6-a940-36d3fe2d229b" providerId="ADAL" clId="{77941430-21AE-4239-8C24-75B64255F8DF}" dt="2021-10-13T17:50:53.455" v="18" actId="20577"/>
        <pc:sldMkLst>
          <pc:docMk/>
          <pc:sldMk cId="3441135458" sldId="371"/>
        </pc:sldMkLst>
        <pc:spChg chg="mod">
          <ac:chgData name="KARINA LUNA MARTINEZ" userId="82bd43ad-f19c-47b6-a940-36d3fe2d229b" providerId="ADAL" clId="{77941430-21AE-4239-8C24-75B64255F8DF}" dt="2021-10-13T17:50:53.455" v="18" actId="20577"/>
          <ac:spMkLst>
            <pc:docMk/>
            <pc:sldMk cId="3441135458" sldId="371"/>
            <ac:spMk id="33" creationId="{4117190F-02BE-416A-A7C1-9242A55B9996}"/>
          </ac:spMkLst>
        </pc:spChg>
      </pc:sldChg>
      <pc:sldChg chg="modSp mod">
        <pc:chgData name="KARINA LUNA MARTINEZ" userId="82bd43ad-f19c-47b6-a940-36d3fe2d229b" providerId="ADAL" clId="{77941430-21AE-4239-8C24-75B64255F8DF}" dt="2021-10-13T17:52:56.984" v="20"/>
        <pc:sldMkLst>
          <pc:docMk/>
          <pc:sldMk cId="2542196948" sldId="372"/>
        </pc:sldMkLst>
        <pc:spChg chg="mod">
          <ac:chgData name="KARINA LUNA MARTINEZ" userId="82bd43ad-f19c-47b6-a940-36d3fe2d229b" providerId="ADAL" clId="{77941430-21AE-4239-8C24-75B64255F8DF}" dt="2021-10-13T17:52:56.984" v="20"/>
          <ac:spMkLst>
            <pc:docMk/>
            <pc:sldMk cId="2542196948" sldId="372"/>
            <ac:spMk id="33" creationId="{4117190F-02BE-416A-A7C1-9242A55B9996}"/>
          </ac:spMkLst>
        </pc:spChg>
      </pc:sldChg>
      <pc:sldChg chg="modSp mod">
        <pc:chgData name="KARINA LUNA MARTINEZ" userId="82bd43ad-f19c-47b6-a940-36d3fe2d229b" providerId="ADAL" clId="{77941430-21AE-4239-8C24-75B64255F8DF}" dt="2021-10-13T17:52:59.874" v="21"/>
        <pc:sldMkLst>
          <pc:docMk/>
          <pc:sldMk cId="2060886667" sldId="373"/>
        </pc:sldMkLst>
        <pc:spChg chg="mod">
          <ac:chgData name="KARINA LUNA MARTINEZ" userId="82bd43ad-f19c-47b6-a940-36d3fe2d229b" providerId="ADAL" clId="{77941430-21AE-4239-8C24-75B64255F8DF}" dt="2021-10-13T17:52:59.874" v="21"/>
          <ac:spMkLst>
            <pc:docMk/>
            <pc:sldMk cId="2060886667" sldId="373"/>
            <ac:spMk id="33" creationId="{4117190F-02BE-416A-A7C1-9242A55B99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 Agregar definiciones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529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5317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9009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57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3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84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50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868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879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851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9923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189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13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520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163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dirty="0"/>
          </a:p>
        </p:txBody>
      </p:sp>
    </p:spTree>
    <p:extLst>
      <p:ext uri="{BB962C8B-B14F-4D97-AF65-F5344CB8AC3E}">
        <p14:creationId xmlns:p14="http://schemas.microsoft.com/office/powerpoint/2010/main" val="4093665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044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032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0465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1540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0290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431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5648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153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92118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693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1453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722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84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4891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b="1" dirty="0"/>
              <a:t>Revisar el Excel para agregar los ejemplos de prima devengada.</a:t>
            </a:r>
            <a:endParaRPr b="1" dirty="0"/>
          </a:p>
        </p:txBody>
      </p:sp>
    </p:spTree>
    <p:extLst>
      <p:ext uri="{BB962C8B-B14F-4D97-AF65-F5344CB8AC3E}">
        <p14:creationId xmlns:p14="http://schemas.microsoft.com/office/powerpoint/2010/main" val="800248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416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506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3223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47447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72546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10350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6309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830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57327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08578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15237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8092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7516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64037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5123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588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859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07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921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563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3985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7167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84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0937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367927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5833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70286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99384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72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64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68737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9976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38132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47209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75645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94917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2461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13293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94054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0d2a5a07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0d2a5a07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087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088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flipH="1">
            <a:off x="-150" y="0"/>
            <a:ext cx="9144000" cy="3082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8"/>
        <p:cNvGrpSpPr/>
        <p:nvPr/>
      </p:nvGrpSpPr>
      <p:grpSpPr>
        <a:xfrm>
          <a:off x="0" y="0"/>
          <a:ext cx="0" cy="0"/>
          <a:chOff x="0" y="0"/>
          <a:chExt cx="0" cy="0"/>
        </a:xfrm>
      </p:grpSpPr>
      <p:sp>
        <p:nvSpPr>
          <p:cNvPr id="39" name="Google Shape;39;p7"/>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2" name="Google Shape;42;p7"/>
          <p:cNvSpPr txBox="1">
            <a:spLocks noGrp="1"/>
          </p:cNvSpPr>
          <p:nvPr>
            <p:ph type="body" idx="1"/>
          </p:nvPr>
        </p:nvSpPr>
        <p:spPr>
          <a:xfrm>
            <a:off x="844425"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3" name="Google Shape;43;p7"/>
          <p:cNvSpPr txBox="1">
            <a:spLocks noGrp="1"/>
          </p:cNvSpPr>
          <p:nvPr>
            <p:ph type="body" idx="2"/>
          </p:nvPr>
        </p:nvSpPr>
        <p:spPr>
          <a:xfrm>
            <a:off x="2861613"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3"/>
          </p:nvPr>
        </p:nvSpPr>
        <p:spPr>
          <a:xfrm>
            <a:off x="4878801" y="1548525"/>
            <a:ext cx="1918800" cy="32250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2"/>
          <p:cNvGrpSpPr/>
          <p:nvPr/>
        </p:nvGrpSpPr>
        <p:grpSpPr>
          <a:xfrm>
            <a:off x="6533474" y="417731"/>
            <a:ext cx="2120985" cy="4361089"/>
            <a:chOff x="5160100" y="1609475"/>
            <a:chExt cx="975300" cy="2005375"/>
          </a:xfrm>
        </p:grpSpPr>
        <p:sp>
          <p:nvSpPr>
            <p:cNvPr id="70" name="Google Shape;70;p12"/>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2"/>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12"/>
          <p:cNvSpPr txBox="1">
            <a:spLocks noGrp="1"/>
          </p:cNvSpPr>
          <p:nvPr>
            <p:ph type="ctrTitle"/>
          </p:nvPr>
        </p:nvSpPr>
        <p:spPr>
          <a:xfrm>
            <a:off x="1030637" y="410705"/>
            <a:ext cx="5530550" cy="309608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4400" b="1" dirty="0"/>
              <a:t>Taller sobre el Manual del Sistema Estadístico de los Seguros de Gastos Médicos</a:t>
            </a:r>
            <a:endParaRPr sz="4400" b="1" dirty="0"/>
          </a:p>
        </p:txBody>
      </p:sp>
      <p:grpSp>
        <p:nvGrpSpPr>
          <p:cNvPr id="73" name="Google Shape;73;p12"/>
          <p:cNvGrpSpPr/>
          <p:nvPr/>
        </p:nvGrpSpPr>
        <p:grpSpPr>
          <a:xfrm>
            <a:off x="7859064" y="996386"/>
            <a:ext cx="433800" cy="433800"/>
            <a:chOff x="5382800" y="412975"/>
            <a:chExt cx="433800" cy="433800"/>
          </a:xfrm>
        </p:grpSpPr>
        <p:sp>
          <p:nvSpPr>
            <p:cNvPr id="74"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72;p12">
            <a:extLst>
              <a:ext uri="{FF2B5EF4-FFF2-40B4-BE49-F238E27FC236}">
                <a16:creationId xmlns:a16="http://schemas.microsoft.com/office/drawing/2014/main" id="{FB5944F5-4360-408F-B8B4-CFB04C2B6917}"/>
              </a:ext>
            </a:extLst>
          </p:cNvPr>
          <p:cNvSpPr txBox="1">
            <a:spLocks/>
          </p:cNvSpPr>
          <p:nvPr/>
        </p:nvSpPr>
        <p:spPr>
          <a:xfrm>
            <a:off x="737461" y="4192292"/>
            <a:ext cx="5438614" cy="861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1pPr>
            <a:lvl2pPr marR="0" lvl="1"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2pPr>
            <a:lvl3pPr marR="0" lvl="2"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3pPr>
            <a:lvl4pPr marR="0" lvl="3"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4pPr>
            <a:lvl5pPr marR="0" lvl="4"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5pPr>
            <a:lvl6pPr marR="0" lvl="5"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6pPr>
            <a:lvl7pPr marR="0" lvl="6"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7pPr>
            <a:lvl8pPr marR="0" lvl="7"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8pPr>
            <a:lvl9pPr marR="0" lvl="8" algn="l" rtl="0">
              <a:lnSpc>
                <a:spcPct val="100000"/>
              </a:lnSpc>
              <a:spcBef>
                <a:spcPts val="0"/>
              </a:spcBef>
              <a:spcAft>
                <a:spcPts val="0"/>
              </a:spcAft>
              <a:buClr>
                <a:schemeClr val="lt1"/>
              </a:buClr>
              <a:buSzPts val="6000"/>
              <a:buFont typeface="Dosis"/>
              <a:buNone/>
              <a:defRPr sz="6000" b="0" i="0" u="none" strike="noStrike" cap="none">
                <a:solidFill>
                  <a:schemeClr val="lt1"/>
                </a:solidFill>
                <a:latin typeface="Dosis"/>
                <a:ea typeface="Dosis"/>
                <a:cs typeface="Dosis"/>
                <a:sym typeface="Dosis"/>
              </a:defRPr>
            </a:lvl9pPr>
          </a:lstStyle>
          <a:p>
            <a:pPr algn="ctr"/>
            <a:r>
              <a:rPr lang="es-MX" sz="4400" dirty="0">
                <a:solidFill>
                  <a:srgbClr val="0DB7C4"/>
                </a:solidFill>
              </a:rPr>
              <a:t>2021</a:t>
            </a:r>
          </a:p>
        </p:txBody>
      </p:sp>
      <p:cxnSp>
        <p:nvCxnSpPr>
          <p:cNvPr id="11" name="Conector recto 10">
            <a:extLst>
              <a:ext uri="{FF2B5EF4-FFF2-40B4-BE49-F238E27FC236}">
                <a16:creationId xmlns:a16="http://schemas.microsoft.com/office/drawing/2014/main" id="{FCF48345-4D51-4CD2-AF6B-3B83D85D8795}"/>
              </a:ext>
            </a:extLst>
          </p:cNvPr>
          <p:cNvCxnSpPr>
            <a:cxnSpLocks/>
          </p:cNvCxnSpPr>
          <p:nvPr/>
        </p:nvCxnSpPr>
        <p:spPr>
          <a:xfrm>
            <a:off x="1114951" y="4227682"/>
            <a:ext cx="5254852" cy="0"/>
          </a:xfrm>
          <a:prstGeom prst="line">
            <a:avLst/>
          </a:prstGeom>
          <a:ln w="19050">
            <a:solidFill>
              <a:srgbClr val="0DB7C4"/>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04BDF8E-8128-40E7-A015-EE7E7F49B42B}"/>
              </a:ext>
            </a:extLst>
          </p:cNvPr>
          <p:cNvCxnSpPr>
            <a:cxnSpLocks/>
          </p:cNvCxnSpPr>
          <p:nvPr/>
        </p:nvCxnSpPr>
        <p:spPr>
          <a:xfrm>
            <a:off x="1120118" y="4039119"/>
            <a:ext cx="5254852" cy="0"/>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Entidad del asegurado</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Entidad</a:t>
            </a:r>
            <a:r>
              <a:rPr lang="es-MX" sz="2000" dirty="0"/>
              <a:t>.</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26" name="Tabla 25">
            <a:extLst>
              <a:ext uri="{FF2B5EF4-FFF2-40B4-BE49-F238E27FC236}">
                <a16:creationId xmlns:a16="http://schemas.microsoft.com/office/drawing/2014/main" id="{18FDEFC4-DB56-430D-B61B-87BA75453339}"/>
              </a:ext>
            </a:extLst>
          </p:cNvPr>
          <p:cNvGraphicFramePr>
            <a:graphicFrameLocks noGrp="1"/>
          </p:cNvGraphicFramePr>
          <p:nvPr>
            <p:extLst>
              <p:ext uri="{D42A27DB-BD31-4B8C-83A1-F6EECF244321}">
                <p14:modId xmlns:p14="http://schemas.microsoft.com/office/powerpoint/2010/main" val="1888363041"/>
              </p:ext>
            </p:extLst>
          </p:nvPr>
        </p:nvGraphicFramePr>
        <p:xfrm>
          <a:off x="1519244" y="2408600"/>
          <a:ext cx="4238045" cy="173858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solidFill>
                            <a:srgbClr val="000000"/>
                          </a:solidFill>
                          <a:effectLst/>
                        </a:rPr>
                        <a:t>Clave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algn="ctr"/>
                      <a:r>
                        <a:rPr lang="es-ES" sz="1400" b="1" dirty="0">
                          <a:solidFill>
                            <a:srgbClr val="000000"/>
                          </a:solidFill>
                          <a:effectLst/>
                        </a:rPr>
                        <a:t>Entidad federativa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4191090839"/>
                  </a:ext>
                </a:extLst>
              </a:tr>
              <a:tr h="191922">
                <a:tc>
                  <a:txBody>
                    <a:bodyPr/>
                    <a:lstStyle/>
                    <a:p>
                      <a:pPr algn="ctr"/>
                      <a:r>
                        <a:rPr lang="es-ES" sz="1400">
                          <a:solidFill>
                            <a:srgbClr val="000000"/>
                          </a:solidFill>
                          <a:effectLst/>
                        </a:rPr>
                        <a:t>01</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Aguascalientes</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5530781"/>
                  </a:ext>
                </a:extLst>
              </a:tr>
              <a:tr h="191922">
                <a:tc>
                  <a:txBody>
                    <a:bodyPr/>
                    <a:lstStyle/>
                    <a:p>
                      <a:pPr algn="ctr"/>
                      <a:r>
                        <a:rPr lang="es-ES" sz="1400">
                          <a:solidFill>
                            <a:srgbClr val="000000"/>
                          </a:solidFill>
                          <a:effectLst/>
                        </a:rPr>
                        <a:t>02</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Baja California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90892757"/>
                  </a:ext>
                </a:extLst>
              </a:tr>
              <a:tr h="191922">
                <a:tc>
                  <a:txBody>
                    <a:bodyPr/>
                    <a:lstStyle/>
                    <a:p>
                      <a:pPr algn="ctr"/>
                      <a:r>
                        <a:rPr lang="es-ES" sz="1400">
                          <a:solidFill>
                            <a:srgbClr val="000000"/>
                          </a:solidFill>
                          <a:effectLst/>
                        </a:rPr>
                        <a:t>03</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Baja California Sur</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769160668"/>
                  </a:ext>
                </a:extLst>
              </a:tr>
              <a:tr h="227276">
                <a:tc>
                  <a:txBody>
                    <a:bodyPr/>
                    <a:lstStyle/>
                    <a:p>
                      <a:pPr algn="ctr"/>
                      <a:r>
                        <a:rPr lang="es-ES" sz="1400">
                          <a:solidFill>
                            <a:srgbClr val="000000"/>
                          </a:solidFill>
                          <a:effectLst/>
                        </a:rPr>
                        <a:t>04</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Campeche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95874995"/>
                  </a:ext>
                </a:extLst>
              </a:tr>
              <a:tr h="227276">
                <a:tc>
                  <a:txBody>
                    <a:bodyPr/>
                    <a:lstStyle/>
                    <a:p>
                      <a:pPr algn="ctr"/>
                      <a:r>
                        <a:rPr lang="es-ES" sz="1400">
                          <a:solidFill>
                            <a:srgbClr val="000000"/>
                          </a:solidFill>
                          <a:effectLst/>
                        </a:rPr>
                        <a:t>05</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Coahuila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753221087"/>
                  </a:ext>
                </a:extLst>
              </a:tr>
              <a:tr h="227276">
                <a:tc>
                  <a:txBody>
                    <a:bodyPr/>
                    <a:lstStyle/>
                    <a:p>
                      <a:pPr algn="ctr"/>
                      <a:r>
                        <a:rPr lang="es-ES" sz="1400">
                          <a:solidFill>
                            <a:srgbClr val="000000"/>
                          </a:solidFill>
                          <a:effectLst/>
                        </a:rPr>
                        <a:t>06</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Colima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2485386"/>
                  </a:ext>
                </a:extLst>
              </a:tr>
            </a:tbl>
          </a:graphicData>
        </a:graphic>
      </p:graphicFrame>
      <p:sp>
        <p:nvSpPr>
          <p:cNvPr id="27" name="Google Shape;110;p18">
            <a:extLst>
              <a:ext uri="{FF2B5EF4-FFF2-40B4-BE49-F238E27FC236}">
                <a16:creationId xmlns:a16="http://schemas.microsoft.com/office/drawing/2014/main" id="{FE2BCC07-EDCB-4BCB-ACF8-DB0BDE305171}"/>
              </a:ext>
            </a:extLst>
          </p:cNvPr>
          <p:cNvSpPr txBox="1">
            <a:spLocks/>
          </p:cNvSpPr>
          <p:nvPr/>
        </p:nvSpPr>
        <p:spPr>
          <a:xfrm>
            <a:off x="1358945" y="4267998"/>
            <a:ext cx="4403751" cy="758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t>El catálogo completo se encuentra en la liga: https://www.cnsf.gob.mx/Sistemas/Paginas/InformacionEstadistica.aspx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859083"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inicio de vigencia</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654517" y="956563"/>
            <a:ext cx="6360059"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Se reportará la fecha a partir de la cual la póliza entre en vigor.</a:t>
            </a:r>
          </a:p>
          <a:p>
            <a:pPr marL="76200">
              <a:spcBef>
                <a:spcPts val="600"/>
              </a:spcBef>
              <a:buSzPts val="2400"/>
            </a:pPr>
            <a:endParaRPr lang="es-MX" dirty="0"/>
          </a:p>
          <a:p>
            <a:pPr marL="419100" indent="-342900">
              <a:spcBef>
                <a:spcPts val="600"/>
              </a:spcBef>
              <a:buSzPts val="2400"/>
              <a:buFont typeface="Arial" panose="020B0604020202020204" pitchFamily="34" charset="0"/>
              <a:buChar char="•"/>
            </a:pPr>
            <a:r>
              <a:rPr lang="es-MX" dirty="0"/>
              <a:t>La </a:t>
            </a:r>
            <a:r>
              <a:rPr lang="es-MX" b="1" dirty="0"/>
              <a:t>fecha inicio de vigencia</a:t>
            </a:r>
            <a:r>
              <a:rPr lang="es-MX" dirty="0"/>
              <a:t> debe ser </a:t>
            </a:r>
            <a:r>
              <a:rPr lang="es-MX" b="1" dirty="0"/>
              <a:t>menor</a:t>
            </a:r>
            <a:r>
              <a:rPr lang="es-MX" dirty="0"/>
              <a:t> o </a:t>
            </a:r>
            <a:r>
              <a:rPr lang="es-MX" b="1" dirty="0"/>
              <a:t>igual</a:t>
            </a:r>
            <a:r>
              <a:rPr lang="es-MX" dirty="0"/>
              <a:t> a fecha de alta del certificado.</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La </a:t>
            </a:r>
            <a:r>
              <a:rPr lang="es-MX" b="1" dirty="0"/>
              <a:t>fecha inicio de vigencia</a:t>
            </a:r>
            <a:r>
              <a:rPr lang="es-MX" dirty="0"/>
              <a:t> debe ser </a:t>
            </a:r>
            <a:r>
              <a:rPr lang="es-MX" b="1" dirty="0"/>
              <a:t>menor</a:t>
            </a:r>
            <a:r>
              <a:rPr lang="es-MX" dirty="0"/>
              <a:t> o </a:t>
            </a:r>
            <a:r>
              <a:rPr lang="es-MX" b="1" dirty="0"/>
              <a:t>igual</a:t>
            </a:r>
            <a:r>
              <a:rPr lang="es-MX" dirty="0"/>
              <a:t> a fecha de baja del certificado.</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19" name="Conector recto 18">
            <a:extLst>
              <a:ext uri="{FF2B5EF4-FFF2-40B4-BE49-F238E27FC236}">
                <a16:creationId xmlns:a16="http://schemas.microsoft.com/office/drawing/2014/main" id="{273923CF-C626-4AD6-AE60-684EA741A365}"/>
              </a:ext>
            </a:extLst>
          </p:cNvPr>
          <p:cNvCxnSpPr>
            <a:cxnSpLocks/>
          </p:cNvCxnSpPr>
          <p:nvPr/>
        </p:nvCxnSpPr>
        <p:spPr>
          <a:xfrm>
            <a:off x="1764604" y="4283904"/>
            <a:ext cx="4549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689391AD-14A2-4827-97C0-FA3237FD5480}"/>
              </a:ext>
            </a:extLst>
          </p:cNvPr>
          <p:cNvCxnSpPr/>
          <p:nvPr/>
        </p:nvCxnSpPr>
        <p:spPr>
          <a:xfrm>
            <a:off x="5912534" y="3806826"/>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7F4CE32D-E634-47A0-AE96-6699EAC64004}"/>
              </a:ext>
            </a:extLst>
          </p:cNvPr>
          <p:cNvCxnSpPr/>
          <p:nvPr/>
        </p:nvCxnSpPr>
        <p:spPr>
          <a:xfrm>
            <a:off x="4342151" y="381345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9C6E90F7-490D-42CF-B326-D526BE21A19C}"/>
              </a:ext>
            </a:extLst>
          </p:cNvPr>
          <p:cNvCxnSpPr/>
          <p:nvPr/>
        </p:nvCxnSpPr>
        <p:spPr>
          <a:xfrm>
            <a:off x="2758516" y="3820078"/>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5774F301-2B23-420B-8274-C2BAAB22AE51}"/>
              </a:ext>
            </a:extLst>
          </p:cNvPr>
          <p:cNvSpPr txBox="1"/>
          <p:nvPr/>
        </p:nvSpPr>
        <p:spPr>
          <a:xfrm>
            <a:off x="5439101" y="4712613"/>
            <a:ext cx="1007165" cy="430887"/>
          </a:xfrm>
          <a:prstGeom prst="rect">
            <a:avLst/>
          </a:prstGeom>
          <a:noFill/>
        </p:spPr>
        <p:txBody>
          <a:bodyPr wrap="square" rtlCol="0">
            <a:spAutoFit/>
          </a:bodyPr>
          <a:lstStyle/>
          <a:p>
            <a:pPr algn="ctr"/>
            <a:r>
              <a:rPr lang="es-MX" sz="1100" dirty="0"/>
              <a:t>Febrero 2020</a:t>
            </a:r>
          </a:p>
        </p:txBody>
      </p:sp>
      <p:sp>
        <p:nvSpPr>
          <p:cNvPr id="29" name="CuadroTexto 28">
            <a:extLst>
              <a:ext uri="{FF2B5EF4-FFF2-40B4-BE49-F238E27FC236}">
                <a16:creationId xmlns:a16="http://schemas.microsoft.com/office/drawing/2014/main" id="{98E39A4C-7FD5-43AD-A832-3D31A052D9AA}"/>
              </a:ext>
            </a:extLst>
          </p:cNvPr>
          <p:cNvSpPr txBox="1"/>
          <p:nvPr/>
        </p:nvSpPr>
        <p:spPr>
          <a:xfrm>
            <a:off x="3765682" y="4847123"/>
            <a:ext cx="1258957" cy="261610"/>
          </a:xfrm>
          <a:prstGeom prst="rect">
            <a:avLst/>
          </a:prstGeom>
          <a:noFill/>
        </p:spPr>
        <p:txBody>
          <a:bodyPr wrap="square" rtlCol="0">
            <a:spAutoFit/>
          </a:bodyPr>
          <a:lstStyle/>
          <a:p>
            <a:pPr algn="ctr"/>
            <a:r>
              <a:rPr lang="es-MX" sz="1100" dirty="0"/>
              <a:t>. . . </a:t>
            </a:r>
          </a:p>
        </p:txBody>
      </p:sp>
      <p:sp>
        <p:nvSpPr>
          <p:cNvPr id="30" name="CuadroTexto 29">
            <a:extLst>
              <a:ext uri="{FF2B5EF4-FFF2-40B4-BE49-F238E27FC236}">
                <a16:creationId xmlns:a16="http://schemas.microsoft.com/office/drawing/2014/main" id="{CDFCDFD7-781D-4EE7-9F29-F2C83D4C6E60}"/>
              </a:ext>
            </a:extLst>
          </p:cNvPr>
          <p:cNvSpPr txBox="1"/>
          <p:nvPr/>
        </p:nvSpPr>
        <p:spPr>
          <a:xfrm>
            <a:off x="2029648" y="4847122"/>
            <a:ext cx="1292087" cy="261610"/>
          </a:xfrm>
          <a:prstGeom prst="rect">
            <a:avLst/>
          </a:prstGeom>
          <a:noFill/>
        </p:spPr>
        <p:txBody>
          <a:bodyPr wrap="square" rtlCol="0">
            <a:spAutoFit/>
          </a:bodyPr>
          <a:lstStyle/>
          <a:p>
            <a:pPr algn="ctr"/>
            <a:r>
              <a:rPr lang="es-MX" sz="1100" dirty="0"/>
              <a:t>Febrero 2000</a:t>
            </a:r>
          </a:p>
        </p:txBody>
      </p:sp>
      <p:sp>
        <p:nvSpPr>
          <p:cNvPr id="31" name="CuadroTexto 30">
            <a:extLst>
              <a:ext uri="{FF2B5EF4-FFF2-40B4-BE49-F238E27FC236}">
                <a16:creationId xmlns:a16="http://schemas.microsoft.com/office/drawing/2014/main" id="{1C10F807-B1AB-44ED-AC8E-D8AB4E503343}"/>
              </a:ext>
            </a:extLst>
          </p:cNvPr>
          <p:cNvSpPr txBox="1"/>
          <p:nvPr/>
        </p:nvSpPr>
        <p:spPr>
          <a:xfrm>
            <a:off x="2163828" y="3153826"/>
            <a:ext cx="1133062" cy="430887"/>
          </a:xfrm>
          <a:prstGeom prst="rect">
            <a:avLst/>
          </a:prstGeom>
          <a:noFill/>
        </p:spPr>
        <p:txBody>
          <a:bodyPr wrap="square" rtlCol="0">
            <a:spAutoFit/>
          </a:bodyPr>
          <a:lstStyle/>
          <a:p>
            <a:pPr algn="ctr"/>
            <a:r>
              <a:rPr lang="es-MX" sz="1100" dirty="0"/>
              <a:t>Fecha inicio de vigencia</a:t>
            </a:r>
          </a:p>
        </p:txBody>
      </p:sp>
      <p:sp>
        <p:nvSpPr>
          <p:cNvPr id="32" name="CuadroTexto 31">
            <a:extLst>
              <a:ext uri="{FF2B5EF4-FFF2-40B4-BE49-F238E27FC236}">
                <a16:creationId xmlns:a16="http://schemas.microsoft.com/office/drawing/2014/main" id="{A5177112-0B90-4ECC-9CC1-7997C3781D01}"/>
              </a:ext>
            </a:extLst>
          </p:cNvPr>
          <p:cNvSpPr txBox="1"/>
          <p:nvPr/>
        </p:nvSpPr>
        <p:spPr>
          <a:xfrm>
            <a:off x="5283745" y="3001193"/>
            <a:ext cx="1205946" cy="261610"/>
          </a:xfrm>
          <a:prstGeom prst="rect">
            <a:avLst/>
          </a:prstGeom>
          <a:noFill/>
        </p:spPr>
        <p:txBody>
          <a:bodyPr wrap="square" rtlCol="0">
            <a:spAutoFit/>
          </a:bodyPr>
          <a:lstStyle/>
          <a:p>
            <a:pPr algn="ctr"/>
            <a:r>
              <a:rPr lang="es-MX" sz="1100" dirty="0"/>
              <a:t>Fecha de alta</a:t>
            </a:r>
          </a:p>
        </p:txBody>
      </p:sp>
      <p:cxnSp>
        <p:nvCxnSpPr>
          <p:cNvPr id="33" name="Conector recto de flecha 32">
            <a:extLst>
              <a:ext uri="{FF2B5EF4-FFF2-40B4-BE49-F238E27FC236}">
                <a16:creationId xmlns:a16="http://schemas.microsoft.com/office/drawing/2014/main" id="{8831B155-50E8-4AAC-ADFF-F7981078B2F6}"/>
              </a:ext>
            </a:extLst>
          </p:cNvPr>
          <p:cNvCxnSpPr>
            <a:cxnSpLocks/>
          </p:cNvCxnSpPr>
          <p:nvPr/>
        </p:nvCxnSpPr>
        <p:spPr>
          <a:xfrm flipH="1">
            <a:off x="1792482" y="4139350"/>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4" name="Abrir llave 33">
            <a:extLst>
              <a:ext uri="{FF2B5EF4-FFF2-40B4-BE49-F238E27FC236}">
                <a16:creationId xmlns:a16="http://schemas.microsoft.com/office/drawing/2014/main" id="{166BBD15-7310-468E-9EA2-37C885F074AE}"/>
              </a:ext>
            </a:extLst>
          </p:cNvPr>
          <p:cNvSpPr/>
          <p:nvPr/>
        </p:nvSpPr>
        <p:spPr>
          <a:xfrm rot="5400000">
            <a:off x="3779671" y="1942635"/>
            <a:ext cx="213905"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35" name="CuadroTexto 34">
            <a:extLst>
              <a:ext uri="{FF2B5EF4-FFF2-40B4-BE49-F238E27FC236}">
                <a16:creationId xmlns:a16="http://schemas.microsoft.com/office/drawing/2014/main" id="{C981E2AA-4E0E-4378-96A3-9CE258E9ECEE}"/>
              </a:ext>
            </a:extLst>
          </p:cNvPr>
          <p:cNvSpPr txBox="1"/>
          <p:nvPr/>
        </p:nvSpPr>
        <p:spPr>
          <a:xfrm>
            <a:off x="3731559" y="3242283"/>
            <a:ext cx="1133062" cy="261610"/>
          </a:xfrm>
          <a:prstGeom prst="rect">
            <a:avLst/>
          </a:prstGeom>
          <a:noFill/>
        </p:spPr>
        <p:txBody>
          <a:bodyPr wrap="square" rtlCol="0">
            <a:spAutoFit/>
          </a:bodyPr>
          <a:lstStyle/>
          <a:p>
            <a:pPr algn="ctr"/>
            <a:r>
              <a:rPr lang="es-MX" sz="1100" dirty="0"/>
              <a:t>&lt;=</a:t>
            </a:r>
          </a:p>
        </p:txBody>
      </p:sp>
      <p:cxnSp>
        <p:nvCxnSpPr>
          <p:cNvPr id="36" name="Conector recto de flecha 35">
            <a:extLst>
              <a:ext uri="{FF2B5EF4-FFF2-40B4-BE49-F238E27FC236}">
                <a16:creationId xmlns:a16="http://schemas.microsoft.com/office/drawing/2014/main" id="{46F88F1D-BD91-47F4-996B-04298A841006}"/>
              </a:ext>
            </a:extLst>
          </p:cNvPr>
          <p:cNvCxnSpPr>
            <a:cxnSpLocks/>
          </p:cNvCxnSpPr>
          <p:nvPr/>
        </p:nvCxnSpPr>
        <p:spPr>
          <a:xfrm>
            <a:off x="5920292" y="3866129"/>
            <a:ext cx="0" cy="328403"/>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D5C0BA97-58FC-4309-ABC8-DBB945369955}"/>
              </a:ext>
            </a:extLst>
          </p:cNvPr>
          <p:cNvSpPr txBox="1"/>
          <p:nvPr/>
        </p:nvSpPr>
        <p:spPr>
          <a:xfrm>
            <a:off x="5352325" y="3389813"/>
            <a:ext cx="1205946" cy="261610"/>
          </a:xfrm>
          <a:prstGeom prst="rect">
            <a:avLst/>
          </a:prstGeom>
          <a:noFill/>
        </p:spPr>
        <p:txBody>
          <a:bodyPr wrap="square" rtlCol="0">
            <a:spAutoFit/>
          </a:bodyPr>
          <a:lstStyle/>
          <a:p>
            <a:pPr algn="ctr"/>
            <a:r>
              <a:rPr lang="es-MX" sz="1100" dirty="0"/>
              <a:t>Fecha de baja</a:t>
            </a:r>
          </a:p>
        </p:txBody>
      </p:sp>
      <p:cxnSp>
        <p:nvCxnSpPr>
          <p:cNvPr id="38" name="Conector recto de flecha 37">
            <a:extLst>
              <a:ext uri="{FF2B5EF4-FFF2-40B4-BE49-F238E27FC236}">
                <a16:creationId xmlns:a16="http://schemas.microsoft.com/office/drawing/2014/main" id="{CD9EFDFC-F86C-4A9F-B11A-345F5607DAFE}"/>
              </a:ext>
            </a:extLst>
          </p:cNvPr>
          <p:cNvCxnSpPr>
            <a:cxnSpLocks/>
            <a:stCxn id="32" idx="1"/>
          </p:cNvCxnSpPr>
          <p:nvPr/>
        </p:nvCxnSpPr>
        <p:spPr>
          <a:xfrm flipH="1">
            <a:off x="4629724" y="3131998"/>
            <a:ext cx="654021" cy="1626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9" name="Conector recto de flecha 38">
            <a:extLst>
              <a:ext uri="{FF2B5EF4-FFF2-40B4-BE49-F238E27FC236}">
                <a16:creationId xmlns:a16="http://schemas.microsoft.com/office/drawing/2014/main" id="{9C518123-6C7B-4A33-81DB-DEEE6E4979FF}"/>
              </a:ext>
            </a:extLst>
          </p:cNvPr>
          <p:cNvCxnSpPr>
            <a:cxnSpLocks/>
            <a:stCxn id="37" idx="1"/>
          </p:cNvCxnSpPr>
          <p:nvPr/>
        </p:nvCxnSpPr>
        <p:spPr>
          <a:xfrm flipH="1" flipV="1">
            <a:off x="4629724" y="3424169"/>
            <a:ext cx="722601" cy="964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9775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859083"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inicio de vigencia</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688931" y="1193532"/>
            <a:ext cx="6313119" cy="330655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dirty="0"/>
              <a:t>La </a:t>
            </a:r>
            <a:r>
              <a:rPr lang="es-MX" b="1" dirty="0"/>
              <a:t>fecha inicio de vigencia </a:t>
            </a:r>
            <a:r>
              <a:rPr lang="es-MX" dirty="0"/>
              <a:t>debe ser </a:t>
            </a:r>
            <a:r>
              <a:rPr lang="es-MX" b="1" dirty="0"/>
              <a:t>menor</a:t>
            </a:r>
            <a:r>
              <a:rPr lang="es-MX" dirty="0"/>
              <a:t> o </a:t>
            </a:r>
            <a:r>
              <a:rPr lang="es-MX" b="1" dirty="0"/>
              <a:t>igual</a:t>
            </a:r>
            <a:r>
              <a:rPr lang="es-MX" dirty="0"/>
              <a:t> a fecha fin de vigencia.</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41" name="Conector recto 40">
            <a:extLst>
              <a:ext uri="{FF2B5EF4-FFF2-40B4-BE49-F238E27FC236}">
                <a16:creationId xmlns:a16="http://schemas.microsoft.com/office/drawing/2014/main" id="{77263D30-DDEC-47AA-AFB2-C5CAEFA0139E}"/>
              </a:ext>
            </a:extLst>
          </p:cNvPr>
          <p:cNvCxnSpPr/>
          <p:nvPr/>
        </p:nvCxnSpPr>
        <p:spPr>
          <a:xfrm>
            <a:off x="1330008" y="3396376"/>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9FFF1CE9-131B-417B-8328-9334A8D5FB4C}"/>
              </a:ext>
            </a:extLst>
          </p:cNvPr>
          <p:cNvCxnSpPr/>
          <p:nvPr/>
        </p:nvCxnSpPr>
        <p:spPr>
          <a:xfrm>
            <a:off x="5477938" y="291929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77AAA5E6-14A7-47EB-8C3A-F72083B488C5}"/>
              </a:ext>
            </a:extLst>
          </p:cNvPr>
          <p:cNvCxnSpPr/>
          <p:nvPr/>
        </p:nvCxnSpPr>
        <p:spPr>
          <a:xfrm>
            <a:off x="3907555" y="2925924"/>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D22C71DB-9633-4D5F-90E4-CFD3ABDADFD0}"/>
              </a:ext>
            </a:extLst>
          </p:cNvPr>
          <p:cNvCxnSpPr/>
          <p:nvPr/>
        </p:nvCxnSpPr>
        <p:spPr>
          <a:xfrm>
            <a:off x="2323920" y="2932550"/>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45" name="CuadroTexto 44">
            <a:extLst>
              <a:ext uri="{FF2B5EF4-FFF2-40B4-BE49-F238E27FC236}">
                <a16:creationId xmlns:a16="http://schemas.microsoft.com/office/drawing/2014/main" id="{BAA0BD12-886C-49F9-862C-080A55AC65DF}"/>
              </a:ext>
            </a:extLst>
          </p:cNvPr>
          <p:cNvSpPr txBox="1"/>
          <p:nvPr/>
        </p:nvSpPr>
        <p:spPr>
          <a:xfrm>
            <a:off x="5027365" y="3992725"/>
            <a:ext cx="1007165" cy="523220"/>
          </a:xfrm>
          <a:prstGeom prst="rect">
            <a:avLst/>
          </a:prstGeom>
          <a:noFill/>
        </p:spPr>
        <p:txBody>
          <a:bodyPr wrap="square" rtlCol="0">
            <a:spAutoFit/>
          </a:bodyPr>
          <a:lstStyle/>
          <a:p>
            <a:pPr algn="ctr"/>
            <a:r>
              <a:rPr lang="es-MX" dirty="0"/>
              <a:t>Febrero 2020</a:t>
            </a:r>
          </a:p>
        </p:txBody>
      </p:sp>
      <p:sp>
        <p:nvSpPr>
          <p:cNvPr id="46" name="CuadroTexto 45">
            <a:extLst>
              <a:ext uri="{FF2B5EF4-FFF2-40B4-BE49-F238E27FC236}">
                <a16:creationId xmlns:a16="http://schemas.microsoft.com/office/drawing/2014/main" id="{E535E05E-C63B-4051-A7D7-52D164D3E515}"/>
              </a:ext>
            </a:extLst>
          </p:cNvPr>
          <p:cNvSpPr txBox="1"/>
          <p:nvPr/>
        </p:nvSpPr>
        <p:spPr>
          <a:xfrm>
            <a:off x="3331086" y="3959595"/>
            <a:ext cx="1258957" cy="307777"/>
          </a:xfrm>
          <a:prstGeom prst="rect">
            <a:avLst/>
          </a:prstGeom>
          <a:noFill/>
        </p:spPr>
        <p:txBody>
          <a:bodyPr wrap="square" rtlCol="0">
            <a:spAutoFit/>
          </a:bodyPr>
          <a:lstStyle/>
          <a:p>
            <a:pPr algn="ctr"/>
            <a:r>
              <a:rPr lang="es-MX" dirty="0"/>
              <a:t>. . . </a:t>
            </a:r>
          </a:p>
        </p:txBody>
      </p:sp>
      <p:sp>
        <p:nvSpPr>
          <p:cNvPr id="47" name="CuadroTexto 46">
            <a:extLst>
              <a:ext uri="{FF2B5EF4-FFF2-40B4-BE49-F238E27FC236}">
                <a16:creationId xmlns:a16="http://schemas.microsoft.com/office/drawing/2014/main" id="{83B8F08C-ED91-485A-8584-94F15130DC83}"/>
              </a:ext>
            </a:extLst>
          </p:cNvPr>
          <p:cNvSpPr txBox="1"/>
          <p:nvPr/>
        </p:nvSpPr>
        <p:spPr>
          <a:xfrm>
            <a:off x="1595052" y="3959594"/>
            <a:ext cx="1292087" cy="307777"/>
          </a:xfrm>
          <a:prstGeom prst="rect">
            <a:avLst/>
          </a:prstGeom>
          <a:noFill/>
        </p:spPr>
        <p:txBody>
          <a:bodyPr wrap="square" rtlCol="0">
            <a:spAutoFit/>
          </a:bodyPr>
          <a:lstStyle/>
          <a:p>
            <a:r>
              <a:rPr lang="es-MX" dirty="0"/>
              <a:t>Febrero 2000</a:t>
            </a:r>
          </a:p>
        </p:txBody>
      </p:sp>
      <p:sp>
        <p:nvSpPr>
          <p:cNvPr id="48" name="CuadroTexto 47">
            <a:extLst>
              <a:ext uri="{FF2B5EF4-FFF2-40B4-BE49-F238E27FC236}">
                <a16:creationId xmlns:a16="http://schemas.microsoft.com/office/drawing/2014/main" id="{5069F6C2-1597-41B1-BD83-4CAE08ACF88B}"/>
              </a:ext>
            </a:extLst>
          </p:cNvPr>
          <p:cNvSpPr txBox="1"/>
          <p:nvPr/>
        </p:nvSpPr>
        <p:spPr>
          <a:xfrm>
            <a:off x="1767332" y="2091038"/>
            <a:ext cx="1133062" cy="523220"/>
          </a:xfrm>
          <a:prstGeom prst="rect">
            <a:avLst/>
          </a:prstGeom>
          <a:noFill/>
        </p:spPr>
        <p:txBody>
          <a:bodyPr wrap="square" rtlCol="0">
            <a:spAutoFit/>
          </a:bodyPr>
          <a:lstStyle/>
          <a:p>
            <a:pPr algn="ctr"/>
            <a:r>
              <a:rPr lang="es-MX" dirty="0"/>
              <a:t>Fecha inicio de vigencia</a:t>
            </a:r>
          </a:p>
        </p:txBody>
      </p:sp>
      <p:sp>
        <p:nvSpPr>
          <p:cNvPr id="49" name="CuadroTexto 48">
            <a:extLst>
              <a:ext uri="{FF2B5EF4-FFF2-40B4-BE49-F238E27FC236}">
                <a16:creationId xmlns:a16="http://schemas.microsoft.com/office/drawing/2014/main" id="{24835B72-25C2-4A09-A5AA-1C5042D6DE3F}"/>
              </a:ext>
            </a:extLst>
          </p:cNvPr>
          <p:cNvSpPr txBox="1"/>
          <p:nvPr/>
        </p:nvSpPr>
        <p:spPr>
          <a:xfrm>
            <a:off x="4887249" y="2113665"/>
            <a:ext cx="1205946" cy="523220"/>
          </a:xfrm>
          <a:prstGeom prst="rect">
            <a:avLst/>
          </a:prstGeom>
          <a:noFill/>
        </p:spPr>
        <p:txBody>
          <a:bodyPr wrap="square" rtlCol="0">
            <a:spAutoFit/>
          </a:bodyPr>
          <a:lstStyle/>
          <a:p>
            <a:pPr algn="ctr"/>
            <a:r>
              <a:rPr lang="es-MX" dirty="0"/>
              <a:t>Fecha fin de vigencia</a:t>
            </a:r>
          </a:p>
        </p:txBody>
      </p:sp>
      <p:cxnSp>
        <p:nvCxnSpPr>
          <p:cNvPr id="50" name="Conector recto de flecha 49">
            <a:extLst>
              <a:ext uri="{FF2B5EF4-FFF2-40B4-BE49-F238E27FC236}">
                <a16:creationId xmlns:a16="http://schemas.microsoft.com/office/drawing/2014/main" id="{F227D12B-D05C-4096-B7B5-126A48761AB9}"/>
              </a:ext>
            </a:extLst>
          </p:cNvPr>
          <p:cNvCxnSpPr>
            <a:cxnSpLocks/>
          </p:cNvCxnSpPr>
          <p:nvPr/>
        </p:nvCxnSpPr>
        <p:spPr>
          <a:xfrm flipH="1">
            <a:off x="1281686" y="3122282"/>
            <a:ext cx="406567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1" name="Abrir llave 50">
            <a:extLst>
              <a:ext uri="{FF2B5EF4-FFF2-40B4-BE49-F238E27FC236}">
                <a16:creationId xmlns:a16="http://schemas.microsoft.com/office/drawing/2014/main" id="{036D3F58-3E5C-430A-A178-744C8FD2CF43}"/>
              </a:ext>
            </a:extLst>
          </p:cNvPr>
          <p:cNvSpPr/>
          <p:nvPr/>
        </p:nvSpPr>
        <p:spPr>
          <a:xfrm rot="5400000">
            <a:off x="3217796" y="900446"/>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2" name="CuadroTexto 51">
            <a:extLst>
              <a:ext uri="{FF2B5EF4-FFF2-40B4-BE49-F238E27FC236}">
                <a16:creationId xmlns:a16="http://schemas.microsoft.com/office/drawing/2014/main" id="{D17CB6A9-37B8-40B7-AC24-39564BBA15CD}"/>
              </a:ext>
            </a:extLst>
          </p:cNvPr>
          <p:cNvSpPr txBox="1"/>
          <p:nvPr/>
        </p:nvSpPr>
        <p:spPr>
          <a:xfrm>
            <a:off x="3456983" y="2110915"/>
            <a:ext cx="1133062" cy="307777"/>
          </a:xfrm>
          <a:prstGeom prst="rect">
            <a:avLst/>
          </a:prstGeom>
          <a:noFill/>
        </p:spPr>
        <p:txBody>
          <a:bodyPr wrap="square" rtlCol="0">
            <a:spAutoFit/>
          </a:bodyPr>
          <a:lstStyle/>
          <a:p>
            <a:pPr algn="ctr"/>
            <a:r>
              <a:rPr lang="es-MX" dirty="0"/>
              <a:t>&lt;=</a:t>
            </a:r>
          </a:p>
        </p:txBody>
      </p:sp>
      <p:cxnSp>
        <p:nvCxnSpPr>
          <p:cNvPr id="53" name="Conector recto de flecha 52">
            <a:extLst>
              <a:ext uri="{FF2B5EF4-FFF2-40B4-BE49-F238E27FC236}">
                <a16:creationId xmlns:a16="http://schemas.microsoft.com/office/drawing/2014/main" id="{0AA21A91-078D-44DA-A406-CC47B8F795DE}"/>
              </a:ext>
            </a:extLst>
          </p:cNvPr>
          <p:cNvCxnSpPr>
            <a:cxnSpLocks/>
          </p:cNvCxnSpPr>
          <p:nvPr/>
        </p:nvCxnSpPr>
        <p:spPr>
          <a:xfrm>
            <a:off x="5485696" y="2682536"/>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966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6395620"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fin de vigencia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Se reportará la fecha en que finalice la vigencia o cobertura de la póliza.</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La </a:t>
            </a:r>
            <a:r>
              <a:rPr lang="es-MX" b="1" dirty="0"/>
              <a:t>fecha fin de vigencia </a:t>
            </a:r>
            <a:r>
              <a:rPr lang="es-MX" dirty="0"/>
              <a:t>debe ser </a:t>
            </a:r>
            <a:r>
              <a:rPr lang="es-MX" b="1" dirty="0"/>
              <a:t>mayor</a:t>
            </a:r>
            <a:r>
              <a:rPr lang="es-MX" dirty="0"/>
              <a:t> o </a:t>
            </a:r>
            <a:r>
              <a:rPr lang="es-MX" b="1" dirty="0"/>
              <a:t>igual</a:t>
            </a:r>
            <a:r>
              <a:rPr lang="es-MX" dirty="0"/>
              <a:t> a fecha de baja del certificado.</a:t>
            </a:r>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21" name="Conector recto 20">
            <a:extLst>
              <a:ext uri="{FF2B5EF4-FFF2-40B4-BE49-F238E27FC236}">
                <a16:creationId xmlns:a16="http://schemas.microsoft.com/office/drawing/2014/main" id="{61941F51-D79B-4BBE-A431-4DA8C08CD6DB}"/>
              </a:ext>
            </a:extLst>
          </p:cNvPr>
          <p:cNvCxnSpPr/>
          <p:nvPr/>
        </p:nvCxnSpPr>
        <p:spPr>
          <a:xfrm>
            <a:off x="1104288" y="4169705"/>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2BACE284-9BB5-4DC1-9038-066A272703E9}"/>
              </a:ext>
            </a:extLst>
          </p:cNvPr>
          <p:cNvCxnSpPr/>
          <p:nvPr/>
        </p:nvCxnSpPr>
        <p:spPr>
          <a:xfrm>
            <a:off x="5252218" y="369262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735018E4-7889-4A02-A9F7-27742DA5E485}"/>
              </a:ext>
            </a:extLst>
          </p:cNvPr>
          <p:cNvCxnSpPr/>
          <p:nvPr/>
        </p:nvCxnSpPr>
        <p:spPr>
          <a:xfrm>
            <a:off x="3681835" y="369925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B98C3694-8D60-491B-922A-449C148BA188}"/>
              </a:ext>
            </a:extLst>
          </p:cNvPr>
          <p:cNvCxnSpPr/>
          <p:nvPr/>
        </p:nvCxnSpPr>
        <p:spPr>
          <a:xfrm>
            <a:off x="2098200" y="3705879"/>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D7ED2CF6-8910-49F0-BEB7-97DBE43E3B1C}"/>
              </a:ext>
            </a:extLst>
          </p:cNvPr>
          <p:cNvSpPr txBox="1"/>
          <p:nvPr/>
        </p:nvSpPr>
        <p:spPr>
          <a:xfrm>
            <a:off x="4613755" y="4645332"/>
            <a:ext cx="1373687" cy="307777"/>
          </a:xfrm>
          <a:prstGeom prst="rect">
            <a:avLst/>
          </a:prstGeom>
          <a:noFill/>
        </p:spPr>
        <p:txBody>
          <a:bodyPr wrap="square" rtlCol="0">
            <a:spAutoFit/>
          </a:bodyPr>
          <a:lstStyle/>
          <a:p>
            <a:pPr algn="ctr"/>
            <a:r>
              <a:rPr lang="es-MX" dirty="0"/>
              <a:t>Febrero 2020</a:t>
            </a:r>
          </a:p>
        </p:txBody>
      </p:sp>
      <p:sp>
        <p:nvSpPr>
          <p:cNvPr id="26" name="CuadroTexto 25">
            <a:extLst>
              <a:ext uri="{FF2B5EF4-FFF2-40B4-BE49-F238E27FC236}">
                <a16:creationId xmlns:a16="http://schemas.microsoft.com/office/drawing/2014/main" id="{6220CCE9-D5A2-4ACA-A2AC-1FCDFA25C024}"/>
              </a:ext>
            </a:extLst>
          </p:cNvPr>
          <p:cNvSpPr txBox="1"/>
          <p:nvPr/>
        </p:nvSpPr>
        <p:spPr>
          <a:xfrm>
            <a:off x="3080314" y="4595138"/>
            <a:ext cx="1258957" cy="307777"/>
          </a:xfrm>
          <a:prstGeom prst="rect">
            <a:avLst/>
          </a:prstGeom>
          <a:noFill/>
        </p:spPr>
        <p:txBody>
          <a:bodyPr wrap="square" rtlCol="0">
            <a:spAutoFit/>
          </a:bodyPr>
          <a:lstStyle/>
          <a:p>
            <a:pPr algn="ctr"/>
            <a:r>
              <a:rPr lang="es-MX" dirty="0"/>
              <a:t>. . . </a:t>
            </a:r>
          </a:p>
        </p:txBody>
      </p:sp>
      <p:sp>
        <p:nvSpPr>
          <p:cNvPr id="27" name="CuadroTexto 26">
            <a:extLst>
              <a:ext uri="{FF2B5EF4-FFF2-40B4-BE49-F238E27FC236}">
                <a16:creationId xmlns:a16="http://schemas.microsoft.com/office/drawing/2014/main" id="{7ECC2DA7-B065-43F0-8607-EE52BF8C0CCB}"/>
              </a:ext>
            </a:extLst>
          </p:cNvPr>
          <p:cNvSpPr txBox="1"/>
          <p:nvPr/>
        </p:nvSpPr>
        <p:spPr>
          <a:xfrm>
            <a:off x="1445214" y="4629084"/>
            <a:ext cx="1292087" cy="307777"/>
          </a:xfrm>
          <a:prstGeom prst="rect">
            <a:avLst/>
          </a:prstGeom>
          <a:noFill/>
        </p:spPr>
        <p:txBody>
          <a:bodyPr wrap="square" rtlCol="0">
            <a:spAutoFit/>
          </a:bodyPr>
          <a:lstStyle/>
          <a:p>
            <a:r>
              <a:rPr lang="es-MX" dirty="0"/>
              <a:t>Febrero 2019</a:t>
            </a:r>
          </a:p>
        </p:txBody>
      </p:sp>
      <p:sp>
        <p:nvSpPr>
          <p:cNvPr id="28" name="CuadroTexto 27">
            <a:extLst>
              <a:ext uri="{FF2B5EF4-FFF2-40B4-BE49-F238E27FC236}">
                <a16:creationId xmlns:a16="http://schemas.microsoft.com/office/drawing/2014/main" id="{5BC5824B-42D2-4737-9F36-A909778DF4EF}"/>
              </a:ext>
            </a:extLst>
          </p:cNvPr>
          <p:cNvSpPr txBox="1"/>
          <p:nvPr/>
        </p:nvSpPr>
        <p:spPr>
          <a:xfrm>
            <a:off x="1542987" y="3087239"/>
            <a:ext cx="1133062" cy="307777"/>
          </a:xfrm>
          <a:prstGeom prst="rect">
            <a:avLst/>
          </a:prstGeom>
          <a:noFill/>
        </p:spPr>
        <p:txBody>
          <a:bodyPr wrap="square" rtlCol="0">
            <a:spAutoFit/>
          </a:bodyPr>
          <a:lstStyle/>
          <a:p>
            <a:pPr algn="ctr"/>
            <a:r>
              <a:rPr lang="es-MX" dirty="0"/>
              <a:t>Fecha baja</a:t>
            </a:r>
          </a:p>
        </p:txBody>
      </p:sp>
      <p:sp>
        <p:nvSpPr>
          <p:cNvPr id="29" name="CuadroTexto 28">
            <a:extLst>
              <a:ext uri="{FF2B5EF4-FFF2-40B4-BE49-F238E27FC236}">
                <a16:creationId xmlns:a16="http://schemas.microsoft.com/office/drawing/2014/main" id="{F0D25AAB-1365-484F-928A-2548102A3E18}"/>
              </a:ext>
            </a:extLst>
          </p:cNvPr>
          <p:cNvSpPr txBox="1"/>
          <p:nvPr/>
        </p:nvSpPr>
        <p:spPr>
          <a:xfrm>
            <a:off x="4674207" y="3044181"/>
            <a:ext cx="1166189" cy="523220"/>
          </a:xfrm>
          <a:prstGeom prst="rect">
            <a:avLst/>
          </a:prstGeom>
          <a:noFill/>
        </p:spPr>
        <p:txBody>
          <a:bodyPr wrap="square" rtlCol="0">
            <a:spAutoFit/>
          </a:bodyPr>
          <a:lstStyle/>
          <a:p>
            <a:pPr algn="ctr"/>
            <a:r>
              <a:rPr lang="es-MX" dirty="0"/>
              <a:t>Fecha fin de vigencia</a:t>
            </a:r>
          </a:p>
        </p:txBody>
      </p:sp>
      <p:cxnSp>
        <p:nvCxnSpPr>
          <p:cNvPr id="30" name="Conector recto de flecha 29">
            <a:extLst>
              <a:ext uri="{FF2B5EF4-FFF2-40B4-BE49-F238E27FC236}">
                <a16:creationId xmlns:a16="http://schemas.microsoft.com/office/drawing/2014/main" id="{ACFF7C5F-9E72-41ED-A9CC-63C27DCFEA48}"/>
              </a:ext>
            </a:extLst>
          </p:cNvPr>
          <p:cNvCxnSpPr>
            <a:cxnSpLocks/>
          </p:cNvCxnSpPr>
          <p:nvPr/>
        </p:nvCxnSpPr>
        <p:spPr>
          <a:xfrm>
            <a:off x="2177717" y="3917913"/>
            <a:ext cx="3975649"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1" name="Abrir llave 30">
            <a:extLst>
              <a:ext uri="{FF2B5EF4-FFF2-40B4-BE49-F238E27FC236}">
                <a16:creationId xmlns:a16="http://schemas.microsoft.com/office/drawing/2014/main" id="{C2CA3419-601E-40B7-BD90-7CBACAF4927F}"/>
              </a:ext>
            </a:extLst>
          </p:cNvPr>
          <p:cNvSpPr/>
          <p:nvPr/>
        </p:nvSpPr>
        <p:spPr>
          <a:xfrm rot="5400000">
            <a:off x="3973383" y="1684926"/>
            <a:ext cx="331304" cy="3922644"/>
          </a:xfrm>
          <a:prstGeom prst="leftBrace">
            <a:avLst>
              <a:gd name="adj1" fmla="val 8333"/>
              <a:gd name="adj2" fmla="val 79744"/>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35" name="CuadroTexto 34">
            <a:extLst>
              <a:ext uri="{FF2B5EF4-FFF2-40B4-BE49-F238E27FC236}">
                <a16:creationId xmlns:a16="http://schemas.microsoft.com/office/drawing/2014/main" id="{BD0A790D-F686-43FB-9C28-CA24C5326827}"/>
              </a:ext>
            </a:extLst>
          </p:cNvPr>
          <p:cNvSpPr txBox="1"/>
          <p:nvPr/>
        </p:nvSpPr>
        <p:spPr>
          <a:xfrm>
            <a:off x="3281367" y="3109712"/>
            <a:ext cx="1133062" cy="307777"/>
          </a:xfrm>
          <a:prstGeom prst="rect">
            <a:avLst/>
          </a:prstGeom>
          <a:noFill/>
        </p:spPr>
        <p:txBody>
          <a:bodyPr wrap="square" rtlCol="0">
            <a:spAutoFit/>
          </a:bodyPr>
          <a:lstStyle/>
          <a:p>
            <a:pPr algn="ctr"/>
            <a:r>
              <a:rPr lang="es-MX" dirty="0"/>
              <a:t>&lt;=</a:t>
            </a:r>
          </a:p>
        </p:txBody>
      </p:sp>
      <p:cxnSp>
        <p:nvCxnSpPr>
          <p:cNvPr id="36" name="Conector recto de flecha 35">
            <a:extLst>
              <a:ext uri="{FF2B5EF4-FFF2-40B4-BE49-F238E27FC236}">
                <a16:creationId xmlns:a16="http://schemas.microsoft.com/office/drawing/2014/main" id="{B0B7335E-887D-4D5B-B529-E93DBF52DD52}"/>
              </a:ext>
            </a:extLst>
          </p:cNvPr>
          <p:cNvCxnSpPr>
            <a:cxnSpLocks/>
          </p:cNvCxnSpPr>
          <p:nvPr/>
        </p:nvCxnSpPr>
        <p:spPr>
          <a:xfrm>
            <a:off x="2099332" y="3513442"/>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097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6395620"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fin de vigencia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681584" y="1249977"/>
            <a:ext cx="6094995"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dirty="0"/>
              <a:t>La </a:t>
            </a:r>
            <a:r>
              <a:rPr lang="es-MX" b="1" dirty="0"/>
              <a:t>fecha fin de vigencia </a:t>
            </a:r>
            <a:r>
              <a:rPr lang="es-MX" dirty="0"/>
              <a:t>debe ser </a:t>
            </a:r>
            <a:r>
              <a:rPr lang="es-MX" b="1" dirty="0"/>
              <a:t>mayor o igual</a:t>
            </a:r>
            <a:r>
              <a:rPr lang="es-MX" dirty="0"/>
              <a:t> a la fecha de alta del certificado.</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La </a:t>
            </a:r>
            <a:r>
              <a:rPr lang="es-MX" b="1" dirty="0"/>
              <a:t>fecha fin de vigencia </a:t>
            </a:r>
            <a:r>
              <a:rPr lang="es-MX" dirty="0"/>
              <a:t>debe ser </a:t>
            </a:r>
            <a:r>
              <a:rPr lang="es-MX" b="1" dirty="0"/>
              <a:t>mayor</a:t>
            </a:r>
            <a:r>
              <a:rPr lang="es-MX" dirty="0"/>
              <a:t> o </a:t>
            </a:r>
            <a:r>
              <a:rPr lang="es-MX" b="1" dirty="0"/>
              <a:t>igual</a:t>
            </a:r>
            <a:r>
              <a:rPr lang="es-MX" dirty="0"/>
              <a:t> a fecha de nacimiento.</a:t>
            </a:r>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7" name="Conector recto 36">
            <a:extLst>
              <a:ext uri="{FF2B5EF4-FFF2-40B4-BE49-F238E27FC236}">
                <a16:creationId xmlns:a16="http://schemas.microsoft.com/office/drawing/2014/main" id="{1A41E437-619A-414F-9BC0-01C1BACAFD1F}"/>
              </a:ext>
            </a:extLst>
          </p:cNvPr>
          <p:cNvCxnSpPr>
            <a:cxnSpLocks/>
          </p:cNvCxnSpPr>
          <p:nvPr/>
        </p:nvCxnSpPr>
        <p:spPr>
          <a:xfrm>
            <a:off x="1069999" y="4200154"/>
            <a:ext cx="56122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40390ECD-7F26-45C9-A145-3DABD070B959}"/>
              </a:ext>
            </a:extLst>
          </p:cNvPr>
          <p:cNvCxnSpPr/>
          <p:nvPr/>
        </p:nvCxnSpPr>
        <p:spPr>
          <a:xfrm>
            <a:off x="5841511" y="3723076"/>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973F2184-72B6-44CA-B665-8006D3D60336}"/>
              </a:ext>
            </a:extLst>
          </p:cNvPr>
          <p:cNvCxnSpPr/>
          <p:nvPr/>
        </p:nvCxnSpPr>
        <p:spPr>
          <a:xfrm>
            <a:off x="4271128" y="372970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EB6DDAF6-CF9F-4A0E-A050-35F26E76F129}"/>
              </a:ext>
            </a:extLst>
          </p:cNvPr>
          <p:cNvCxnSpPr/>
          <p:nvPr/>
        </p:nvCxnSpPr>
        <p:spPr>
          <a:xfrm>
            <a:off x="2880440" y="3694384"/>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B386E980-12B6-4F36-AAA2-CBDB32DF7C5A}"/>
              </a:ext>
            </a:extLst>
          </p:cNvPr>
          <p:cNvSpPr txBox="1"/>
          <p:nvPr/>
        </p:nvSpPr>
        <p:spPr>
          <a:xfrm>
            <a:off x="5416105" y="4712613"/>
            <a:ext cx="1007165" cy="430887"/>
          </a:xfrm>
          <a:prstGeom prst="rect">
            <a:avLst/>
          </a:prstGeom>
          <a:noFill/>
        </p:spPr>
        <p:txBody>
          <a:bodyPr wrap="square" rtlCol="0">
            <a:spAutoFit/>
          </a:bodyPr>
          <a:lstStyle/>
          <a:p>
            <a:pPr algn="ctr"/>
            <a:r>
              <a:rPr lang="es-MX" sz="1100" dirty="0"/>
              <a:t>Febrero 2020</a:t>
            </a:r>
          </a:p>
        </p:txBody>
      </p:sp>
      <p:sp>
        <p:nvSpPr>
          <p:cNvPr id="42" name="CuadroTexto 41">
            <a:extLst>
              <a:ext uri="{FF2B5EF4-FFF2-40B4-BE49-F238E27FC236}">
                <a16:creationId xmlns:a16="http://schemas.microsoft.com/office/drawing/2014/main" id="{01B248BE-29A3-4541-BE3B-2B87531A1E37}"/>
              </a:ext>
            </a:extLst>
          </p:cNvPr>
          <p:cNvSpPr txBox="1"/>
          <p:nvPr/>
        </p:nvSpPr>
        <p:spPr>
          <a:xfrm>
            <a:off x="4701339" y="4738206"/>
            <a:ext cx="798048" cy="261610"/>
          </a:xfrm>
          <a:prstGeom prst="rect">
            <a:avLst/>
          </a:prstGeom>
          <a:noFill/>
        </p:spPr>
        <p:txBody>
          <a:bodyPr wrap="square" rtlCol="0">
            <a:spAutoFit/>
          </a:bodyPr>
          <a:lstStyle/>
          <a:p>
            <a:pPr algn="ctr"/>
            <a:r>
              <a:rPr lang="es-MX" sz="1100" dirty="0"/>
              <a:t>. . . </a:t>
            </a:r>
          </a:p>
        </p:txBody>
      </p:sp>
      <p:sp>
        <p:nvSpPr>
          <p:cNvPr id="43" name="CuadroTexto 42">
            <a:extLst>
              <a:ext uri="{FF2B5EF4-FFF2-40B4-BE49-F238E27FC236}">
                <a16:creationId xmlns:a16="http://schemas.microsoft.com/office/drawing/2014/main" id="{2772E7C4-F1C5-4F16-B6D3-CAC39C3A6765}"/>
              </a:ext>
            </a:extLst>
          </p:cNvPr>
          <p:cNvSpPr txBox="1"/>
          <p:nvPr/>
        </p:nvSpPr>
        <p:spPr>
          <a:xfrm>
            <a:off x="2554242" y="4696260"/>
            <a:ext cx="780783" cy="430887"/>
          </a:xfrm>
          <a:prstGeom prst="rect">
            <a:avLst/>
          </a:prstGeom>
          <a:noFill/>
        </p:spPr>
        <p:txBody>
          <a:bodyPr wrap="square" rtlCol="0">
            <a:spAutoFit/>
          </a:bodyPr>
          <a:lstStyle/>
          <a:p>
            <a:pPr algn="ctr"/>
            <a:r>
              <a:rPr lang="es-MX" sz="1100" dirty="0"/>
              <a:t>Febrero 2019</a:t>
            </a:r>
          </a:p>
        </p:txBody>
      </p:sp>
      <p:sp>
        <p:nvSpPr>
          <p:cNvPr id="44" name="CuadroTexto 43">
            <a:extLst>
              <a:ext uri="{FF2B5EF4-FFF2-40B4-BE49-F238E27FC236}">
                <a16:creationId xmlns:a16="http://schemas.microsoft.com/office/drawing/2014/main" id="{38415F23-79C3-4758-AC0B-7641649D2DAA}"/>
              </a:ext>
            </a:extLst>
          </p:cNvPr>
          <p:cNvSpPr txBox="1"/>
          <p:nvPr/>
        </p:nvSpPr>
        <p:spPr>
          <a:xfrm>
            <a:off x="3764781" y="3132711"/>
            <a:ext cx="1133062" cy="261610"/>
          </a:xfrm>
          <a:prstGeom prst="rect">
            <a:avLst/>
          </a:prstGeom>
          <a:noFill/>
        </p:spPr>
        <p:txBody>
          <a:bodyPr wrap="square" rtlCol="0">
            <a:spAutoFit/>
          </a:bodyPr>
          <a:lstStyle/>
          <a:p>
            <a:pPr algn="ctr"/>
            <a:r>
              <a:rPr lang="es-MX" sz="1100" dirty="0"/>
              <a:t>Fecha alta</a:t>
            </a:r>
          </a:p>
        </p:txBody>
      </p:sp>
      <p:sp>
        <p:nvSpPr>
          <p:cNvPr id="45" name="CuadroTexto 44">
            <a:extLst>
              <a:ext uri="{FF2B5EF4-FFF2-40B4-BE49-F238E27FC236}">
                <a16:creationId xmlns:a16="http://schemas.microsoft.com/office/drawing/2014/main" id="{A1B838E6-8FEF-43F6-8464-F3EAA90B660F}"/>
              </a:ext>
            </a:extLst>
          </p:cNvPr>
          <p:cNvSpPr txBox="1"/>
          <p:nvPr/>
        </p:nvSpPr>
        <p:spPr>
          <a:xfrm>
            <a:off x="5424751" y="3110948"/>
            <a:ext cx="1007165" cy="430887"/>
          </a:xfrm>
          <a:prstGeom prst="rect">
            <a:avLst/>
          </a:prstGeom>
          <a:noFill/>
        </p:spPr>
        <p:txBody>
          <a:bodyPr wrap="square" rtlCol="0">
            <a:spAutoFit/>
          </a:bodyPr>
          <a:lstStyle/>
          <a:p>
            <a:pPr algn="ctr"/>
            <a:r>
              <a:rPr lang="es-MX" sz="1100" dirty="0"/>
              <a:t>Fecha fin de vigencia</a:t>
            </a:r>
          </a:p>
        </p:txBody>
      </p:sp>
      <p:cxnSp>
        <p:nvCxnSpPr>
          <p:cNvPr id="46" name="Conector recto de flecha 45">
            <a:extLst>
              <a:ext uri="{FF2B5EF4-FFF2-40B4-BE49-F238E27FC236}">
                <a16:creationId xmlns:a16="http://schemas.microsoft.com/office/drawing/2014/main" id="{0963BAFF-D953-47D9-8646-BAE81E8A7C21}"/>
              </a:ext>
            </a:extLst>
          </p:cNvPr>
          <p:cNvCxnSpPr>
            <a:cxnSpLocks/>
          </p:cNvCxnSpPr>
          <p:nvPr/>
        </p:nvCxnSpPr>
        <p:spPr>
          <a:xfrm>
            <a:off x="4291371" y="3923195"/>
            <a:ext cx="24512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7" name="Abrir llave 46">
            <a:extLst>
              <a:ext uri="{FF2B5EF4-FFF2-40B4-BE49-F238E27FC236}">
                <a16:creationId xmlns:a16="http://schemas.microsoft.com/office/drawing/2014/main" id="{DB29F3BD-2D2B-4817-AED8-AB1C39D470B6}"/>
              </a:ext>
            </a:extLst>
          </p:cNvPr>
          <p:cNvSpPr/>
          <p:nvPr/>
        </p:nvSpPr>
        <p:spPr>
          <a:xfrm rot="5400000">
            <a:off x="5320664" y="2473363"/>
            <a:ext cx="331304" cy="2406668"/>
          </a:xfrm>
          <a:prstGeom prst="leftBrace">
            <a:avLst>
              <a:gd name="adj1" fmla="val 8333"/>
              <a:gd name="adj2" fmla="val 30247"/>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48" name="CuadroTexto 47">
            <a:extLst>
              <a:ext uri="{FF2B5EF4-FFF2-40B4-BE49-F238E27FC236}">
                <a16:creationId xmlns:a16="http://schemas.microsoft.com/office/drawing/2014/main" id="{F94CC59D-28B1-4DAC-BEF5-B643FC52C289}"/>
              </a:ext>
            </a:extLst>
          </p:cNvPr>
          <p:cNvSpPr txBox="1"/>
          <p:nvPr/>
        </p:nvSpPr>
        <p:spPr>
          <a:xfrm>
            <a:off x="4496042" y="3120166"/>
            <a:ext cx="1133062" cy="261610"/>
          </a:xfrm>
          <a:prstGeom prst="rect">
            <a:avLst/>
          </a:prstGeom>
          <a:noFill/>
        </p:spPr>
        <p:txBody>
          <a:bodyPr wrap="square" rtlCol="0">
            <a:spAutoFit/>
          </a:bodyPr>
          <a:lstStyle/>
          <a:p>
            <a:pPr algn="ctr"/>
            <a:r>
              <a:rPr lang="es-MX" sz="1100" dirty="0"/>
              <a:t>&lt;=</a:t>
            </a:r>
          </a:p>
        </p:txBody>
      </p:sp>
      <p:cxnSp>
        <p:nvCxnSpPr>
          <p:cNvPr id="49" name="Conector recto de flecha 48">
            <a:extLst>
              <a:ext uri="{FF2B5EF4-FFF2-40B4-BE49-F238E27FC236}">
                <a16:creationId xmlns:a16="http://schemas.microsoft.com/office/drawing/2014/main" id="{63E03EFE-4FDF-4190-AFD1-1B5FE3E5EEBD}"/>
              </a:ext>
            </a:extLst>
          </p:cNvPr>
          <p:cNvCxnSpPr>
            <a:cxnSpLocks/>
          </p:cNvCxnSpPr>
          <p:nvPr/>
        </p:nvCxnSpPr>
        <p:spPr>
          <a:xfrm>
            <a:off x="4284620" y="3427386"/>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D2278AFD-E391-4B5E-AC29-66A328A0BBD4}"/>
              </a:ext>
            </a:extLst>
          </p:cNvPr>
          <p:cNvCxnSpPr/>
          <p:nvPr/>
        </p:nvCxnSpPr>
        <p:spPr>
          <a:xfrm>
            <a:off x="1480876" y="3679003"/>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51" name="CuadroTexto 50">
            <a:extLst>
              <a:ext uri="{FF2B5EF4-FFF2-40B4-BE49-F238E27FC236}">
                <a16:creationId xmlns:a16="http://schemas.microsoft.com/office/drawing/2014/main" id="{DA47387E-8466-4C29-A055-BF921BE6389F}"/>
              </a:ext>
            </a:extLst>
          </p:cNvPr>
          <p:cNvSpPr txBox="1"/>
          <p:nvPr/>
        </p:nvSpPr>
        <p:spPr>
          <a:xfrm>
            <a:off x="3956420" y="4712612"/>
            <a:ext cx="737624" cy="430887"/>
          </a:xfrm>
          <a:prstGeom prst="rect">
            <a:avLst/>
          </a:prstGeom>
          <a:noFill/>
        </p:spPr>
        <p:txBody>
          <a:bodyPr wrap="square" rtlCol="0">
            <a:spAutoFit/>
          </a:bodyPr>
          <a:lstStyle/>
          <a:p>
            <a:pPr algn="ctr"/>
            <a:r>
              <a:rPr lang="es-MX" sz="1100" dirty="0"/>
              <a:t>Marzo 2020</a:t>
            </a:r>
          </a:p>
        </p:txBody>
      </p:sp>
      <p:sp>
        <p:nvSpPr>
          <p:cNvPr id="52" name="CuadroTexto 51">
            <a:extLst>
              <a:ext uri="{FF2B5EF4-FFF2-40B4-BE49-F238E27FC236}">
                <a16:creationId xmlns:a16="http://schemas.microsoft.com/office/drawing/2014/main" id="{58AB31B1-3F98-41D9-9B0C-3CF10BDF8F72}"/>
              </a:ext>
            </a:extLst>
          </p:cNvPr>
          <p:cNvSpPr txBox="1"/>
          <p:nvPr/>
        </p:nvSpPr>
        <p:spPr>
          <a:xfrm>
            <a:off x="1605799" y="4729816"/>
            <a:ext cx="1258957" cy="261610"/>
          </a:xfrm>
          <a:prstGeom prst="rect">
            <a:avLst/>
          </a:prstGeom>
          <a:noFill/>
        </p:spPr>
        <p:txBody>
          <a:bodyPr wrap="square" rtlCol="0">
            <a:spAutoFit/>
          </a:bodyPr>
          <a:lstStyle/>
          <a:p>
            <a:pPr algn="ctr"/>
            <a:r>
              <a:rPr lang="es-MX" sz="1100" dirty="0"/>
              <a:t>. . . </a:t>
            </a:r>
          </a:p>
        </p:txBody>
      </p:sp>
      <p:sp>
        <p:nvSpPr>
          <p:cNvPr id="53" name="CuadroTexto 52">
            <a:extLst>
              <a:ext uri="{FF2B5EF4-FFF2-40B4-BE49-F238E27FC236}">
                <a16:creationId xmlns:a16="http://schemas.microsoft.com/office/drawing/2014/main" id="{6827B233-BF91-4345-AF92-D7C75EC6312E}"/>
              </a:ext>
            </a:extLst>
          </p:cNvPr>
          <p:cNvSpPr txBox="1"/>
          <p:nvPr/>
        </p:nvSpPr>
        <p:spPr>
          <a:xfrm>
            <a:off x="1161670" y="4704648"/>
            <a:ext cx="772395" cy="430887"/>
          </a:xfrm>
          <a:prstGeom prst="rect">
            <a:avLst/>
          </a:prstGeom>
          <a:noFill/>
        </p:spPr>
        <p:txBody>
          <a:bodyPr wrap="square" rtlCol="0">
            <a:spAutoFit/>
          </a:bodyPr>
          <a:lstStyle/>
          <a:p>
            <a:pPr algn="ctr"/>
            <a:r>
              <a:rPr lang="es-MX" sz="1100" dirty="0"/>
              <a:t>Febrero 2000</a:t>
            </a:r>
          </a:p>
        </p:txBody>
      </p:sp>
      <p:sp>
        <p:nvSpPr>
          <p:cNvPr id="54" name="CuadroTexto 53">
            <a:extLst>
              <a:ext uri="{FF2B5EF4-FFF2-40B4-BE49-F238E27FC236}">
                <a16:creationId xmlns:a16="http://schemas.microsoft.com/office/drawing/2014/main" id="{F7CEBB8D-0709-45C6-B258-650AD2A259ED}"/>
              </a:ext>
            </a:extLst>
          </p:cNvPr>
          <p:cNvSpPr txBox="1"/>
          <p:nvPr/>
        </p:nvSpPr>
        <p:spPr>
          <a:xfrm>
            <a:off x="889333" y="3070983"/>
            <a:ext cx="1133062" cy="430887"/>
          </a:xfrm>
          <a:prstGeom prst="rect">
            <a:avLst/>
          </a:prstGeom>
          <a:noFill/>
        </p:spPr>
        <p:txBody>
          <a:bodyPr wrap="square" rtlCol="0">
            <a:spAutoFit/>
          </a:bodyPr>
          <a:lstStyle/>
          <a:p>
            <a:pPr algn="ctr"/>
            <a:r>
              <a:rPr lang="es-MX" sz="1100" dirty="0"/>
              <a:t>Fecha de nacimiento</a:t>
            </a:r>
          </a:p>
        </p:txBody>
      </p:sp>
      <p:sp>
        <p:nvSpPr>
          <p:cNvPr id="55" name="CuadroTexto 54">
            <a:extLst>
              <a:ext uri="{FF2B5EF4-FFF2-40B4-BE49-F238E27FC236}">
                <a16:creationId xmlns:a16="http://schemas.microsoft.com/office/drawing/2014/main" id="{076BFD61-F5A1-4644-9182-5D2F99C78C23}"/>
              </a:ext>
            </a:extLst>
          </p:cNvPr>
          <p:cNvSpPr txBox="1"/>
          <p:nvPr/>
        </p:nvSpPr>
        <p:spPr>
          <a:xfrm>
            <a:off x="2347923" y="3071410"/>
            <a:ext cx="1205946" cy="430887"/>
          </a:xfrm>
          <a:prstGeom prst="rect">
            <a:avLst/>
          </a:prstGeom>
          <a:noFill/>
        </p:spPr>
        <p:txBody>
          <a:bodyPr wrap="square" rtlCol="0">
            <a:spAutoFit/>
          </a:bodyPr>
          <a:lstStyle/>
          <a:p>
            <a:pPr algn="ctr"/>
            <a:r>
              <a:rPr lang="es-MX" sz="1100" dirty="0"/>
              <a:t>Fecha fin de vigencia</a:t>
            </a:r>
          </a:p>
        </p:txBody>
      </p:sp>
      <p:cxnSp>
        <p:nvCxnSpPr>
          <p:cNvPr id="56" name="Conector recto de flecha 55">
            <a:extLst>
              <a:ext uri="{FF2B5EF4-FFF2-40B4-BE49-F238E27FC236}">
                <a16:creationId xmlns:a16="http://schemas.microsoft.com/office/drawing/2014/main" id="{07809BF8-358C-4CF2-BFA5-1AAB767F5237}"/>
              </a:ext>
            </a:extLst>
          </p:cNvPr>
          <p:cNvCxnSpPr>
            <a:cxnSpLocks/>
          </p:cNvCxnSpPr>
          <p:nvPr/>
        </p:nvCxnSpPr>
        <p:spPr>
          <a:xfrm>
            <a:off x="1542216" y="4032251"/>
            <a:ext cx="2455541" cy="14591"/>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7" name="Abrir llave 56">
            <a:extLst>
              <a:ext uri="{FF2B5EF4-FFF2-40B4-BE49-F238E27FC236}">
                <a16:creationId xmlns:a16="http://schemas.microsoft.com/office/drawing/2014/main" id="{1BE9C5DF-EDDD-4C2A-8540-C67684C1B0CE}"/>
              </a:ext>
            </a:extLst>
          </p:cNvPr>
          <p:cNvSpPr/>
          <p:nvPr/>
        </p:nvSpPr>
        <p:spPr>
          <a:xfrm rot="5400000">
            <a:off x="2562387" y="2398591"/>
            <a:ext cx="331304" cy="2505878"/>
          </a:xfrm>
          <a:prstGeom prst="leftBrace">
            <a:avLst>
              <a:gd name="adj1" fmla="val 8333"/>
              <a:gd name="adj2" fmla="val 43923"/>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sz="1100"/>
          </a:p>
        </p:txBody>
      </p:sp>
      <p:sp>
        <p:nvSpPr>
          <p:cNvPr id="58" name="CuadroTexto 57">
            <a:extLst>
              <a:ext uri="{FF2B5EF4-FFF2-40B4-BE49-F238E27FC236}">
                <a16:creationId xmlns:a16="http://schemas.microsoft.com/office/drawing/2014/main" id="{EBFDDF03-7D95-4A43-B836-F0990B97A09E}"/>
              </a:ext>
            </a:extLst>
          </p:cNvPr>
          <p:cNvSpPr txBox="1"/>
          <p:nvPr/>
        </p:nvSpPr>
        <p:spPr>
          <a:xfrm>
            <a:off x="1605861" y="3157973"/>
            <a:ext cx="1133062" cy="261610"/>
          </a:xfrm>
          <a:prstGeom prst="rect">
            <a:avLst/>
          </a:prstGeom>
          <a:noFill/>
        </p:spPr>
        <p:txBody>
          <a:bodyPr wrap="square" rtlCol="0">
            <a:spAutoFit/>
          </a:bodyPr>
          <a:lstStyle/>
          <a:p>
            <a:pPr algn="ctr"/>
            <a:r>
              <a:rPr lang="es-MX" sz="1100" dirty="0"/>
              <a:t>&lt;=</a:t>
            </a:r>
          </a:p>
        </p:txBody>
      </p:sp>
      <p:cxnSp>
        <p:nvCxnSpPr>
          <p:cNvPr id="59" name="Conector recto de flecha 58">
            <a:extLst>
              <a:ext uri="{FF2B5EF4-FFF2-40B4-BE49-F238E27FC236}">
                <a16:creationId xmlns:a16="http://schemas.microsoft.com/office/drawing/2014/main" id="{E33D6DA0-A8AD-494C-903A-7F984D85DC5A}"/>
              </a:ext>
            </a:extLst>
          </p:cNvPr>
          <p:cNvCxnSpPr>
            <a:cxnSpLocks/>
          </p:cNvCxnSpPr>
          <p:nvPr/>
        </p:nvCxnSpPr>
        <p:spPr>
          <a:xfrm>
            <a:off x="1482695" y="3539204"/>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3FE8177A-B602-4BE1-AF0D-2DF79251AF91}"/>
              </a:ext>
            </a:extLst>
          </p:cNvPr>
          <p:cNvSpPr txBox="1"/>
          <p:nvPr/>
        </p:nvSpPr>
        <p:spPr>
          <a:xfrm>
            <a:off x="3259829" y="4697658"/>
            <a:ext cx="863763" cy="261610"/>
          </a:xfrm>
          <a:prstGeom prst="rect">
            <a:avLst/>
          </a:prstGeom>
          <a:noFill/>
        </p:spPr>
        <p:txBody>
          <a:bodyPr wrap="square" rtlCol="0">
            <a:spAutoFit/>
          </a:bodyPr>
          <a:lstStyle/>
          <a:p>
            <a:pPr algn="ctr"/>
            <a:r>
              <a:rPr lang="es-MX" sz="1100" dirty="0"/>
              <a:t>. . . </a:t>
            </a:r>
          </a:p>
        </p:txBody>
      </p:sp>
    </p:spTree>
    <p:extLst>
      <p:ext uri="{BB962C8B-B14F-4D97-AF65-F5344CB8AC3E}">
        <p14:creationId xmlns:p14="http://schemas.microsoft.com/office/powerpoint/2010/main" val="307001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5598"/>
            <a:ext cx="731002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t>Fecha de alta del certificado</a:t>
            </a:r>
            <a:endParaRPr sz="4400" b="1" dirty="0"/>
          </a:p>
        </p:txBody>
      </p:sp>
      <p:sp>
        <p:nvSpPr>
          <p:cNvPr id="112" name="Google Shape;112;p17"/>
          <p:cNvSpPr txBox="1">
            <a:spLocks noGrp="1"/>
          </p:cNvSpPr>
          <p:nvPr>
            <p:ph type="body" idx="1"/>
          </p:nvPr>
        </p:nvSpPr>
        <p:spPr>
          <a:xfrm>
            <a:off x="535963" y="998381"/>
            <a:ext cx="6175332" cy="3623269"/>
          </a:xfrm>
          <a:prstGeom prst="rect">
            <a:avLst/>
          </a:prstGeom>
        </p:spPr>
        <p:txBody>
          <a:bodyPr spcFirstLastPara="1" wrap="square" lIns="91425" tIns="91425" rIns="91425" bIns="91425" anchor="t" anchorCtr="0">
            <a:noAutofit/>
          </a:bodyPr>
          <a:lstStyle/>
          <a:p>
            <a:pPr marL="76200" lvl="0" indent="0">
              <a:buClr>
                <a:srgbClr val="000000"/>
              </a:buClr>
              <a:buNone/>
            </a:pPr>
            <a:r>
              <a:rPr lang="es-MX" sz="1400" dirty="0">
                <a:solidFill>
                  <a:srgbClr val="000000"/>
                </a:solidFill>
                <a:latin typeface="Arial"/>
                <a:cs typeface="Arial"/>
                <a:sym typeface="Arial"/>
              </a:rPr>
              <a:t>Corresponde a la fecha en la cual el asegurado inicia su exposición, como integrante de la póliza.</a:t>
            </a:r>
          </a:p>
          <a:p>
            <a:pPr marL="76200" lvl="0" indent="0">
              <a:buClr>
                <a:srgbClr val="000000"/>
              </a:buClr>
              <a:buNone/>
            </a:pPr>
            <a:endParaRPr lang="es-MX" sz="1400" dirty="0">
              <a:solidFill>
                <a:srgbClr val="000000"/>
              </a:solidFill>
              <a:latin typeface="Arial"/>
              <a:cs typeface="Arial"/>
              <a:sym typeface="Arial"/>
            </a:endParaRPr>
          </a:p>
          <a:p>
            <a:pPr lvl="0">
              <a:buClr>
                <a:srgbClr val="000000"/>
              </a:buClr>
              <a:buFont typeface="Arial" panose="020B0604020202020204" pitchFamily="34" charset="0"/>
              <a:buChar char="•"/>
            </a:pPr>
            <a:r>
              <a:rPr lang="es-MX" sz="1400" b="1" dirty="0">
                <a:solidFill>
                  <a:srgbClr val="000000"/>
                </a:solidFill>
                <a:latin typeface="Arial"/>
                <a:cs typeface="Arial"/>
                <a:sym typeface="Arial"/>
              </a:rPr>
              <a:t>Fecha de alta del certificado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baja del certificado.</a:t>
            </a:r>
          </a:p>
          <a:p>
            <a:pPr lvl="0">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lvl="0">
              <a:buClr>
                <a:srgbClr val="000000"/>
              </a:buClr>
              <a:buFont typeface="Arial" panose="020B0604020202020204" pitchFamily="34" charset="0"/>
              <a:buChar char="•"/>
            </a:pPr>
            <a:r>
              <a:rPr lang="es-MX" sz="1400" b="1" dirty="0">
                <a:solidFill>
                  <a:srgbClr val="000000"/>
                </a:solidFill>
                <a:latin typeface="Arial"/>
                <a:cs typeface="Arial"/>
                <a:sym typeface="Arial"/>
              </a:rPr>
              <a:t>Fecha de alta del certificado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nacimiento.</a:t>
            </a: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17" name="Conector recto 16">
            <a:extLst>
              <a:ext uri="{FF2B5EF4-FFF2-40B4-BE49-F238E27FC236}">
                <a16:creationId xmlns:a16="http://schemas.microsoft.com/office/drawing/2014/main" id="{F0612FCA-538D-4B8A-9E9F-D3FB957BD284}"/>
              </a:ext>
            </a:extLst>
          </p:cNvPr>
          <p:cNvCxnSpPr>
            <a:cxnSpLocks/>
          </p:cNvCxnSpPr>
          <p:nvPr/>
        </p:nvCxnSpPr>
        <p:spPr>
          <a:xfrm>
            <a:off x="1007139" y="4174859"/>
            <a:ext cx="557867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DF9FBDF-552D-4328-AD0F-6E2AC8B5BCD4}"/>
              </a:ext>
            </a:extLst>
          </p:cNvPr>
          <p:cNvSpPr txBox="1"/>
          <p:nvPr/>
        </p:nvSpPr>
        <p:spPr>
          <a:xfrm>
            <a:off x="5581935" y="4687318"/>
            <a:ext cx="1007165" cy="261610"/>
          </a:xfrm>
          <a:prstGeom prst="rect">
            <a:avLst/>
          </a:prstGeom>
          <a:noFill/>
        </p:spPr>
        <p:txBody>
          <a:bodyPr wrap="square" rtlCol="0">
            <a:spAutoFit/>
          </a:bodyPr>
          <a:lstStyle/>
          <a:p>
            <a:r>
              <a:rPr lang="es-MX" sz="1100" dirty="0"/>
              <a:t>Abril 2020</a:t>
            </a:r>
          </a:p>
        </p:txBody>
      </p:sp>
      <p:sp>
        <p:nvSpPr>
          <p:cNvPr id="22" name="CuadroTexto 21">
            <a:extLst>
              <a:ext uri="{FF2B5EF4-FFF2-40B4-BE49-F238E27FC236}">
                <a16:creationId xmlns:a16="http://schemas.microsoft.com/office/drawing/2014/main" id="{C881CC2C-10A6-4F52-81DD-A296A1CD0D47}"/>
              </a:ext>
            </a:extLst>
          </p:cNvPr>
          <p:cNvSpPr txBox="1"/>
          <p:nvPr/>
        </p:nvSpPr>
        <p:spPr>
          <a:xfrm>
            <a:off x="5118839" y="4679355"/>
            <a:ext cx="502246" cy="261610"/>
          </a:xfrm>
          <a:prstGeom prst="rect">
            <a:avLst/>
          </a:prstGeom>
          <a:noFill/>
        </p:spPr>
        <p:txBody>
          <a:bodyPr wrap="square" rtlCol="0">
            <a:spAutoFit/>
          </a:bodyPr>
          <a:lstStyle/>
          <a:p>
            <a:r>
              <a:rPr lang="es-MX" sz="1100" dirty="0"/>
              <a:t>…</a:t>
            </a:r>
          </a:p>
        </p:txBody>
      </p:sp>
      <p:sp>
        <p:nvSpPr>
          <p:cNvPr id="23" name="CuadroTexto 22">
            <a:extLst>
              <a:ext uri="{FF2B5EF4-FFF2-40B4-BE49-F238E27FC236}">
                <a16:creationId xmlns:a16="http://schemas.microsoft.com/office/drawing/2014/main" id="{8CCF72E2-ADD5-43A0-B752-B88D8CB3A657}"/>
              </a:ext>
            </a:extLst>
          </p:cNvPr>
          <p:cNvSpPr txBox="1"/>
          <p:nvPr/>
        </p:nvSpPr>
        <p:spPr>
          <a:xfrm>
            <a:off x="3970033" y="4662576"/>
            <a:ext cx="1292087" cy="261610"/>
          </a:xfrm>
          <a:prstGeom prst="rect">
            <a:avLst/>
          </a:prstGeom>
          <a:noFill/>
        </p:spPr>
        <p:txBody>
          <a:bodyPr wrap="square" rtlCol="0">
            <a:spAutoFit/>
          </a:bodyPr>
          <a:lstStyle/>
          <a:p>
            <a:r>
              <a:rPr lang="es-MX" sz="1100" dirty="0"/>
              <a:t>Febrero 2020</a:t>
            </a:r>
          </a:p>
        </p:txBody>
      </p:sp>
      <p:sp>
        <p:nvSpPr>
          <p:cNvPr id="24" name="CuadroTexto 23">
            <a:extLst>
              <a:ext uri="{FF2B5EF4-FFF2-40B4-BE49-F238E27FC236}">
                <a16:creationId xmlns:a16="http://schemas.microsoft.com/office/drawing/2014/main" id="{1621A9BA-3C1A-402D-97AC-32B462A4770C}"/>
              </a:ext>
            </a:extLst>
          </p:cNvPr>
          <p:cNvSpPr txBox="1"/>
          <p:nvPr/>
        </p:nvSpPr>
        <p:spPr>
          <a:xfrm>
            <a:off x="5467830" y="3160525"/>
            <a:ext cx="1007165" cy="430887"/>
          </a:xfrm>
          <a:prstGeom prst="rect">
            <a:avLst/>
          </a:prstGeom>
          <a:noFill/>
        </p:spPr>
        <p:txBody>
          <a:bodyPr wrap="square" rtlCol="0">
            <a:spAutoFit/>
          </a:bodyPr>
          <a:lstStyle/>
          <a:p>
            <a:pPr algn="ctr"/>
            <a:r>
              <a:rPr lang="es-MX" sz="1100" dirty="0"/>
              <a:t>Fecha de baja</a:t>
            </a:r>
          </a:p>
        </p:txBody>
      </p:sp>
      <p:sp>
        <p:nvSpPr>
          <p:cNvPr id="25" name="CuadroTexto 24">
            <a:extLst>
              <a:ext uri="{FF2B5EF4-FFF2-40B4-BE49-F238E27FC236}">
                <a16:creationId xmlns:a16="http://schemas.microsoft.com/office/drawing/2014/main" id="{AB0A0DE0-D9AF-4C6C-8662-44066ECC96CD}"/>
              </a:ext>
            </a:extLst>
          </p:cNvPr>
          <p:cNvSpPr txBox="1"/>
          <p:nvPr/>
        </p:nvSpPr>
        <p:spPr>
          <a:xfrm>
            <a:off x="3893556" y="3165929"/>
            <a:ext cx="1007165" cy="430887"/>
          </a:xfrm>
          <a:prstGeom prst="rect">
            <a:avLst/>
          </a:prstGeom>
          <a:noFill/>
        </p:spPr>
        <p:txBody>
          <a:bodyPr wrap="square" rtlCol="0">
            <a:spAutoFit/>
          </a:bodyPr>
          <a:lstStyle/>
          <a:p>
            <a:pPr algn="ctr"/>
            <a:r>
              <a:rPr lang="es-MX" sz="1100" dirty="0"/>
              <a:t>Fecha de alta</a:t>
            </a:r>
          </a:p>
        </p:txBody>
      </p:sp>
      <p:cxnSp>
        <p:nvCxnSpPr>
          <p:cNvPr id="26" name="Conector recto de flecha 25">
            <a:extLst>
              <a:ext uri="{FF2B5EF4-FFF2-40B4-BE49-F238E27FC236}">
                <a16:creationId xmlns:a16="http://schemas.microsoft.com/office/drawing/2014/main" id="{0FFCF720-6A78-4A78-AD25-3EA66C1A7252}"/>
              </a:ext>
            </a:extLst>
          </p:cNvPr>
          <p:cNvCxnSpPr>
            <a:cxnSpLocks/>
          </p:cNvCxnSpPr>
          <p:nvPr/>
        </p:nvCxnSpPr>
        <p:spPr>
          <a:xfrm flipH="1">
            <a:off x="4186338" y="3996771"/>
            <a:ext cx="169530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7" name="Abrir llave 26">
            <a:extLst>
              <a:ext uri="{FF2B5EF4-FFF2-40B4-BE49-F238E27FC236}">
                <a16:creationId xmlns:a16="http://schemas.microsoft.com/office/drawing/2014/main" id="{68439A5B-B333-4C9F-8D7D-5C7873494854}"/>
              </a:ext>
            </a:extLst>
          </p:cNvPr>
          <p:cNvSpPr/>
          <p:nvPr/>
        </p:nvSpPr>
        <p:spPr>
          <a:xfrm rot="5400000">
            <a:off x="4926888" y="2869741"/>
            <a:ext cx="331304" cy="1653360"/>
          </a:xfrm>
          <a:prstGeom prst="leftBrace">
            <a:avLst>
              <a:gd name="adj1" fmla="val 8333"/>
              <a:gd name="adj2" fmla="val 89335"/>
            </a:avLst>
          </a:prstGeom>
          <a:ln>
            <a:solidFill>
              <a:srgbClr val="0DB7C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28" name="CuadroTexto 27">
            <a:extLst>
              <a:ext uri="{FF2B5EF4-FFF2-40B4-BE49-F238E27FC236}">
                <a16:creationId xmlns:a16="http://schemas.microsoft.com/office/drawing/2014/main" id="{A9A17452-8327-43D8-B5CE-5AC74013AE29}"/>
              </a:ext>
            </a:extLst>
          </p:cNvPr>
          <p:cNvSpPr txBox="1"/>
          <p:nvPr/>
        </p:nvSpPr>
        <p:spPr>
          <a:xfrm>
            <a:off x="4896618" y="3216747"/>
            <a:ext cx="557260" cy="261610"/>
          </a:xfrm>
          <a:prstGeom prst="rect">
            <a:avLst/>
          </a:prstGeom>
          <a:noFill/>
        </p:spPr>
        <p:txBody>
          <a:bodyPr wrap="square" rtlCol="0">
            <a:spAutoFit/>
          </a:bodyPr>
          <a:lstStyle/>
          <a:p>
            <a:pPr algn="ctr"/>
            <a:r>
              <a:rPr lang="es-MX" sz="1100" dirty="0"/>
              <a:t>&lt;=</a:t>
            </a:r>
          </a:p>
        </p:txBody>
      </p:sp>
      <p:sp>
        <p:nvSpPr>
          <p:cNvPr id="30" name="CuadroTexto 29">
            <a:extLst>
              <a:ext uri="{FF2B5EF4-FFF2-40B4-BE49-F238E27FC236}">
                <a16:creationId xmlns:a16="http://schemas.microsoft.com/office/drawing/2014/main" id="{71815067-117B-43AC-9797-BC7E32BEFB34}"/>
              </a:ext>
            </a:extLst>
          </p:cNvPr>
          <p:cNvSpPr txBox="1"/>
          <p:nvPr/>
        </p:nvSpPr>
        <p:spPr>
          <a:xfrm>
            <a:off x="861731" y="3260696"/>
            <a:ext cx="1133062" cy="430887"/>
          </a:xfrm>
          <a:prstGeom prst="rect">
            <a:avLst/>
          </a:prstGeom>
          <a:noFill/>
        </p:spPr>
        <p:txBody>
          <a:bodyPr wrap="square" rtlCol="0">
            <a:spAutoFit/>
          </a:bodyPr>
          <a:lstStyle/>
          <a:p>
            <a:pPr algn="ctr"/>
            <a:r>
              <a:rPr lang="es-MX" sz="1100" dirty="0"/>
              <a:t>Fecha de nacimiento</a:t>
            </a:r>
          </a:p>
        </p:txBody>
      </p:sp>
      <p:sp>
        <p:nvSpPr>
          <p:cNvPr id="31" name="CuadroTexto 30">
            <a:extLst>
              <a:ext uri="{FF2B5EF4-FFF2-40B4-BE49-F238E27FC236}">
                <a16:creationId xmlns:a16="http://schemas.microsoft.com/office/drawing/2014/main" id="{ED3D99BB-5B57-411A-828F-AB1F3B2083BC}"/>
              </a:ext>
            </a:extLst>
          </p:cNvPr>
          <p:cNvSpPr txBox="1"/>
          <p:nvPr/>
        </p:nvSpPr>
        <p:spPr>
          <a:xfrm>
            <a:off x="2389628" y="3206156"/>
            <a:ext cx="1007165" cy="430887"/>
          </a:xfrm>
          <a:prstGeom prst="rect">
            <a:avLst/>
          </a:prstGeom>
          <a:noFill/>
        </p:spPr>
        <p:txBody>
          <a:bodyPr wrap="square" rtlCol="0">
            <a:spAutoFit/>
          </a:bodyPr>
          <a:lstStyle/>
          <a:p>
            <a:pPr algn="ctr"/>
            <a:r>
              <a:rPr lang="es-MX" sz="1100" dirty="0"/>
              <a:t>Fecha de alta</a:t>
            </a:r>
          </a:p>
        </p:txBody>
      </p:sp>
      <p:cxnSp>
        <p:nvCxnSpPr>
          <p:cNvPr id="32" name="Conector recto de flecha 31">
            <a:extLst>
              <a:ext uri="{FF2B5EF4-FFF2-40B4-BE49-F238E27FC236}">
                <a16:creationId xmlns:a16="http://schemas.microsoft.com/office/drawing/2014/main" id="{D6C300F0-6082-4AA7-96D4-2EEE0E0A3226}"/>
              </a:ext>
            </a:extLst>
          </p:cNvPr>
          <p:cNvCxnSpPr>
            <a:cxnSpLocks/>
          </p:cNvCxnSpPr>
          <p:nvPr/>
        </p:nvCxnSpPr>
        <p:spPr>
          <a:xfrm>
            <a:off x="1510479" y="4043188"/>
            <a:ext cx="18371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3" name="Abrir llave 32">
            <a:extLst>
              <a:ext uri="{FF2B5EF4-FFF2-40B4-BE49-F238E27FC236}">
                <a16:creationId xmlns:a16="http://schemas.microsoft.com/office/drawing/2014/main" id="{2339EFF6-3BF3-48C4-8C2D-1AD4444E739A}"/>
              </a:ext>
            </a:extLst>
          </p:cNvPr>
          <p:cNvSpPr/>
          <p:nvPr/>
        </p:nvSpPr>
        <p:spPr>
          <a:xfrm rot="5400000">
            <a:off x="2279798" y="2846449"/>
            <a:ext cx="331304" cy="1812022"/>
          </a:xfrm>
          <a:prstGeom prst="leftBrace">
            <a:avLst>
              <a:gd name="adj1" fmla="val 8333"/>
              <a:gd name="adj2" fmla="val 26697"/>
            </a:avLst>
          </a:prstGeom>
          <a:ln>
            <a:solidFill>
              <a:schemeClr val="accent2">
                <a:lumMod val="5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34" name="CuadroTexto 33">
            <a:extLst>
              <a:ext uri="{FF2B5EF4-FFF2-40B4-BE49-F238E27FC236}">
                <a16:creationId xmlns:a16="http://schemas.microsoft.com/office/drawing/2014/main" id="{A5C4DE5E-2A8C-48E6-AEFC-4C80E485AC13}"/>
              </a:ext>
            </a:extLst>
          </p:cNvPr>
          <p:cNvSpPr txBox="1"/>
          <p:nvPr/>
        </p:nvSpPr>
        <p:spPr>
          <a:xfrm>
            <a:off x="1622030" y="3303667"/>
            <a:ext cx="1133062" cy="261610"/>
          </a:xfrm>
          <a:prstGeom prst="rect">
            <a:avLst/>
          </a:prstGeom>
          <a:noFill/>
        </p:spPr>
        <p:txBody>
          <a:bodyPr wrap="square" rtlCol="0">
            <a:spAutoFit/>
          </a:bodyPr>
          <a:lstStyle/>
          <a:p>
            <a:pPr algn="ctr"/>
            <a:r>
              <a:rPr lang="es-MX" sz="1100" dirty="0"/>
              <a:t>&lt;=</a:t>
            </a:r>
          </a:p>
        </p:txBody>
      </p:sp>
      <p:cxnSp>
        <p:nvCxnSpPr>
          <p:cNvPr id="35" name="Conector recto 34">
            <a:extLst>
              <a:ext uri="{FF2B5EF4-FFF2-40B4-BE49-F238E27FC236}">
                <a16:creationId xmlns:a16="http://schemas.microsoft.com/office/drawing/2014/main" id="{6E5897DE-F70D-44BB-AC58-321DFF5C1F99}"/>
              </a:ext>
            </a:extLst>
          </p:cNvPr>
          <p:cNvCxnSpPr>
            <a:cxnSpLocks/>
          </p:cNvCxnSpPr>
          <p:nvPr/>
        </p:nvCxnSpPr>
        <p:spPr>
          <a:xfrm>
            <a:off x="1436982" y="3854125"/>
            <a:ext cx="0" cy="59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F3241710-F881-4B82-BC6C-489B98D9C17F}"/>
              </a:ext>
            </a:extLst>
          </p:cNvPr>
          <p:cNvCxnSpPr>
            <a:cxnSpLocks/>
          </p:cNvCxnSpPr>
          <p:nvPr/>
        </p:nvCxnSpPr>
        <p:spPr>
          <a:xfrm>
            <a:off x="1428330" y="3645074"/>
            <a:ext cx="0" cy="523527"/>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26303AB2-A6F8-4B5B-9D64-14A4BDE03046}"/>
              </a:ext>
            </a:extLst>
          </p:cNvPr>
          <p:cNvSpPr txBox="1"/>
          <p:nvPr/>
        </p:nvSpPr>
        <p:spPr>
          <a:xfrm>
            <a:off x="1060451" y="4655585"/>
            <a:ext cx="1292087" cy="261610"/>
          </a:xfrm>
          <a:prstGeom prst="rect">
            <a:avLst/>
          </a:prstGeom>
          <a:noFill/>
        </p:spPr>
        <p:txBody>
          <a:bodyPr wrap="square" rtlCol="0">
            <a:spAutoFit/>
          </a:bodyPr>
          <a:lstStyle/>
          <a:p>
            <a:r>
              <a:rPr lang="es-MX" sz="1100" dirty="0"/>
              <a:t>Febrero 2000</a:t>
            </a:r>
          </a:p>
        </p:txBody>
      </p:sp>
      <p:sp>
        <p:nvSpPr>
          <p:cNvPr id="38" name="CuadroTexto 37">
            <a:extLst>
              <a:ext uri="{FF2B5EF4-FFF2-40B4-BE49-F238E27FC236}">
                <a16:creationId xmlns:a16="http://schemas.microsoft.com/office/drawing/2014/main" id="{B9F6ECF3-6EA3-4F6A-A13D-58CD44844DAA}"/>
              </a:ext>
            </a:extLst>
          </p:cNvPr>
          <p:cNvSpPr txBox="1"/>
          <p:nvPr/>
        </p:nvSpPr>
        <p:spPr>
          <a:xfrm>
            <a:off x="2429254" y="4631816"/>
            <a:ext cx="1292087" cy="261610"/>
          </a:xfrm>
          <a:prstGeom prst="rect">
            <a:avLst/>
          </a:prstGeom>
          <a:noFill/>
        </p:spPr>
        <p:txBody>
          <a:bodyPr wrap="square" rtlCol="0">
            <a:spAutoFit/>
          </a:bodyPr>
          <a:lstStyle/>
          <a:p>
            <a:r>
              <a:rPr lang="es-MX" sz="1100" dirty="0"/>
              <a:t>Marzo 2000</a:t>
            </a:r>
          </a:p>
        </p:txBody>
      </p:sp>
      <p:sp>
        <p:nvSpPr>
          <p:cNvPr id="39" name="CuadroTexto 38">
            <a:extLst>
              <a:ext uri="{FF2B5EF4-FFF2-40B4-BE49-F238E27FC236}">
                <a16:creationId xmlns:a16="http://schemas.microsoft.com/office/drawing/2014/main" id="{4F5568B7-1D67-4721-81BC-53BBDF026EEA}"/>
              </a:ext>
            </a:extLst>
          </p:cNvPr>
          <p:cNvSpPr txBox="1"/>
          <p:nvPr/>
        </p:nvSpPr>
        <p:spPr>
          <a:xfrm>
            <a:off x="3551496" y="4613641"/>
            <a:ext cx="502246" cy="261610"/>
          </a:xfrm>
          <a:prstGeom prst="rect">
            <a:avLst/>
          </a:prstGeom>
          <a:noFill/>
        </p:spPr>
        <p:txBody>
          <a:bodyPr wrap="square" rtlCol="0">
            <a:spAutoFit/>
          </a:bodyPr>
          <a:lstStyle/>
          <a:p>
            <a:r>
              <a:rPr lang="es-MX" sz="1100" dirty="0"/>
              <a:t>…</a:t>
            </a:r>
          </a:p>
        </p:txBody>
      </p:sp>
      <p:cxnSp>
        <p:nvCxnSpPr>
          <p:cNvPr id="42" name="Conector recto 41">
            <a:extLst>
              <a:ext uri="{FF2B5EF4-FFF2-40B4-BE49-F238E27FC236}">
                <a16:creationId xmlns:a16="http://schemas.microsoft.com/office/drawing/2014/main" id="{A83D942E-CE54-4FA2-AAEC-BEC450649F8C}"/>
              </a:ext>
            </a:extLst>
          </p:cNvPr>
          <p:cNvCxnSpPr>
            <a:cxnSpLocks/>
          </p:cNvCxnSpPr>
          <p:nvPr/>
        </p:nvCxnSpPr>
        <p:spPr>
          <a:xfrm>
            <a:off x="2904615" y="3893791"/>
            <a:ext cx="0" cy="59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BA977781-26C2-4C72-B079-1F508E66A336}"/>
              </a:ext>
            </a:extLst>
          </p:cNvPr>
          <p:cNvCxnSpPr>
            <a:cxnSpLocks/>
          </p:cNvCxnSpPr>
          <p:nvPr/>
        </p:nvCxnSpPr>
        <p:spPr>
          <a:xfrm>
            <a:off x="4357634" y="3906317"/>
            <a:ext cx="0" cy="59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AA8007C5-0BF8-467F-A468-2CB665B0EDA9}"/>
              </a:ext>
            </a:extLst>
          </p:cNvPr>
          <p:cNvCxnSpPr>
            <a:cxnSpLocks/>
          </p:cNvCxnSpPr>
          <p:nvPr/>
        </p:nvCxnSpPr>
        <p:spPr>
          <a:xfrm>
            <a:off x="5973492" y="3843687"/>
            <a:ext cx="0" cy="592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C166D74C-B18F-4DAD-8305-EAC6BE5FAC5F}"/>
              </a:ext>
            </a:extLst>
          </p:cNvPr>
          <p:cNvCxnSpPr>
            <a:cxnSpLocks/>
          </p:cNvCxnSpPr>
          <p:nvPr/>
        </p:nvCxnSpPr>
        <p:spPr>
          <a:xfrm>
            <a:off x="5977366" y="3672214"/>
            <a:ext cx="0" cy="523527"/>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82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5598"/>
            <a:ext cx="731002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400" b="1" dirty="0"/>
              <a:t>Fecha de baja del certificado</a:t>
            </a:r>
            <a:endParaRPr sz="4400" b="1" dirty="0"/>
          </a:p>
        </p:txBody>
      </p:sp>
      <p:sp>
        <p:nvSpPr>
          <p:cNvPr id="112" name="Google Shape;112;p17"/>
          <p:cNvSpPr txBox="1">
            <a:spLocks noGrp="1"/>
          </p:cNvSpPr>
          <p:nvPr>
            <p:ph type="body" idx="1"/>
          </p:nvPr>
        </p:nvSpPr>
        <p:spPr>
          <a:xfrm>
            <a:off x="603329" y="1012622"/>
            <a:ext cx="6044666" cy="3521346"/>
          </a:xfrm>
          <a:prstGeom prst="rect">
            <a:avLst/>
          </a:prstGeom>
        </p:spPr>
        <p:txBody>
          <a:bodyPr spcFirstLastPara="1" wrap="square" lIns="91425" tIns="91425" rIns="91425" bIns="91425" anchor="t" anchorCtr="0">
            <a:noAutofit/>
          </a:bodyPr>
          <a:lstStyle/>
          <a:p>
            <a:pPr marL="76200" lvl="0" indent="0">
              <a:buClr>
                <a:srgbClr val="000000"/>
              </a:buClr>
              <a:buNone/>
            </a:pPr>
            <a:r>
              <a:rPr lang="es-MX" sz="1400" dirty="0">
                <a:solidFill>
                  <a:srgbClr val="000000"/>
                </a:solidFill>
                <a:latin typeface="Arial"/>
                <a:cs typeface="Arial"/>
                <a:sym typeface="Arial"/>
              </a:rPr>
              <a:t>Corresponde a la fecha en que se registre la salida del asegurado, como integrante de la póliza. </a:t>
            </a:r>
          </a:p>
          <a:p>
            <a:pPr marL="76200" lvl="0" indent="0">
              <a:buClr>
                <a:srgbClr val="000000"/>
              </a:buClr>
              <a:buNone/>
            </a:pPr>
            <a:endParaRPr lang="es-MX" sz="1400" dirty="0">
              <a:solidFill>
                <a:srgbClr val="000000"/>
              </a:solidFill>
              <a:latin typeface="Arial"/>
              <a:cs typeface="Arial"/>
              <a:sym typeface="Arial"/>
            </a:endParaRPr>
          </a:p>
          <a:p>
            <a:pPr lvl="0">
              <a:buClr>
                <a:srgbClr val="000000"/>
              </a:buClr>
              <a:buFont typeface="Arial" panose="020B0604020202020204" pitchFamily="34" charset="0"/>
              <a:buChar char="•"/>
            </a:pPr>
            <a:r>
              <a:rPr lang="es-MX" sz="1400" b="1" dirty="0">
                <a:solidFill>
                  <a:srgbClr val="000000"/>
                </a:solidFill>
                <a:latin typeface="Arial"/>
                <a:cs typeface="Arial"/>
                <a:sym typeface="Arial"/>
              </a:rPr>
              <a:t>Fecha de baja del certificado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nacimiento.</a:t>
            </a:r>
          </a:p>
          <a:p>
            <a:pPr lvl="0">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a:t>
            </a:r>
            <a:r>
              <a:rPr lang="es-MX" sz="1400" b="1" dirty="0">
                <a:solidFill>
                  <a:srgbClr val="000000"/>
                </a:solidFill>
                <a:latin typeface="Arial"/>
                <a:cs typeface="Arial"/>
                <a:sym typeface="Arial"/>
              </a:rPr>
              <a:t> fecha de baja del certificado</a:t>
            </a:r>
            <a:r>
              <a:rPr lang="es-MX" sz="1400" dirty="0">
                <a:solidFill>
                  <a:srgbClr val="000000"/>
                </a:solidFill>
                <a:latin typeface="Arial"/>
                <a:cs typeface="Arial"/>
                <a:sym typeface="Arial"/>
              </a:rPr>
              <a:t> 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al año de reporte.</a:t>
            </a: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40" name="Conector recto 39">
            <a:extLst>
              <a:ext uri="{FF2B5EF4-FFF2-40B4-BE49-F238E27FC236}">
                <a16:creationId xmlns:a16="http://schemas.microsoft.com/office/drawing/2014/main" id="{A8365D50-113A-42EA-A0C9-87B5AD6979B3}"/>
              </a:ext>
            </a:extLst>
          </p:cNvPr>
          <p:cNvCxnSpPr/>
          <p:nvPr/>
        </p:nvCxnSpPr>
        <p:spPr>
          <a:xfrm>
            <a:off x="1087853" y="4208530"/>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90D2AE9B-D735-4D88-8D96-BA7172F5A6C7}"/>
              </a:ext>
            </a:extLst>
          </p:cNvPr>
          <p:cNvCxnSpPr/>
          <p:nvPr/>
        </p:nvCxnSpPr>
        <p:spPr>
          <a:xfrm>
            <a:off x="4388495" y="372306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8395028F-1F82-4FDD-A726-E474D7260ED5}"/>
              </a:ext>
            </a:extLst>
          </p:cNvPr>
          <p:cNvCxnSpPr/>
          <p:nvPr/>
        </p:nvCxnSpPr>
        <p:spPr>
          <a:xfrm>
            <a:off x="3355007" y="373807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51CB53BA-0AC9-49D7-B71E-D32B875F49E1}"/>
              </a:ext>
            </a:extLst>
          </p:cNvPr>
          <p:cNvCxnSpPr/>
          <p:nvPr/>
        </p:nvCxnSpPr>
        <p:spPr>
          <a:xfrm>
            <a:off x="2392157" y="3769871"/>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958DBA61-1FB9-401C-8768-6064F2F5BDA4}"/>
              </a:ext>
            </a:extLst>
          </p:cNvPr>
          <p:cNvSpPr txBox="1"/>
          <p:nvPr/>
        </p:nvSpPr>
        <p:spPr>
          <a:xfrm>
            <a:off x="2884816" y="4704441"/>
            <a:ext cx="1007165" cy="261610"/>
          </a:xfrm>
          <a:prstGeom prst="rect">
            <a:avLst/>
          </a:prstGeom>
          <a:noFill/>
        </p:spPr>
        <p:txBody>
          <a:bodyPr wrap="square" rtlCol="0">
            <a:spAutoFit/>
          </a:bodyPr>
          <a:lstStyle/>
          <a:p>
            <a:r>
              <a:rPr lang="es-MX" sz="1100" dirty="0"/>
              <a:t>Abril 2020</a:t>
            </a:r>
          </a:p>
        </p:txBody>
      </p:sp>
      <p:sp>
        <p:nvSpPr>
          <p:cNvPr id="49" name="CuadroTexto 48">
            <a:extLst>
              <a:ext uri="{FF2B5EF4-FFF2-40B4-BE49-F238E27FC236}">
                <a16:creationId xmlns:a16="http://schemas.microsoft.com/office/drawing/2014/main" id="{A09BEAFA-9CB2-4C18-8A29-0894C6C19B10}"/>
              </a:ext>
            </a:extLst>
          </p:cNvPr>
          <p:cNvSpPr txBox="1"/>
          <p:nvPr/>
        </p:nvSpPr>
        <p:spPr>
          <a:xfrm>
            <a:off x="1780709" y="4671311"/>
            <a:ext cx="1258957" cy="307777"/>
          </a:xfrm>
          <a:prstGeom prst="rect">
            <a:avLst/>
          </a:prstGeom>
          <a:noFill/>
        </p:spPr>
        <p:txBody>
          <a:bodyPr wrap="square" rtlCol="0">
            <a:spAutoFit/>
          </a:bodyPr>
          <a:lstStyle/>
          <a:p>
            <a:pPr algn="ctr"/>
            <a:r>
              <a:rPr lang="es-MX" dirty="0"/>
              <a:t>. . . </a:t>
            </a:r>
          </a:p>
        </p:txBody>
      </p:sp>
      <p:sp>
        <p:nvSpPr>
          <p:cNvPr id="50" name="CuadroTexto 49">
            <a:extLst>
              <a:ext uri="{FF2B5EF4-FFF2-40B4-BE49-F238E27FC236}">
                <a16:creationId xmlns:a16="http://schemas.microsoft.com/office/drawing/2014/main" id="{C251ED1D-C5E1-4320-B1DD-371D8F98F43D}"/>
              </a:ext>
            </a:extLst>
          </p:cNvPr>
          <p:cNvSpPr txBox="1"/>
          <p:nvPr/>
        </p:nvSpPr>
        <p:spPr>
          <a:xfrm>
            <a:off x="938389" y="4742559"/>
            <a:ext cx="1292087" cy="261610"/>
          </a:xfrm>
          <a:prstGeom prst="rect">
            <a:avLst/>
          </a:prstGeom>
          <a:noFill/>
        </p:spPr>
        <p:txBody>
          <a:bodyPr wrap="square" rtlCol="0">
            <a:spAutoFit/>
          </a:bodyPr>
          <a:lstStyle/>
          <a:p>
            <a:r>
              <a:rPr lang="es-MX" sz="1100" dirty="0"/>
              <a:t>Febrero 2000</a:t>
            </a:r>
          </a:p>
        </p:txBody>
      </p:sp>
      <p:sp>
        <p:nvSpPr>
          <p:cNvPr id="51" name="CuadroTexto 50">
            <a:extLst>
              <a:ext uri="{FF2B5EF4-FFF2-40B4-BE49-F238E27FC236}">
                <a16:creationId xmlns:a16="http://schemas.microsoft.com/office/drawing/2014/main" id="{049949A5-8FFC-4E07-9E74-E3284AE8449F}"/>
              </a:ext>
            </a:extLst>
          </p:cNvPr>
          <p:cNvSpPr txBox="1"/>
          <p:nvPr/>
        </p:nvSpPr>
        <p:spPr>
          <a:xfrm>
            <a:off x="723828" y="3260810"/>
            <a:ext cx="1133062" cy="461665"/>
          </a:xfrm>
          <a:prstGeom prst="rect">
            <a:avLst/>
          </a:prstGeom>
          <a:noFill/>
        </p:spPr>
        <p:txBody>
          <a:bodyPr wrap="square" rtlCol="0">
            <a:spAutoFit/>
          </a:bodyPr>
          <a:lstStyle/>
          <a:p>
            <a:pPr algn="ctr"/>
            <a:r>
              <a:rPr lang="es-MX" sz="1200" dirty="0"/>
              <a:t>Fecha de nacimiento</a:t>
            </a:r>
          </a:p>
        </p:txBody>
      </p:sp>
      <p:sp>
        <p:nvSpPr>
          <p:cNvPr id="52" name="CuadroTexto 51">
            <a:extLst>
              <a:ext uri="{FF2B5EF4-FFF2-40B4-BE49-F238E27FC236}">
                <a16:creationId xmlns:a16="http://schemas.microsoft.com/office/drawing/2014/main" id="{B16DB90C-47E0-4D82-AE02-798BECE6086D}"/>
              </a:ext>
            </a:extLst>
          </p:cNvPr>
          <p:cNvSpPr txBox="1"/>
          <p:nvPr/>
        </p:nvSpPr>
        <p:spPr>
          <a:xfrm>
            <a:off x="2804020" y="3239594"/>
            <a:ext cx="1007165" cy="461665"/>
          </a:xfrm>
          <a:prstGeom prst="rect">
            <a:avLst/>
          </a:prstGeom>
          <a:noFill/>
        </p:spPr>
        <p:txBody>
          <a:bodyPr wrap="square" rtlCol="0">
            <a:spAutoFit/>
          </a:bodyPr>
          <a:lstStyle/>
          <a:p>
            <a:pPr algn="ctr"/>
            <a:r>
              <a:rPr lang="es-MX" sz="1200" dirty="0"/>
              <a:t>Fecha de baja</a:t>
            </a:r>
          </a:p>
        </p:txBody>
      </p:sp>
      <p:cxnSp>
        <p:nvCxnSpPr>
          <p:cNvPr id="53" name="Conector recto de flecha 52">
            <a:extLst>
              <a:ext uri="{FF2B5EF4-FFF2-40B4-BE49-F238E27FC236}">
                <a16:creationId xmlns:a16="http://schemas.microsoft.com/office/drawing/2014/main" id="{011A5A6B-4781-49B9-9F7D-C6F8C4C0CE6D}"/>
              </a:ext>
            </a:extLst>
          </p:cNvPr>
          <p:cNvCxnSpPr>
            <a:cxnSpLocks/>
          </p:cNvCxnSpPr>
          <p:nvPr/>
        </p:nvCxnSpPr>
        <p:spPr>
          <a:xfrm>
            <a:off x="1435091" y="4093177"/>
            <a:ext cx="1912690"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4" name="Abrir llave 53">
            <a:extLst>
              <a:ext uri="{FF2B5EF4-FFF2-40B4-BE49-F238E27FC236}">
                <a16:creationId xmlns:a16="http://schemas.microsoft.com/office/drawing/2014/main" id="{9C9D237D-C680-4E64-B762-A130C341E044}"/>
              </a:ext>
            </a:extLst>
          </p:cNvPr>
          <p:cNvSpPr/>
          <p:nvPr/>
        </p:nvSpPr>
        <p:spPr>
          <a:xfrm rot="5400000">
            <a:off x="2295824" y="2939481"/>
            <a:ext cx="225468" cy="1812023"/>
          </a:xfrm>
          <a:prstGeom prst="leftBrace">
            <a:avLst>
              <a:gd name="adj1" fmla="val 8333"/>
              <a:gd name="adj2" fmla="val 14945"/>
            </a:avLst>
          </a:prstGeom>
          <a:ln>
            <a:solidFill>
              <a:srgbClr val="0DB7C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55" name="CuadroTexto 54">
            <a:extLst>
              <a:ext uri="{FF2B5EF4-FFF2-40B4-BE49-F238E27FC236}">
                <a16:creationId xmlns:a16="http://schemas.microsoft.com/office/drawing/2014/main" id="{0F23E33B-40A2-483A-91EF-48A1FDB563B1}"/>
              </a:ext>
            </a:extLst>
          </p:cNvPr>
          <p:cNvSpPr txBox="1"/>
          <p:nvPr/>
        </p:nvSpPr>
        <p:spPr>
          <a:xfrm>
            <a:off x="1756865" y="3392189"/>
            <a:ext cx="1133062" cy="276999"/>
          </a:xfrm>
          <a:prstGeom prst="rect">
            <a:avLst/>
          </a:prstGeom>
          <a:noFill/>
        </p:spPr>
        <p:txBody>
          <a:bodyPr wrap="square" rtlCol="0">
            <a:spAutoFit/>
          </a:bodyPr>
          <a:lstStyle/>
          <a:p>
            <a:pPr algn="ctr"/>
            <a:r>
              <a:rPr lang="es-MX" sz="1200" dirty="0"/>
              <a:t>&lt;=</a:t>
            </a:r>
          </a:p>
        </p:txBody>
      </p:sp>
      <p:sp>
        <p:nvSpPr>
          <p:cNvPr id="56" name="CuadroTexto 55">
            <a:extLst>
              <a:ext uri="{FF2B5EF4-FFF2-40B4-BE49-F238E27FC236}">
                <a16:creationId xmlns:a16="http://schemas.microsoft.com/office/drawing/2014/main" id="{13AFBBB0-364C-49EB-8BCE-EA2D56B1F883}"/>
              </a:ext>
            </a:extLst>
          </p:cNvPr>
          <p:cNvSpPr txBox="1"/>
          <p:nvPr/>
        </p:nvSpPr>
        <p:spPr>
          <a:xfrm>
            <a:off x="3834568" y="3313273"/>
            <a:ext cx="1133062" cy="276999"/>
          </a:xfrm>
          <a:prstGeom prst="rect">
            <a:avLst/>
          </a:prstGeom>
          <a:noFill/>
        </p:spPr>
        <p:txBody>
          <a:bodyPr wrap="square" rtlCol="0">
            <a:spAutoFit/>
          </a:bodyPr>
          <a:lstStyle/>
          <a:p>
            <a:pPr algn="ctr"/>
            <a:r>
              <a:rPr lang="es-MX" sz="1200" dirty="0"/>
              <a:t>Fecha baja</a:t>
            </a:r>
          </a:p>
        </p:txBody>
      </p:sp>
      <p:sp>
        <p:nvSpPr>
          <p:cNvPr id="57" name="CuadroTexto 56">
            <a:extLst>
              <a:ext uri="{FF2B5EF4-FFF2-40B4-BE49-F238E27FC236}">
                <a16:creationId xmlns:a16="http://schemas.microsoft.com/office/drawing/2014/main" id="{ACB8C0E3-843C-4F1A-A019-5E997294CA7D}"/>
              </a:ext>
            </a:extLst>
          </p:cNvPr>
          <p:cNvSpPr txBox="1"/>
          <p:nvPr/>
        </p:nvSpPr>
        <p:spPr>
          <a:xfrm>
            <a:off x="5165152" y="3240178"/>
            <a:ext cx="1007165" cy="461665"/>
          </a:xfrm>
          <a:prstGeom prst="rect">
            <a:avLst/>
          </a:prstGeom>
          <a:noFill/>
        </p:spPr>
        <p:txBody>
          <a:bodyPr wrap="square" rtlCol="0">
            <a:spAutoFit/>
          </a:bodyPr>
          <a:lstStyle/>
          <a:p>
            <a:pPr algn="ctr"/>
            <a:r>
              <a:rPr lang="es-MX" sz="1200" dirty="0"/>
              <a:t>Año de reporte</a:t>
            </a:r>
          </a:p>
        </p:txBody>
      </p:sp>
      <p:sp>
        <p:nvSpPr>
          <p:cNvPr id="58" name="CuadroTexto 57">
            <a:extLst>
              <a:ext uri="{FF2B5EF4-FFF2-40B4-BE49-F238E27FC236}">
                <a16:creationId xmlns:a16="http://schemas.microsoft.com/office/drawing/2014/main" id="{0682D54A-7618-4F1D-9118-3624B7088D23}"/>
              </a:ext>
            </a:extLst>
          </p:cNvPr>
          <p:cNvSpPr txBox="1"/>
          <p:nvPr/>
        </p:nvSpPr>
        <p:spPr>
          <a:xfrm>
            <a:off x="4513049" y="3384292"/>
            <a:ext cx="1133062" cy="276999"/>
          </a:xfrm>
          <a:prstGeom prst="rect">
            <a:avLst/>
          </a:prstGeom>
          <a:noFill/>
        </p:spPr>
        <p:txBody>
          <a:bodyPr wrap="square" rtlCol="0">
            <a:spAutoFit/>
          </a:bodyPr>
          <a:lstStyle/>
          <a:p>
            <a:pPr algn="ctr"/>
            <a:r>
              <a:rPr lang="es-MX" sz="1200" dirty="0"/>
              <a:t>&lt;=</a:t>
            </a:r>
          </a:p>
        </p:txBody>
      </p:sp>
      <p:cxnSp>
        <p:nvCxnSpPr>
          <p:cNvPr id="59" name="Conector recto 58">
            <a:extLst>
              <a:ext uri="{FF2B5EF4-FFF2-40B4-BE49-F238E27FC236}">
                <a16:creationId xmlns:a16="http://schemas.microsoft.com/office/drawing/2014/main" id="{D9BD3D50-35F6-41D2-8F06-B56604BD5AAB}"/>
              </a:ext>
            </a:extLst>
          </p:cNvPr>
          <p:cNvCxnSpPr/>
          <p:nvPr/>
        </p:nvCxnSpPr>
        <p:spPr>
          <a:xfrm>
            <a:off x="1361709" y="377965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A285F3D9-A613-418E-A080-0380C2686505}"/>
              </a:ext>
            </a:extLst>
          </p:cNvPr>
          <p:cNvCxnSpPr/>
          <p:nvPr/>
        </p:nvCxnSpPr>
        <p:spPr>
          <a:xfrm>
            <a:off x="5690429" y="377127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D788EA8F-F9FE-4D12-B23B-276738FC3705}"/>
              </a:ext>
            </a:extLst>
          </p:cNvPr>
          <p:cNvCxnSpPr>
            <a:cxnSpLocks/>
          </p:cNvCxnSpPr>
          <p:nvPr/>
        </p:nvCxnSpPr>
        <p:spPr>
          <a:xfrm>
            <a:off x="3372507" y="3670126"/>
            <a:ext cx="0" cy="409520"/>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2" name="CuadroTexto 61">
            <a:extLst>
              <a:ext uri="{FF2B5EF4-FFF2-40B4-BE49-F238E27FC236}">
                <a16:creationId xmlns:a16="http://schemas.microsoft.com/office/drawing/2014/main" id="{8A777B7E-01F4-4978-A155-2263A5A5A06A}"/>
              </a:ext>
            </a:extLst>
          </p:cNvPr>
          <p:cNvSpPr txBox="1"/>
          <p:nvPr/>
        </p:nvSpPr>
        <p:spPr>
          <a:xfrm>
            <a:off x="5465627" y="4729238"/>
            <a:ext cx="744659" cy="261610"/>
          </a:xfrm>
          <a:prstGeom prst="rect">
            <a:avLst/>
          </a:prstGeom>
          <a:noFill/>
        </p:spPr>
        <p:txBody>
          <a:bodyPr wrap="square" rtlCol="0">
            <a:spAutoFit/>
          </a:bodyPr>
          <a:lstStyle/>
          <a:p>
            <a:r>
              <a:rPr lang="es-MX" sz="1100" dirty="0"/>
              <a:t>2020</a:t>
            </a:r>
          </a:p>
        </p:txBody>
      </p:sp>
      <p:sp>
        <p:nvSpPr>
          <p:cNvPr id="63" name="CuadroTexto 62">
            <a:extLst>
              <a:ext uri="{FF2B5EF4-FFF2-40B4-BE49-F238E27FC236}">
                <a16:creationId xmlns:a16="http://schemas.microsoft.com/office/drawing/2014/main" id="{0C82BDB6-1D2E-433C-9EC2-0882B5EA7F5D}"/>
              </a:ext>
            </a:extLst>
          </p:cNvPr>
          <p:cNvSpPr txBox="1"/>
          <p:nvPr/>
        </p:nvSpPr>
        <p:spPr>
          <a:xfrm>
            <a:off x="4701016" y="4655701"/>
            <a:ext cx="987409" cy="307777"/>
          </a:xfrm>
          <a:prstGeom prst="rect">
            <a:avLst/>
          </a:prstGeom>
          <a:noFill/>
        </p:spPr>
        <p:txBody>
          <a:bodyPr wrap="square" rtlCol="0">
            <a:spAutoFit/>
          </a:bodyPr>
          <a:lstStyle/>
          <a:p>
            <a:pPr algn="ctr"/>
            <a:r>
              <a:rPr lang="es-MX" dirty="0"/>
              <a:t>. . . </a:t>
            </a:r>
          </a:p>
        </p:txBody>
      </p:sp>
      <p:sp>
        <p:nvSpPr>
          <p:cNvPr id="64" name="CuadroTexto 63">
            <a:extLst>
              <a:ext uri="{FF2B5EF4-FFF2-40B4-BE49-F238E27FC236}">
                <a16:creationId xmlns:a16="http://schemas.microsoft.com/office/drawing/2014/main" id="{245FEC26-B76A-4846-80A7-B7FE14C313E3}"/>
              </a:ext>
            </a:extLst>
          </p:cNvPr>
          <p:cNvSpPr txBox="1"/>
          <p:nvPr/>
        </p:nvSpPr>
        <p:spPr>
          <a:xfrm>
            <a:off x="3971660" y="4714423"/>
            <a:ext cx="1292087" cy="261610"/>
          </a:xfrm>
          <a:prstGeom prst="rect">
            <a:avLst/>
          </a:prstGeom>
          <a:noFill/>
        </p:spPr>
        <p:txBody>
          <a:bodyPr wrap="square" rtlCol="0">
            <a:spAutoFit/>
          </a:bodyPr>
          <a:lstStyle/>
          <a:p>
            <a:r>
              <a:rPr lang="es-MX" sz="1100" dirty="0"/>
              <a:t>Febrero 2020</a:t>
            </a:r>
          </a:p>
        </p:txBody>
      </p:sp>
      <p:cxnSp>
        <p:nvCxnSpPr>
          <p:cNvPr id="65" name="Conector recto de flecha 64">
            <a:extLst>
              <a:ext uri="{FF2B5EF4-FFF2-40B4-BE49-F238E27FC236}">
                <a16:creationId xmlns:a16="http://schemas.microsoft.com/office/drawing/2014/main" id="{0D115051-64A3-4CC5-ABE1-72F34CE339C2}"/>
              </a:ext>
            </a:extLst>
          </p:cNvPr>
          <p:cNvCxnSpPr>
            <a:cxnSpLocks/>
          </p:cNvCxnSpPr>
          <p:nvPr/>
        </p:nvCxnSpPr>
        <p:spPr>
          <a:xfrm flipH="1">
            <a:off x="4421687" y="4120202"/>
            <a:ext cx="1233182"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66" name="Abrir llave 65">
            <a:extLst>
              <a:ext uri="{FF2B5EF4-FFF2-40B4-BE49-F238E27FC236}">
                <a16:creationId xmlns:a16="http://schemas.microsoft.com/office/drawing/2014/main" id="{21C4FAB4-4F08-43E2-8A41-EAF934D2C7A6}"/>
              </a:ext>
            </a:extLst>
          </p:cNvPr>
          <p:cNvSpPr/>
          <p:nvPr/>
        </p:nvSpPr>
        <p:spPr>
          <a:xfrm rot="5400000" flipV="1">
            <a:off x="4852569" y="3199039"/>
            <a:ext cx="404858" cy="1291904"/>
          </a:xfrm>
          <a:prstGeom prst="leftBrace">
            <a:avLst>
              <a:gd name="adj1" fmla="val 10844"/>
              <a:gd name="adj2" fmla="val 19784"/>
            </a:avLst>
          </a:prstGeom>
          <a:ln>
            <a:solidFill>
              <a:srgbClr val="0DB7C4"/>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cxnSp>
        <p:nvCxnSpPr>
          <p:cNvPr id="67" name="Conector recto de flecha 66">
            <a:extLst>
              <a:ext uri="{FF2B5EF4-FFF2-40B4-BE49-F238E27FC236}">
                <a16:creationId xmlns:a16="http://schemas.microsoft.com/office/drawing/2014/main" id="{921DEE6A-A404-4871-8ED3-DAA66F5836A1}"/>
              </a:ext>
            </a:extLst>
          </p:cNvPr>
          <p:cNvCxnSpPr>
            <a:cxnSpLocks/>
          </p:cNvCxnSpPr>
          <p:nvPr/>
        </p:nvCxnSpPr>
        <p:spPr>
          <a:xfrm>
            <a:off x="5694324" y="3640789"/>
            <a:ext cx="0" cy="510842"/>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295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nacimiento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2000" dirty="0"/>
              <a:t>El año de reporte menos año </a:t>
            </a:r>
            <a:r>
              <a:rPr lang="es-MX" sz="2000" b="1" dirty="0"/>
              <a:t>fecha de nacimiento</a:t>
            </a:r>
            <a:r>
              <a:rPr lang="es-MX" sz="2000" dirty="0"/>
              <a:t> es </a:t>
            </a:r>
            <a:r>
              <a:rPr lang="es-MX" sz="2000" b="1" dirty="0"/>
              <a:t>menor</a:t>
            </a:r>
            <a:r>
              <a:rPr lang="es-MX" sz="2000" dirty="0"/>
              <a:t> o </a:t>
            </a:r>
            <a:r>
              <a:rPr lang="es-MX" sz="2000" b="1" dirty="0"/>
              <a:t>igual</a:t>
            </a:r>
            <a:r>
              <a:rPr lang="es-MX" sz="2000" dirty="0"/>
              <a:t> a 110. (Edad)</a:t>
            </a:r>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r>
              <a:rPr lang="es-MX" sz="2000" dirty="0"/>
              <a:t>La </a:t>
            </a:r>
            <a:r>
              <a:rPr lang="es-MX" sz="2000" b="1" dirty="0"/>
              <a:t>fecha de nacimiento</a:t>
            </a:r>
            <a:r>
              <a:rPr lang="es-MX" sz="2000" dirty="0"/>
              <a:t> debe ser </a:t>
            </a:r>
            <a:r>
              <a:rPr lang="es-MX" sz="2000" b="1" dirty="0"/>
              <a:t>menor</a:t>
            </a:r>
            <a:r>
              <a:rPr lang="es-MX" sz="2000" dirty="0"/>
              <a:t> o </a:t>
            </a:r>
            <a:r>
              <a:rPr lang="es-MX" sz="2000" b="1" dirty="0"/>
              <a:t>igual</a:t>
            </a:r>
            <a:r>
              <a:rPr lang="es-MX" sz="2000" dirty="0"/>
              <a:t> a fecha de corte.</a:t>
            </a:r>
          </a:p>
        </p:txBody>
      </p:sp>
      <p:sp>
        <p:nvSpPr>
          <p:cNvPr id="26" name="Google Shape;112;p17">
            <a:extLst>
              <a:ext uri="{FF2B5EF4-FFF2-40B4-BE49-F238E27FC236}">
                <a16:creationId xmlns:a16="http://schemas.microsoft.com/office/drawing/2014/main" id="{56C73407-0EA8-4007-BE1A-E0FE47070005}"/>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
        <p:nvSpPr>
          <p:cNvPr id="24" name="CuadroTexto 23">
            <a:extLst>
              <a:ext uri="{FF2B5EF4-FFF2-40B4-BE49-F238E27FC236}">
                <a16:creationId xmlns:a16="http://schemas.microsoft.com/office/drawing/2014/main" id="{8CFF2BC2-FA4D-4ABC-A426-B411DEA891CA}"/>
              </a:ext>
            </a:extLst>
          </p:cNvPr>
          <p:cNvSpPr txBox="1"/>
          <p:nvPr/>
        </p:nvSpPr>
        <p:spPr>
          <a:xfrm>
            <a:off x="2815883" y="2355492"/>
            <a:ext cx="2497016" cy="307777"/>
          </a:xfrm>
          <a:prstGeom prst="rect">
            <a:avLst/>
          </a:prstGeom>
          <a:noFill/>
        </p:spPr>
        <p:txBody>
          <a:bodyPr wrap="square" rtlCol="0">
            <a:spAutoFit/>
          </a:bodyPr>
          <a:lstStyle/>
          <a:p>
            <a:pPr algn="ctr"/>
            <a:r>
              <a:rPr lang="es-MX" dirty="0"/>
              <a:t>Año Fecha de nacimiento</a:t>
            </a:r>
          </a:p>
        </p:txBody>
      </p:sp>
      <p:sp>
        <p:nvSpPr>
          <p:cNvPr id="27" name="CuadroTexto 26">
            <a:extLst>
              <a:ext uri="{FF2B5EF4-FFF2-40B4-BE49-F238E27FC236}">
                <a16:creationId xmlns:a16="http://schemas.microsoft.com/office/drawing/2014/main" id="{93937FB9-3B27-42FB-8931-DFF258925031}"/>
              </a:ext>
            </a:extLst>
          </p:cNvPr>
          <p:cNvSpPr txBox="1"/>
          <p:nvPr/>
        </p:nvSpPr>
        <p:spPr>
          <a:xfrm>
            <a:off x="1175698" y="2365810"/>
            <a:ext cx="1554020" cy="307777"/>
          </a:xfrm>
          <a:prstGeom prst="rect">
            <a:avLst/>
          </a:prstGeom>
          <a:noFill/>
        </p:spPr>
        <p:txBody>
          <a:bodyPr wrap="square" rtlCol="0">
            <a:spAutoFit/>
          </a:bodyPr>
          <a:lstStyle/>
          <a:p>
            <a:pPr algn="ctr"/>
            <a:r>
              <a:rPr lang="es-MX" dirty="0"/>
              <a:t>Año de reporte</a:t>
            </a:r>
          </a:p>
        </p:txBody>
      </p:sp>
      <p:sp>
        <p:nvSpPr>
          <p:cNvPr id="28" name="CuadroTexto 27">
            <a:extLst>
              <a:ext uri="{FF2B5EF4-FFF2-40B4-BE49-F238E27FC236}">
                <a16:creationId xmlns:a16="http://schemas.microsoft.com/office/drawing/2014/main" id="{162AE50E-84A5-42A6-AF6F-77E68ECBECA2}"/>
              </a:ext>
            </a:extLst>
          </p:cNvPr>
          <p:cNvSpPr txBox="1"/>
          <p:nvPr/>
        </p:nvSpPr>
        <p:spPr>
          <a:xfrm>
            <a:off x="4888932" y="2215350"/>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29" name="CuadroTexto 28">
            <a:extLst>
              <a:ext uri="{FF2B5EF4-FFF2-40B4-BE49-F238E27FC236}">
                <a16:creationId xmlns:a16="http://schemas.microsoft.com/office/drawing/2014/main" id="{225BD773-D1CC-4639-BFE4-D8FD6CDCF9BC}"/>
              </a:ext>
            </a:extLst>
          </p:cNvPr>
          <p:cNvSpPr txBox="1"/>
          <p:nvPr/>
        </p:nvSpPr>
        <p:spPr>
          <a:xfrm>
            <a:off x="5537806" y="2356026"/>
            <a:ext cx="1133062" cy="307777"/>
          </a:xfrm>
          <a:prstGeom prst="rect">
            <a:avLst/>
          </a:prstGeom>
          <a:noFill/>
        </p:spPr>
        <p:txBody>
          <a:bodyPr wrap="square" rtlCol="0">
            <a:spAutoFit/>
          </a:bodyPr>
          <a:lstStyle/>
          <a:p>
            <a:pPr algn="ctr"/>
            <a:r>
              <a:rPr lang="es-MX" dirty="0"/>
              <a:t>110</a:t>
            </a:r>
          </a:p>
        </p:txBody>
      </p:sp>
      <p:sp>
        <p:nvSpPr>
          <p:cNvPr id="30" name="CuadroTexto 29">
            <a:extLst>
              <a:ext uri="{FF2B5EF4-FFF2-40B4-BE49-F238E27FC236}">
                <a16:creationId xmlns:a16="http://schemas.microsoft.com/office/drawing/2014/main" id="{EDC759B3-8DC2-40E0-97A8-53103CB71A92}"/>
              </a:ext>
            </a:extLst>
          </p:cNvPr>
          <p:cNvSpPr txBox="1"/>
          <p:nvPr/>
        </p:nvSpPr>
        <p:spPr>
          <a:xfrm>
            <a:off x="2245233" y="2185060"/>
            <a:ext cx="1133062" cy="584775"/>
          </a:xfrm>
          <a:prstGeom prst="rect">
            <a:avLst/>
          </a:prstGeom>
          <a:noFill/>
        </p:spPr>
        <p:txBody>
          <a:bodyPr wrap="square" rtlCol="0">
            <a:spAutoFit/>
          </a:bodyPr>
          <a:lstStyle/>
          <a:p>
            <a:pPr algn="ctr"/>
            <a:r>
              <a:rPr lang="es-MX" sz="3200" b="1" dirty="0"/>
              <a:t>-</a:t>
            </a:r>
          </a:p>
        </p:txBody>
      </p:sp>
    </p:spTree>
    <p:extLst>
      <p:ext uri="{BB962C8B-B14F-4D97-AF65-F5344CB8AC3E}">
        <p14:creationId xmlns:p14="http://schemas.microsoft.com/office/powerpoint/2010/main" val="210132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817339"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emisión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375386" y="1049153"/>
            <a:ext cx="5746282" cy="3526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Registrar la fecha en que se dio de alta el certificado contablemente. </a:t>
            </a:r>
            <a:endParaRPr lang="es-ES"/>
          </a:p>
          <a:p>
            <a:pPr marL="76200" algn="just">
              <a:spcBef>
                <a:spcPts val="600"/>
              </a:spcBef>
              <a:buSzPts val="2400"/>
            </a:pPr>
            <a:r>
              <a:rPr lang="es-MX" dirty="0"/>
              <a:t>En caso de renovación de la póliza se registrará la fecha de alta contable de este movimiento.</a:t>
            </a:r>
            <a:endParaRPr lang="es-MX"/>
          </a:p>
          <a:p>
            <a:pPr marL="76200">
              <a:spcBef>
                <a:spcPts val="600"/>
              </a:spcBef>
              <a:buSzPts val="2400"/>
            </a:pPr>
            <a:endParaRPr lang="es-MX" dirty="0"/>
          </a:p>
          <a:p>
            <a:pPr marL="419100" indent="-342900">
              <a:spcBef>
                <a:spcPts val="600"/>
              </a:spcBef>
              <a:buSzPts val="2400"/>
              <a:buFont typeface="Arial" panose="020B0604020202020204" pitchFamily="34" charset="0"/>
              <a:buChar char="•"/>
            </a:pPr>
            <a:r>
              <a:rPr lang="es-MX" dirty="0"/>
              <a:t>La fecha de baja del certificado debe ser </a:t>
            </a:r>
            <a:r>
              <a:rPr lang="es-MX" b="1" dirty="0"/>
              <a:t>mayor</a:t>
            </a:r>
            <a:r>
              <a:rPr lang="es-MX" dirty="0"/>
              <a:t> o </a:t>
            </a:r>
            <a:r>
              <a:rPr lang="es-MX" b="1" dirty="0"/>
              <a:t>igual</a:t>
            </a:r>
            <a:r>
              <a:rPr lang="es-MX" dirty="0"/>
              <a:t> a </a:t>
            </a:r>
            <a:r>
              <a:rPr lang="es-MX" b="1" dirty="0"/>
              <a:t>fecha emisión</a:t>
            </a:r>
            <a:r>
              <a:rPr lang="es-MX" dirty="0"/>
              <a:t>.</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2" name="Conector recto 31">
            <a:extLst>
              <a:ext uri="{FF2B5EF4-FFF2-40B4-BE49-F238E27FC236}">
                <a16:creationId xmlns:a16="http://schemas.microsoft.com/office/drawing/2014/main" id="{98117D63-989D-40C5-A172-D736C37D0DAA}"/>
              </a:ext>
            </a:extLst>
          </p:cNvPr>
          <p:cNvCxnSpPr/>
          <p:nvPr/>
        </p:nvCxnSpPr>
        <p:spPr>
          <a:xfrm>
            <a:off x="981205" y="3957317"/>
            <a:ext cx="5327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5627F02-DB71-443B-BA99-CECBD6F9D9BA}"/>
              </a:ext>
            </a:extLst>
          </p:cNvPr>
          <p:cNvCxnSpPr/>
          <p:nvPr/>
        </p:nvCxnSpPr>
        <p:spPr>
          <a:xfrm>
            <a:off x="5129135" y="3480239"/>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8041FD0F-61CC-4A2F-BD7F-DF4268A04EC6}"/>
              </a:ext>
            </a:extLst>
          </p:cNvPr>
          <p:cNvCxnSpPr/>
          <p:nvPr/>
        </p:nvCxnSpPr>
        <p:spPr>
          <a:xfrm>
            <a:off x="3558752" y="3486865"/>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8F8312E8-B364-4FAD-A5B6-7816450518C4}"/>
              </a:ext>
            </a:extLst>
          </p:cNvPr>
          <p:cNvCxnSpPr/>
          <p:nvPr/>
        </p:nvCxnSpPr>
        <p:spPr>
          <a:xfrm>
            <a:off x="1975117" y="3493491"/>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92222D35-0818-4710-A498-6D3C46A22B94}"/>
              </a:ext>
            </a:extLst>
          </p:cNvPr>
          <p:cNvSpPr txBox="1"/>
          <p:nvPr/>
        </p:nvSpPr>
        <p:spPr>
          <a:xfrm>
            <a:off x="4678562" y="4553666"/>
            <a:ext cx="1007165" cy="307777"/>
          </a:xfrm>
          <a:prstGeom prst="rect">
            <a:avLst/>
          </a:prstGeom>
          <a:noFill/>
        </p:spPr>
        <p:txBody>
          <a:bodyPr wrap="square" rtlCol="0">
            <a:spAutoFit/>
          </a:bodyPr>
          <a:lstStyle/>
          <a:p>
            <a:pPr algn="ctr"/>
            <a:r>
              <a:rPr lang="es-MX" dirty="0"/>
              <a:t>Julio 2020</a:t>
            </a:r>
          </a:p>
        </p:txBody>
      </p:sp>
      <p:sp>
        <p:nvSpPr>
          <p:cNvPr id="38" name="CuadroTexto 37">
            <a:extLst>
              <a:ext uri="{FF2B5EF4-FFF2-40B4-BE49-F238E27FC236}">
                <a16:creationId xmlns:a16="http://schemas.microsoft.com/office/drawing/2014/main" id="{A5A4C952-B8E4-4041-8C87-1E95CA6D699A}"/>
              </a:ext>
            </a:extLst>
          </p:cNvPr>
          <p:cNvSpPr txBox="1"/>
          <p:nvPr/>
        </p:nvSpPr>
        <p:spPr>
          <a:xfrm>
            <a:off x="2982283" y="4520536"/>
            <a:ext cx="1258957" cy="307777"/>
          </a:xfrm>
          <a:prstGeom prst="rect">
            <a:avLst/>
          </a:prstGeom>
          <a:noFill/>
        </p:spPr>
        <p:txBody>
          <a:bodyPr wrap="square" rtlCol="0">
            <a:spAutoFit/>
          </a:bodyPr>
          <a:lstStyle/>
          <a:p>
            <a:pPr algn="ctr"/>
            <a:r>
              <a:rPr lang="es-MX" dirty="0"/>
              <a:t>. . . </a:t>
            </a:r>
          </a:p>
        </p:txBody>
      </p:sp>
      <p:sp>
        <p:nvSpPr>
          <p:cNvPr id="39" name="CuadroTexto 38">
            <a:extLst>
              <a:ext uri="{FF2B5EF4-FFF2-40B4-BE49-F238E27FC236}">
                <a16:creationId xmlns:a16="http://schemas.microsoft.com/office/drawing/2014/main" id="{ED440507-DF8C-40CD-8A82-1FC061228E26}"/>
              </a:ext>
            </a:extLst>
          </p:cNvPr>
          <p:cNvSpPr txBox="1"/>
          <p:nvPr/>
        </p:nvSpPr>
        <p:spPr>
          <a:xfrm>
            <a:off x="1246249" y="4520535"/>
            <a:ext cx="1292087" cy="307777"/>
          </a:xfrm>
          <a:prstGeom prst="rect">
            <a:avLst/>
          </a:prstGeom>
          <a:noFill/>
        </p:spPr>
        <p:txBody>
          <a:bodyPr wrap="square" rtlCol="0">
            <a:spAutoFit/>
          </a:bodyPr>
          <a:lstStyle/>
          <a:p>
            <a:r>
              <a:rPr lang="es-MX" dirty="0"/>
              <a:t>Febrero 2020</a:t>
            </a:r>
          </a:p>
        </p:txBody>
      </p:sp>
      <p:sp>
        <p:nvSpPr>
          <p:cNvPr id="40" name="CuadroTexto 39">
            <a:extLst>
              <a:ext uri="{FF2B5EF4-FFF2-40B4-BE49-F238E27FC236}">
                <a16:creationId xmlns:a16="http://schemas.microsoft.com/office/drawing/2014/main" id="{472A10DC-902D-47E7-AF06-9848A70A351F}"/>
              </a:ext>
            </a:extLst>
          </p:cNvPr>
          <p:cNvSpPr txBox="1"/>
          <p:nvPr/>
        </p:nvSpPr>
        <p:spPr>
          <a:xfrm>
            <a:off x="4593750" y="2803054"/>
            <a:ext cx="1133062" cy="307777"/>
          </a:xfrm>
          <a:prstGeom prst="rect">
            <a:avLst/>
          </a:prstGeom>
          <a:noFill/>
        </p:spPr>
        <p:txBody>
          <a:bodyPr wrap="square" rtlCol="0">
            <a:spAutoFit/>
          </a:bodyPr>
          <a:lstStyle/>
          <a:p>
            <a:pPr algn="ctr"/>
            <a:r>
              <a:rPr lang="es-MX" dirty="0"/>
              <a:t>Fecha baja</a:t>
            </a:r>
          </a:p>
        </p:txBody>
      </p:sp>
      <p:sp>
        <p:nvSpPr>
          <p:cNvPr id="41" name="CuadroTexto 40">
            <a:extLst>
              <a:ext uri="{FF2B5EF4-FFF2-40B4-BE49-F238E27FC236}">
                <a16:creationId xmlns:a16="http://schemas.microsoft.com/office/drawing/2014/main" id="{59FA1578-2A36-4E8B-A0B8-E8A0BFD2CB4F}"/>
              </a:ext>
            </a:extLst>
          </p:cNvPr>
          <p:cNvSpPr txBox="1"/>
          <p:nvPr/>
        </p:nvSpPr>
        <p:spPr>
          <a:xfrm>
            <a:off x="1490090" y="2740769"/>
            <a:ext cx="1007165" cy="523220"/>
          </a:xfrm>
          <a:prstGeom prst="rect">
            <a:avLst/>
          </a:prstGeom>
          <a:noFill/>
        </p:spPr>
        <p:txBody>
          <a:bodyPr wrap="square" rtlCol="0">
            <a:spAutoFit/>
          </a:bodyPr>
          <a:lstStyle/>
          <a:p>
            <a:pPr algn="ctr"/>
            <a:r>
              <a:rPr lang="es-MX" dirty="0"/>
              <a:t>Fecha emisión</a:t>
            </a:r>
          </a:p>
        </p:txBody>
      </p:sp>
      <p:cxnSp>
        <p:nvCxnSpPr>
          <p:cNvPr id="42" name="Conector recto de flecha 41">
            <a:extLst>
              <a:ext uri="{FF2B5EF4-FFF2-40B4-BE49-F238E27FC236}">
                <a16:creationId xmlns:a16="http://schemas.microsoft.com/office/drawing/2014/main" id="{13F21C23-B1E9-46FD-B7DF-FEA4EAF39047}"/>
              </a:ext>
            </a:extLst>
          </p:cNvPr>
          <p:cNvCxnSpPr>
            <a:cxnSpLocks/>
          </p:cNvCxnSpPr>
          <p:nvPr/>
        </p:nvCxnSpPr>
        <p:spPr>
          <a:xfrm flipH="1">
            <a:off x="835431" y="3697574"/>
            <a:ext cx="417443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3" name="Abrir llave 42">
            <a:extLst>
              <a:ext uri="{FF2B5EF4-FFF2-40B4-BE49-F238E27FC236}">
                <a16:creationId xmlns:a16="http://schemas.microsoft.com/office/drawing/2014/main" id="{C80A0F89-5D97-4863-9FCC-CBF54A30D57D}"/>
              </a:ext>
            </a:extLst>
          </p:cNvPr>
          <p:cNvSpPr/>
          <p:nvPr/>
        </p:nvSpPr>
        <p:spPr>
          <a:xfrm rot="5400000">
            <a:off x="2874939" y="1472538"/>
            <a:ext cx="331304" cy="3922644"/>
          </a:xfrm>
          <a:prstGeom prst="leftBrace">
            <a:avLst>
              <a:gd name="adj1" fmla="val 8333"/>
              <a:gd name="adj2" fmla="val 1690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44" name="CuadroTexto 43">
            <a:extLst>
              <a:ext uri="{FF2B5EF4-FFF2-40B4-BE49-F238E27FC236}">
                <a16:creationId xmlns:a16="http://schemas.microsoft.com/office/drawing/2014/main" id="{BC4BA929-F496-4128-BAA4-BE801DE15352}"/>
              </a:ext>
            </a:extLst>
          </p:cNvPr>
          <p:cNvSpPr txBox="1"/>
          <p:nvPr/>
        </p:nvSpPr>
        <p:spPr>
          <a:xfrm>
            <a:off x="2941202" y="2822931"/>
            <a:ext cx="1133062" cy="307777"/>
          </a:xfrm>
          <a:prstGeom prst="rect">
            <a:avLst/>
          </a:prstGeom>
          <a:noFill/>
        </p:spPr>
        <p:txBody>
          <a:bodyPr wrap="square" rtlCol="0">
            <a:spAutoFit/>
          </a:bodyPr>
          <a:lstStyle/>
          <a:p>
            <a:pPr algn="ctr"/>
            <a:r>
              <a:rPr lang="es-MX" dirty="0"/>
              <a:t>&lt;=</a:t>
            </a:r>
          </a:p>
        </p:txBody>
      </p:sp>
      <p:cxnSp>
        <p:nvCxnSpPr>
          <p:cNvPr id="45" name="Conector recto de flecha 44">
            <a:extLst>
              <a:ext uri="{FF2B5EF4-FFF2-40B4-BE49-F238E27FC236}">
                <a16:creationId xmlns:a16="http://schemas.microsoft.com/office/drawing/2014/main" id="{13B176C6-757A-4A7F-AC05-41BB9D242214}"/>
              </a:ext>
            </a:extLst>
          </p:cNvPr>
          <p:cNvCxnSpPr>
            <a:cxnSpLocks/>
          </p:cNvCxnSpPr>
          <p:nvPr/>
        </p:nvCxnSpPr>
        <p:spPr>
          <a:xfrm>
            <a:off x="5137766" y="3248422"/>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695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817339"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emisión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499459" y="1277655"/>
            <a:ext cx="5210827" cy="329759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600" dirty="0"/>
              <a:t>La </a:t>
            </a:r>
            <a:r>
              <a:rPr lang="es-MX" sz="1600" b="1" dirty="0"/>
              <a:t>fecha</a:t>
            </a:r>
            <a:r>
              <a:rPr lang="es-MX" sz="1600" dirty="0"/>
              <a:t> </a:t>
            </a:r>
            <a:r>
              <a:rPr lang="es-MX" sz="1600" b="1" dirty="0"/>
              <a:t>emisión</a:t>
            </a:r>
            <a:r>
              <a:rPr lang="es-MX" sz="1600" dirty="0"/>
              <a:t> debe ser </a:t>
            </a:r>
            <a:r>
              <a:rPr lang="es-MX" sz="1600" b="1" dirty="0"/>
              <a:t>menor</a:t>
            </a:r>
            <a:r>
              <a:rPr lang="es-MX" sz="1600" dirty="0"/>
              <a:t> o </a:t>
            </a:r>
            <a:r>
              <a:rPr lang="es-MX" sz="1600" b="1" dirty="0"/>
              <a:t>igual</a:t>
            </a:r>
            <a:r>
              <a:rPr lang="es-MX" sz="1600" dirty="0"/>
              <a:t> a año de reporte.</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2" name="Conector recto 31">
            <a:extLst>
              <a:ext uri="{FF2B5EF4-FFF2-40B4-BE49-F238E27FC236}">
                <a16:creationId xmlns:a16="http://schemas.microsoft.com/office/drawing/2014/main" id="{98117D63-989D-40C5-A172-D736C37D0DAA}"/>
              </a:ext>
            </a:extLst>
          </p:cNvPr>
          <p:cNvCxnSpPr>
            <a:cxnSpLocks/>
          </p:cNvCxnSpPr>
          <p:nvPr/>
        </p:nvCxnSpPr>
        <p:spPr>
          <a:xfrm>
            <a:off x="1096708" y="3524181"/>
            <a:ext cx="4726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D5627F02-DB71-443B-BA99-CECBD6F9D9BA}"/>
              </a:ext>
            </a:extLst>
          </p:cNvPr>
          <p:cNvCxnSpPr/>
          <p:nvPr/>
        </p:nvCxnSpPr>
        <p:spPr>
          <a:xfrm>
            <a:off x="5244638" y="304710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8041FD0F-61CC-4A2F-BD7F-DF4268A04EC6}"/>
              </a:ext>
            </a:extLst>
          </p:cNvPr>
          <p:cNvCxnSpPr/>
          <p:nvPr/>
        </p:nvCxnSpPr>
        <p:spPr>
          <a:xfrm>
            <a:off x="3674255" y="3053729"/>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8F8312E8-B364-4FAD-A5B6-7816450518C4}"/>
              </a:ext>
            </a:extLst>
          </p:cNvPr>
          <p:cNvCxnSpPr/>
          <p:nvPr/>
        </p:nvCxnSpPr>
        <p:spPr>
          <a:xfrm>
            <a:off x="2090620" y="306035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92222D35-0818-4710-A498-6D3C46A22B94}"/>
              </a:ext>
            </a:extLst>
          </p:cNvPr>
          <p:cNvSpPr txBox="1"/>
          <p:nvPr/>
        </p:nvSpPr>
        <p:spPr>
          <a:xfrm>
            <a:off x="4794065" y="4120530"/>
            <a:ext cx="1007165" cy="307777"/>
          </a:xfrm>
          <a:prstGeom prst="rect">
            <a:avLst/>
          </a:prstGeom>
          <a:noFill/>
        </p:spPr>
        <p:txBody>
          <a:bodyPr wrap="square" rtlCol="0">
            <a:spAutoFit/>
          </a:bodyPr>
          <a:lstStyle/>
          <a:p>
            <a:pPr algn="ctr"/>
            <a:r>
              <a:rPr lang="es-MX" dirty="0"/>
              <a:t>2020</a:t>
            </a:r>
          </a:p>
        </p:txBody>
      </p:sp>
      <p:sp>
        <p:nvSpPr>
          <p:cNvPr id="38" name="CuadroTexto 37">
            <a:extLst>
              <a:ext uri="{FF2B5EF4-FFF2-40B4-BE49-F238E27FC236}">
                <a16:creationId xmlns:a16="http://schemas.microsoft.com/office/drawing/2014/main" id="{A5A4C952-B8E4-4041-8C87-1E95CA6D699A}"/>
              </a:ext>
            </a:extLst>
          </p:cNvPr>
          <p:cNvSpPr txBox="1"/>
          <p:nvPr/>
        </p:nvSpPr>
        <p:spPr>
          <a:xfrm>
            <a:off x="3097786" y="4087400"/>
            <a:ext cx="1258957" cy="307777"/>
          </a:xfrm>
          <a:prstGeom prst="rect">
            <a:avLst/>
          </a:prstGeom>
          <a:noFill/>
        </p:spPr>
        <p:txBody>
          <a:bodyPr wrap="square" rtlCol="0">
            <a:spAutoFit/>
          </a:bodyPr>
          <a:lstStyle/>
          <a:p>
            <a:pPr algn="ctr"/>
            <a:r>
              <a:rPr lang="es-MX" dirty="0"/>
              <a:t>. . . </a:t>
            </a:r>
          </a:p>
        </p:txBody>
      </p:sp>
      <p:sp>
        <p:nvSpPr>
          <p:cNvPr id="39" name="CuadroTexto 38">
            <a:extLst>
              <a:ext uri="{FF2B5EF4-FFF2-40B4-BE49-F238E27FC236}">
                <a16:creationId xmlns:a16="http://schemas.microsoft.com/office/drawing/2014/main" id="{ED440507-DF8C-40CD-8A82-1FC061228E26}"/>
              </a:ext>
            </a:extLst>
          </p:cNvPr>
          <p:cNvSpPr txBox="1"/>
          <p:nvPr/>
        </p:nvSpPr>
        <p:spPr>
          <a:xfrm>
            <a:off x="1361752" y="4087399"/>
            <a:ext cx="1292087" cy="307777"/>
          </a:xfrm>
          <a:prstGeom prst="rect">
            <a:avLst/>
          </a:prstGeom>
          <a:noFill/>
        </p:spPr>
        <p:txBody>
          <a:bodyPr wrap="square" rtlCol="0">
            <a:spAutoFit/>
          </a:bodyPr>
          <a:lstStyle/>
          <a:p>
            <a:r>
              <a:rPr lang="es-MX" dirty="0"/>
              <a:t>Febrero 2020</a:t>
            </a:r>
          </a:p>
        </p:txBody>
      </p:sp>
      <p:sp>
        <p:nvSpPr>
          <p:cNvPr id="40" name="CuadroTexto 39">
            <a:extLst>
              <a:ext uri="{FF2B5EF4-FFF2-40B4-BE49-F238E27FC236}">
                <a16:creationId xmlns:a16="http://schemas.microsoft.com/office/drawing/2014/main" id="{472A10DC-902D-47E7-AF06-9848A70A351F}"/>
              </a:ext>
            </a:extLst>
          </p:cNvPr>
          <p:cNvSpPr txBox="1"/>
          <p:nvPr/>
        </p:nvSpPr>
        <p:spPr>
          <a:xfrm>
            <a:off x="4709253" y="2369918"/>
            <a:ext cx="1133062" cy="307777"/>
          </a:xfrm>
          <a:prstGeom prst="rect">
            <a:avLst/>
          </a:prstGeom>
          <a:noFill/>
        </p:spPr>
        <p:txBody>
          <a:bodyPr wrap="square" rtlCol="0">
            <a:spAutoFit/>
          </a:bodyPr>
          <a:lstStyle/>
          <a:p>
            <a:pPr algn="ctr"/>
            <a:r>
              <a:rPr lang="es-MX" dirty="0"/>
              <a:t>Año reporte</a:t>
            </a:r>
          </a:p>
        </p:txBody>
      </p:sp>
      <p:sp>
        <p:nvSpPr>
          <p:cNvPr id="41" name="CuadroTexto 40">
            <a:extLst>
              <a:ext uri="{FF2B5EF4-FFF2-40B4-BE49-F238E27FC236}">
                <a16:creationId xmlns:a16="http://schemas.microsoft.com/office/drawing/2014/main" id="{59FA1578-2A36-4E8B-A0B8-E8A0BFD2CB4F}"/>
              </a:ext>
            </a:extLst>
          </p:cNvPr>
          <p:cNvSpPr txBox="1"/>
          <p:nvPr/>
        </p:nvSpPr>
        <p:spPr>
          <a:xfrm>
            <a:off x="1605593" y="2307633"/>
            <a:ext cx="1007165" cy="523220"/>
          </a:xfrm>
          <a:prstGeom prst="rect">
            <a:avLst/>
          </a:prstGeom>
          <a:noFill/>
        </p:spPr>
        <p:txBody>
          <a:bodyPr wrap="square" rtlCol="0">
            <a:spAutoFit/>
          </a:bodyPr>
          <a:lstStyle/>
          <a:p>
            <a:pPr algn="ctr"/>
            <a:r>
              <a:rPr lang="es-MX" dirty="0"/>
              <a:t>Fecha emisión</a:t>
            </a:r>
          </a:p>
        </p:txBody>
      </p:sp>
      <p:cxnSp>
        <p:nvCxnSpPr>
          <p:cNvPr id="42" name="Conector recto de flecha 41">
            <a:extLst>
              <a:ext uri="{FF2B5EF4-FFF2-40B4-BE49-F238E27FC236}">
                <a16:creationId xmlns:a16="http://schemas.microsoft.com/office/drawing/2014/main" id="{13F21C23-B1E9-46FD-B7DF-FEA4EAF39047}"/>
              </a:ext>
            </a:extLst>
          </p:cNvPr>
          <p:cNvCxnSpPr>
            <a:cxnSpLocks/>
          </p:cNvCxnSpPr>
          <p:nvPr/>
        </p:nvCxnSpPr>
        <p:spPr>
          <a:xfrm flipH="1">
            <a:off x="950934" y="3264438"/>
            <a:ext cx="417443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3" name="Abrir llave 42">
            <a:extLst>
              <a:ext uri="{FF2B5EF4-FFF2-40B4-BE49-F238E27FC236}">
                <a16:creationId xmlns:a16="http://schemas.microsoft.com/office/drawing/2014/main" id="{C80A0F89-5D97-4863-9FCC-CBF54A30D57D}"/>
              </a:ext>
            </a:extLst>
          </p:cNvPr>
          <p:cNvSpPr/>
          <p:nvPr/>
        </p:nvSpPr>
        <p:spPr>
          <a:xfrm rot="5400000">
            <a:off x="2990442" y="1039402"/>
            <a:ext cx="331304" cy="3922644"/>
          </a:xfrm>
          <a:prstGeom prst="leftBrace">
            <a:avLst>
              <a:gd name="adj1" fmla="val 8333"/>
              <a:gd name="adj2" fmla="val 16906"/>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44" name="CuadroTexto 43">
            <a:extLst>
              <a:ext uri="{FF2B5EF4-FFF2-40B4-BE49-F238E27FC236}">
                <a16:creationId xmlns:a16="http://schemas.microsoft.com/office/drawing/2014/main" id="{BC4BA929-F496-4128-BAA4-BE801DE15352}"/>
              </a:ext>
            </a:extLst>
          </p:cNvPr>
          <p:cNvSpPr txBox="1"/>
          <p:nvPr/>
        </p:nvSpPr>
        <p:spPr>
          <a:xfrm>
            <a:off x="3056705" y="2389795"/>
            <a:ext cx="1133062" cy="307777"/>
          </a:xfrm>
          <a:prstGeom prst="rect">
            <a:avLst/>
          </a:prstGeom>
          <a:noFill/>
        </p:spPr>
        <p:txBody>
          <a:bodyPr wrap="square" rtlCol="0">
            <a:spAutoFit/>
          </a:bodyPr>
          <a:lstStyle/>
          <a:p>
            <a:pPr algn="ctr"/>
            <a:r>
              <a:rPr lang="es-MX" dirty="0"/>
              <a:t>&lt;=</a:t>
            </a:r>
          </a:p>
        </p:txBody>
      </p:sp>
      <p:cxnSp>
        <p:nvCxnSpPr>
          <p:cNvPr id="45" name="Conector recto de flecha 44">
            <a:extLst>
              <a:ext uri="{FF2B5EF4-FFF2-40B4-BE49-F238E27FC236}">
                <a16:creationId xmlns:a16="http://schemas.microsoft.com/office/drawing/2014/main" id="{13B176C6-757A-4A7F-AC05-41BB9D242214}"/>
              </a:ext>
            </a:extLst>
          </p:cNvPr>
          <p:cNvCxnSpPr>
            <a:cxnSpLocks/>
          </p:cNvCxnSpPr>
          <p:nvPr/>
        </p:nvCxnSpPr>
        <p:spPr>
          <a:xfrm>
            <a:off x="5253269" y="2815286"/>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16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15024" y="0"/>
            <a:ext cx="5130491" cy="11546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600" dirty="0"/>
              <a:t>Los montos que se presentan a continuación, deberán guardar consistencia con el sistema RR7 considerando los siguientes conceptos y campos al cierre del ejercicio que se reporta</a:t>
            </a:r>
          </a:p>
        </p:txBody>
      </p:sp>
      <p:sp>
        <p:nvSpPr>
          <p:cNvPr id="34" name="Google Shape;110;p18">
            <a:extLst>
              <a:ext uri="{FF2B5EF4-FFF2-40B4-BE49-F238E27FC236}">
                <a16:creationId xmlns:a16="http://schemas.microsoft.com/office/drawing/2014/main" id="{3F52F917-68DD-4A67-B8E4-9C697EC5F533}"/>
              </a:ext>
            </a:extLst>
          </p:cNvPr>
          <p:cNvSpPr txBox="1">
            <a:spLocks/>
          </p:cNvSpPr>
          <p:nvPr/>
        </p:nvSpPr>
        <p:spPr>
          <a:xfrm>
            <a:off x="479603" y="1493060"/>
            <a:ext cx="1770363"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Prima cedida</a:t>
            </a:r>
          </a:p>
        </p:txBody>
      </p:sp>
      <p:graphicFrame>
        <p:nvGraphicFramePr>
          <p:cNvPr id="35" name="Tabla 34">
            <a:extLst>
              <a:ext uri="{FF2B5EF4-FFF2-40B4-BE49-F238E27FC236}">
                <a16:creationId xmlns:a16="http://schemas.microsoft.com/office/drawing/2014/main" id="{CBC422DB-4986-4945-A15F-E5F9347F7978}"/>
              </a:ext>
            </a:extLst>
          </p:cNvPr>
          <p:cNvGraphicFramePr>
            <a:graphicFrameLocks noGrp="1"/>
          </p:cNvGraphicFramePr>
          <p:nvPr>
            <p:extLst>
              <p:ext uri="{D42A27DB-BD31-4B8C-83A1-F6EECF244321}">
                <p14:modId xmlns:p14="http://schemas.microsoft.com/office/powerpoint/2010/main" val="800977337"/>
              </p:ext>
            </p:extLst>
          </p:nvPr>
        </p:nvGraphicFramePr>
        <p:xfrm>
          <a:off x="777074" y="1905952"/>
          <a:ext cx="5212322" cy="511644"/>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290393">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extLst>
                  <a:ext uri="{0D108BD9-81ED-4DB2-BD59-A6C34878D82A}">
                    <a16:rowId xmlns:a16="http://schemas.microsoft.com/office/drawing/2014/main" val="247600220"/>
                  </a:ext>
                </a:extLst>
              </a:tr>
              <a:tr h="221251">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primas: 180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dirty="0">
                          <a:effectLst/>
                          <a:latin typeface="Soberana Sans" panose="02000000000000000000" pitchFamily="50" charset="0"/>
                          <a:ea typeface="Times New Roman" panose="02020603050405020304" pitchFamily="18" charset="0"/>
                          <a:cs typeface="Calibri" panose="020F0502020204030204" pitchFamily="34" charset="0"/>
                        </a:rPr>
                        <a:t>Prima Cedida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36" name="Tabla 35">
            <a:extLst>
              <a:ext uri="{FF2B5EF4-FFF2-40B4-BE49-F238E27FC236}">
                <a16:creationId xmlns:a16="http://schemas.microsoft.com/office/drawing/2014/main" id="{315CCC5A-1B52-49F9-B84E-7DCAD739D176}"/>
              </a:ext>
            </a:extLst>
          </p:cNvPr>
          <p:cNvGraphicFramePr>
            <a:graphicFrameLocks noGrp="1"/>
          </p:cNvGraphicFramePr>
          <p:nvPr>
            <p:extLst>
              <p:ext uri="{D42A27DB-BD31-4B8C-83A1-F6EECF244321}">
                <p14:modId xmlns:p14="http://schemas.microsoft.com/office/powerpoint/2010/main" val="789744895"/>
              </p:ext>
            </p:extLst>
          </p:nvPr>
        </p:nvGraphicFramePr>
        <p:xfrm>
          <a:off x="742638" y="2880554"/>
          <a:ext cx="5236369" cy="599779"/>
        </p:xfrm>
        <a:graphic>
          <a:graphicData uri="http://schemas.openxmlformats.org/drawingml/2006/table">
            <a:tbl>
              <a:tblPr firstRow="1" bandRow="1"/>
              <a:tblGrid>
                <a:gridCol w="1601746">
                  <a:extLst>
                    <a:ext uri="{9D8B030D-6E8A-4147-A177-3AD203B41FA5}">
                      <a16:colId xmlns:a16="http://schemas.microsoft.com/office/drawing/2014/main" val="2675450162"/>
                    </a:ext>
                  </a:extLst>
                </a:gridCol>
                <a:gridCol w="1977271">
                  <a:extLst>
                    <a:ext uri="{9D8B030D-6E8A-4147-A177-3AD203B41FA5}">
                      <a16:colId xmlns:a16="http://schemas.microsoft.com/office/drawing/2014/main" val="1668954502"/>
                    </a:ext>
                  </a:extLst>
                </a:gridCol>
                <a:gridCol w="1657352">
                  <a:extLst>
                    <a:ext uri="{9D8B030D-6E8A-4147-A177-3AD203B41FA5}">
                      <a16:colId xmlns:a16="http://schemas.microsoft.com/office/drawing/2014/main" val="170116464"/>
                    </a:ext>
                  </a:extLst>
                </a:gridCol>
              </a:tblGrid>
              <a:tr h="294979">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Tabla del RR7</a:t>
                      </a:r>
                    </a:p>
                  </a:txBody>
                  <a:tcPr marL="44450" marR="44450" marT="0" marB="0" anchor="ctr">
                    <a:solidFill>
                      <a:srgbClr val="0DB7C4"/>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Cuentas</a:t>
                      </a:r>
                    </a:p>
                  </a:txBody>
                  <a:tcPr marL="44450" marR="44450" marT="0" marB="0" anchor="ctr">
                    <a:solidFill>
                      <a:srgbClr val="0DB7C4"/>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RR8</a:t>
                      </a:r>
                    </a:p>
                  </a:txBody>
                  <a:tcPr marL="44450" marR="44450" marT="0" marB="0" anchor="ctr">
                    <a:solidFill>
                      <a:srgbClr val="0DB7C4"/>
                    </a:solidFill>
                  </a:tcPr>
                </a:tc>
                <a:extLst>
                  <a:ext uri="{0D108BD9-81ED-4DB2-BD59-A6C34878D82A}">
                    <a16:rowId xmlns:a16="http://schemas.microsoft.com/office/drawing/2014/main" val="2956994656"/>
                  </a:ext>
                </a:extLst>
              </a:tr>
              <a:tr h="266418">
                <a:tc>
                  <a:txBody>
                    <a:bodyPr/>
                    <a:lstStyle/>
                    <a:p>
                      <a:pPr algn="ctr"/>
                      <a:r>
                        <a:rPr lang="es-ES" sz="1000">
                          <a:effectLst/>
                          <a:latin typeface="Soberana Sans" panose="02000000000000000000" pitchFamily="50" charset="0"/>
                          <a:ea typeface="Times New Roman" panose="02020603050405020304" pitchFamily="18" charset="0"/>
                          <a:cs typeface="Georgia" panose="02040502050405020303" pitchFamily="18" charset="0"/>
                        </a:rPr>
                        <a:t>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010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latin typeface="Soberana Sans" panose="02000000000000000000" pitchFamily="50" charset="0"/>
                          <a:ea typeface="Times New Roman" panose="02020603050405020304" pitchFamily="18" charset="0"/>
                          <a:cs typeface="Georgia" panose="02040502050405020303" pitchFamily="18" charset="0"/>
                        </a:rPr>
                        <a:t>Monto de dividendo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900622220"/>
                  </a:ext>
                </a:extLst>
              </a:tr>
            </a:tbl>
          </a:graphicData>
        </a:graphic>
      </p:graphicFrame>
      <p:sp>
        <p:nvSpPr>
          <p:cNvPr id="38" name="Google Shape;110;p18">
            <a:extLst>
              <a:ext uri="{FF2B5EF4-FFF2-40B4-BE49-F238E27FC236}">
                <a16:creationId xmlns:a16="http://schemas.microsoft.com/office/drawing/2014/main" id="{87B1B608-7D7C-45A6-AD2F-D7455BB7F8D8}"/>
              </a:ext>
            </a:extLst>
          </p:cNvPr>
          <p:cNvSpPr txBox="1">
            <a:spLocks/>
          </p:cNvSpPr>
          <p:nvPr/>
        </p:nvSpPr>
        <p:spPr>
          <a:xfrm>
            <a:off x="460223" y="2500836"/>
            <a:ext cx="5234312" cy="43814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de dividendos</a:t>
            </a:r>
          </a:p>
        </p:txBody>
      </p:sp>
    </p:spTree>
    <p:extLst>
      <p:ext uri="{BB962C8B-B14F-4D97-AF65-F5344CB8AC3E}">
        <p14:creationId xmlns:p14="http://schemas.microsoft.com/office/powerpoint/2010/main" val="2561454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20</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Sexo</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Sexo</a:t>
            </a:r>
            <a:r>
              <a:rPr lang="es-MX" sz="2000" dirty="0"/>
              <a:t>.</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20" name="Tabla 19">
            <a:extLst>
              <a:ext uri="{FF2B5EF4-FFF2-40B4-BE49-F238E27FC236}">
                <a16:creationId xmlns:a16="http://schemas.microsoft.com/office/drawing/2014/main" id="{807D207D-4E56-41F3-A652-AD86548A9353}"/>
              </a:ext>
            </a:extLst>
          </p:cNvPr>
          <p:cNvGraphicFramePr>
            <a:graphicFrameLocks noGrp="1"/>
          </p:cNvGraphicFramePr>
          <p:nvPr>
            <p:extLst>
              <p:ext uri="{D42A27DB-BD31-4B8C-83A1-F6EECF244321}">
                <p14:modId xmlns:p14="http://schemas.microsoft.com/office/powerpoint/2010/main" val="3855026209"/>
              </p:ext>
            </p:extLst>
          </p:nvPr>
        </p:nvGraphicFramePr>
        <p:xfrm>
          <a:off x="2118044" y="2722188"/>
          <a:ext cx="3493615" cy="836352"/>
        </p:xfrm>
        <a:graphic>
          <a:graphicData uri="http://schemas.openxmlformats.org/drawingml/2006/table">
            <a:tbl>
              <a:tblPr>
                <a:tableStyleId>{E8B1032C-EA38-4F05-BA0D-38AFFFC7BED3}</a:tableStyleId>
              </a:tblPr>
              <a:tblGrid>
                <a:gridCol w="830398">
                  <a:extLst>
                    <a:ext uri="{9D8B030D-6E8A-4147-A177-3AD203B41FA5}">
                      <a16:colId xmlns:a16="http://schemas.microsoft.com/office/drawing/2014/main" val="882381814"/>
                    </a:ext>
                  </a:extLst>
                </a:gridCol>
                <a:gridCol w="2663217">
                  <a:extLst>
                    <a:ext uri="{9D8B030D-6E8A-4147-A177-3AD203B41FA5}">
                      <a16:colId xmlns:a16="http://schemas.microsoft.com/office/drawing/2014/main" val="4286765450"/>
                    </a:ext>
                  </a:extLst>
                </a:gridCol>
              </a:tblGrid>
              <a:tr h="278784">
                <a:tc>
                  <a:txBody>
                    <a:bodyPr/>
                    <a:lstStyle/>
                    <a:p>
                      <a:pPr indent="182880" algn="ctr">
                        <a:lnSpc>
                          <a:spcPts val="1150"/>
                        </a:lnSpc>
                        <a:spcAft>
                          <a:spcPts val="505"/>
                        </a:spcAft>
                      </a:pPr>
                      <a:r>
                        <a:rPr lang="es-ES" sz="1600" b="1" dirty="0">
                          <a:solidFill>
                            <a:srgbClr val="000000"/>
                          </a:solidFill>
                          <a:effectLst/>
                        </a:rPr>
                        <a:t>Clave</a:t>
                      </a:r>
                      <a:endParaRPr lang="es-MX" sz="1600" dirty="0">
                        <a:solidFill>
                          <a:srgbClr val="000000"/>
                        </a:solidFill>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tc>
                  <a:txBody>
                    <a:bodyPr/>
                    <a:lstStyle/>
                    <a:p>
                      <a:pPr indent="182880" algn="ctr">
                        <a:lnSpc>
                          <a:spcPts val="1150"/>
                        </a:lnSpc>
                        <a:spcAft>
                          <a:spcPts val="505"/>
                        </a:spcAft>
                      </a:pPr>
                      <a:r>
                        <a:rPr lang="es-ES" sz="1600" b="1" dirty="0">
                          <a:solidFill>
                            <a:srgbClr val="000000"/>
                          </a:solidFill>
                          <a:effectLst/>
                        </a:rPr>
                        <a:t>Sexo</a:t>
                      </a:r>
                      <a:endParaRPr lang="es-MX" sz="1600" dirty="0">
                        <a:solidFill>
                          <a:srgbClr val="000000"/>
                        </a:solidFill>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a:t>
                      </a:r>
                      <a:endParaRPr lang="es-MX" sz="1600" b="0" i="0" u="none" strike="noStrike" cap="none" dirty="0">
                        <a:solidFill>
                          <a:srgbClr val="000000"/>
                        </a:solidFill>
                        <a:effectLst/>
                        <a:latin typeface="+mn-lt"/>
                        <a:ea typeface="+mn-ea"/>
                        <a:cs typeface="+mn-cs"/>
                        <a:sym typeface="Arial"/>
                      </a:endParaRPr>
                    </a:p>
                  </a:txBody>
                  <a:tcPr marL="44450" marR="44450" marT="9525" marB="9525" anchor="ctr"/>
                </a:tc>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Femenino</a:t>
                      </a:r>
                      <a:endParaRPr lang="es-MX" sz="1600" b="0" i="0" u="none" strike="noStrike" cap="none" dirty="0">
                        <a:solidFill>
                          <a:srgbClr val="000000"/>
                        </a:solidFill>
                        <a:effectLst/>
                        <a:latin typeface="+mn-lt"/>
                        <a:ea typeface="+mn-ea"/>
                        <a:cs typeface="+mn-cs"/>
                        <a:sym typeface="Arial"/>
                      </a:endParaRPr>
                    </a:p>
                  </a:txBody>
                  <a:tcPr marL="44450" marR="44450" marT="9525" marB="9525" anchor="ctr"/>
                </a:tc>
                <a:extLst>
                  <a:ext uri="{0D108BD9-81ED-4DB2-BD59-A6C34878D82A}">
                    <a16:rowId xmlns:a16="http://schemas.microsoft.com/office/drawing/2014/main" val="213690998"/>
                  </a:ext>
                </a:extLst>
              </a:tr>
              <a:tr h="278784">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ctr"/>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2613850085"/>
                  </a:ext>
                </a:extLst>
              </a:tr>
            </a:tbl>
          </a:graphicData>
        </a:graphic>
      </p:graphicFrame>
    </p:spTree>
    <p:extLst>
      <p:ext uri="{BB962C8B-B14F-4D97-AF65-F5344CB8AC3E}">
        <p14:creationId xmlns:p14="http://schemas.microsoft.com/office/powerpoint/2010/main" val="165361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21</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Estatus del certificado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Estatus</a:t>
            </a:r>
            <a:r>
              <a:rPr lang="es-MX" sz="2000" dirty="0"/>
              <a:t>.</a:t>
            </a:r>
          </a:p>
        </p:txBody>
      </p:sp>
      <p:graphicFrame>
        <p:nvGraphicFramePr>
          <p:cNvPr id="25" name="Tabla 24">
            <a:extLst>
              <a:ext uri="{FF2B5EF4-FFF2-40B4-BE49-F238E27FC236}">
                <a16:creationId xmlns:a16="http://schemas.microsoft.com/office/drawing/2014/main" id="{B0BA005D-58AB-4210-88A4-17B860119A0E}"/>
              </a:ext>
            </a:extLst>
          </p:cNvPr>
          <p:cNvGraphicFramePr>
            <a:graphicFrameLocks noGrp="1"/>
          </p:cNvGraphicFramePr>
          <p:nvPr>
            <p:extLst>
              <p:ext uri="{D42A27DB-BD31-4B8C-83A1-F6EECF244321}">
                <p14:modId xmlns:p14="http://schemas.microsoft.com/office/powerpoint/2010/main" val="872241443"/>
              </p:ext>
            </p:extLst>
          </p:nvPr>
        </p:nvGraphicFramePr>
        <p:xfrm>
          <a:off x="1325992" y="2411743"/>
          <a:ext cx="4797834" cy="1498721"/>
        </p:xfrm>
        <a:graphic>
          <a:graphicData uri="http://schemas.openxmlformats.org/drawingml/2006/table">
            <a:tbl>
              <a:tblPr>
                <a:tableStyleId>{E8B1032C-EA38-4F05-BA0D-38AFFFC7BED3}</a:tableStyleId>
              </a:tblPr>
              <a:tblGrid>
                <a:gridCol w="986834">
                  <a:extLst>
                    <a:ext uri="{9D8B030D-6E8A-4147-A177-3AD203B41FA5}">
                      <a16:colId xmlns:a16="http://schemas.microsoft.com/office/drawing/2014/main" val="2099599528"/>
                    </a:ext>
                  </a:extLst>
                </a:gridCol>
                <a:gridCol w="3811000">
                  <a:extLst>
                    <a:ext uri="{9D8B030D-6E8A-4147-A177-3AD203B41FA5}">
                      <a16:colId xmlns:a16="http://schemas.microsoft.com/office/drawing/2014/main" val="471406424"/>
                    </a:ext>
                  </a:extLst>
                </a:gridCol>
              </a:tblGrid>
              <a:tr h="352056">
                <a:tc>
                  <a:txBody>
                    <a:bodyPr/>
                    <a:lstStyle/>
                    <a:p>
                      <a:pPr indent="182880" algn="ctr">
                        <a:lnSpc>
                          <a:spcPts val="1080"/>
                        </a:lnSpc>
                        <a:spcBef>
                          <a:spcPts val="100"/>
                        </a:spcBef>
                        <a:spcAft>
                          <a:spcPts val="100"/>
                        </a:spcAft>
                      </a:pPr>
                      <a:r>
                        <a:rPr lang="es-ES" sz="1200" b="1" dirty="0">
                          <a:solidFill>
                            <a:srgbClr val="000000"/>
                          </a:solidFill>
                          <a:effectLst/>
                          <a:latin typeface="Soberana Sans" panose="02000000000000000000" pitchFamily="50" charset="0"/>
                          <a:ea typeface="Times New Roman" panose="02020603050405020304" pitchFamily="18" charset="0"/>
                        </a:rPr>
                        <a:t>Clave</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tc>
                  <a:txBody>
                    <a:bodyPr/>
                    <a:lstStyle/>
                    <a:p>
                      <a:pPr indent="182880" algn="ctr">
                        <a:lnSpc>
                          <a:spcPts val="1080"/>
                        </a:lnSpc>
                        <a:spcBef>
                          <a:spcPts val="100"/>
                        </a:spcBef>
                        <a:spcAft>
                          <a:spcPts val="100"/>
                        </a:spcAft>
                      </a:pPr>
                      <a:r>
                        <a:rPr lang="es-ES" sz="1200" b="1" dirty="0">
                          <a:solidFill>
                            <a:srgbClr val="000000"/>
                          </a:solidFill>
                          <a:effectLst/>
                          <a:latin typeface="Soberana Sans" panose="02000000000000000000" pitchFamily="50" charset="0"/>
                          <a:ea typeface="Times New Roman" panose="02020603050405020304" pitchFamily="18" charset="0"/>
                        </a:rPr>
                        <a:t>Estatus de la póliza o asegurado</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2308957125"/>
                  </a:ext>
                </a:extLst>
              </a:tr>
              <a:tr h="220138">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1</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Vigor</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630206020"/>
                  </a:ext>
                </a:extLst>
              </a:tr>
              <a:tr h="220138">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2</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Expirada o terminada</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436596434"/>
                  </a:ext>
                </a:extLst>
              </a:tr>
              <a:tr h="220138">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3</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Cancelada </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867918583"/>
                  </a:ext>
                </a:extLst>
              </a:tr>
              <a:tr h="266113">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4</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Baja por muerte</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31056887"/>
                  </a:ext>
                </a:extLst>
              </a:tr>
              <a:tr h="220138">
                <a:tc>
                  <a:txBody>
                    <a:bodyPr/>
                    <a:lstStyle/>
                    <a:p>
                      <a:pPr indent="182880" algn="ctr">
                        <a:lnSpc>
                          <a:spcPts val="1080"/>
                        </a:lnSpc>
                        <a:spcBef>
                          <a:spcPts val="100"/>
                        </a:spcBef>
                        <a:spcAft>
                          <a:spcPts val="100"/>
                        </a:spcAft>
                      </a:pPr>
                      <a:r>
                        <a:rPr lang="es-ES" sz="1200">
                          <a:solidFill>
                            <a:srgbClr val="000000"/>
                          </a:solidFill>
                          <a:effectLst/>
                          <a:latin typeface="Soberana Sans" panose="02000000000000000000" pitchFamily="50" charset="0"/>
                          <a:ea typeface="Times New Roman" panose="02020603050405020304" pitchFamily="18" charset="0"/>
                        </a:rPr>
                        <a:t>5</a:t>
                      </a:r>
                      <a:endParaRPr lang="es-MX" sz="12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200" dirty="0">
                          <a:solidFill>
                            <a:srgbClr val="000000"/>
                          </a:solidFill>
                          <a:effectLst/>
                          <a:latin typeface="Soberana Sans" panose="02000000000000000000" pitchFamily="50" charset="0"/>
                          <a:ea typeface="Times New Roman" panose="02020603050405020304" pitchFamily="18" charset="0"/>
                        </a:rPr>
                        <a:t>Anticipada o diferida</a:t>
                      </a:r>
                      <a:endParaRPr lang="es-MX" sz="12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415061854"/>
                  </a:ext>
                </a:extLst>
              </a:tr>
            </a:tbl>
          </a:graphicData>
        </a:graphic>
      </p:graphicFrame>
      <p:sp>
        <p:nvSpPr>
          <p:cNvPr id="26" name="Google Shape;112;p17">
            <a:extLst>
              <a:ext uri="{FF2B5EF4-FFF2-40B4-BE49-F238E27FC236}">
                <a16:creationId xmlns:a16="http://schemas.microsoft.com/office/drawing/2014/main" id="{56C73407-0EA8-4007-BE1A-E0FE47070005}"/>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Estatus del certificado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t>
            </a:r>
            <a:r>
              <a:rPr lang="es-MX" sz="2000" b="1" dirty="0"/>
              <a:t>Estatus</a:t>
            </a:r>
            <a:r>
              <a:rPr lang="es-MX" sz="2000" dirty="0"/>
              <a:t> es </a:t>
            </a:r>
            <a:r>
              <a:rPr lang="es-MX" sz="2000" b="1" dirty="0"/>
              <a:t>igual</a:t>
            </a:r>
            <a:r>
              <a:rPr lang="es-MX" sz="2000" dirty="0"/>
              <a:t> a vigor (clave 1) entonces la fecha fin de vigencia es </a:t>
            </a:r>
            <a:r>
              <a:rPr lang="es-MX" sz="2000" b="1" dirty="0"/>
              <a:t>mayor</a:t>
            </a:r>
            <a:r>
              <a:rPr lang="es-MX" sz="2000" dirty="0"/>
              <a:t> a la fecha de corte.</a:t>
            </a:r>
            <a:endParaRPr lang="es-ES"/>
          </a:p>
          <a:p>
            <a:pPr marL="419100" indent="-342900" algn="just">
              <a:spcBef>
                <a:spcPts val="600"/>
              </a:spcBef>
              <a:buSzPts val="2400"/>
              <a:buFont typeface="Arial" panose="020B0604020202020204" pitchFamily="34" charset="0"/>
              <a:buChar char="•"/>
            </a:pPr>
            <a:endParaRPr lang="es-MX" sz="2000" dirty="0"/>
          </a:p>
          <a:p>
            <a:pPr marL="419100" indent="-342900" algn="just">
              <a:spcBef>
                <a:spcPts val="600"/>
              </a:spcBef>
              <a:buSzPts val="2400"/>
              <a:buFont typeface="Arial" panose="020B0604020202020204" pitchFamily="34" charset="0"/>
              <a:buChar char="•"/>
            </a:pPr>
            <a:r>
              <a:rPr lang="es-MX" sz="2000" dirty="0"/>
              <a:t>Si el </a:t>
            </a:r>
            <a:r>
              <a:rPr lang="es-MX" sz="2000" b="1" dirty="0"/>
              <a:t>Estatus</a:t>
            </a:r>
            <a:r>
              <a:rPr lang="es-MX" sz="2000" dirty="0"/>
              <a:t> es </a:t>
            </a:r>
            <a:r>
              <a:rPr lang="es-MX" sz="2000" b="1" dirty="0"/>
              <a:t>igual</a:t>
            </a:r>
            <a:r>
              <a:rPr lang="es-MX" sz="2000" dirty="0"/>
              <a:t> a vigor (clave 1) entonces la fecha de baja del certificado está vacía.</a:t>
            </a:r>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9603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Estatus del certificado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51561" y="1087138"/>
            <a:ext cx="6025019" cy="36727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800" dirty="0"/>
              <a:t>Si el </a:t>
            </a:r>
            <a:r>
              <a:rPr lang="es-MX" sz="1800" b="1" dirty="0"/>
              <a:t>Estatus</a:t>
            </a:r>
            <a:r>
              <a:rPr lang="es-MX" sz="1800" dirty="0"/>
              <a:t> es </a:t>
            </a:r>
            <a:r>
              <a:rPr lang="es-MX" sz="1800" b="1" dirty="0"/>
              <a:t>igual</a:t>
            </a:r>
            <a:r>
              <a:rPr lang="es-MX" sz="1800" dirty="0"/>
              <a:t> a expirada o terminada (clave 2) entonces el fin de vigencia es </a:t>
            </a:r>
            <a:r>
              <a:rPr lang="es-MX" sz="1800" b="1" dirty="0"/>
              <a:t>menor</a:t>
            </a:r>
            <a:r>
              <a:rPr lang="es-MX" sz="1800" dirty="0"/>
              <a:t> o </a:t>
            </a:r>
            <a:r>
              <a:rPr lang="es-MX" sz="1800" b="1" dirty="0"/>
              <a:t>igual</a:t>
            </a:r>
            <a:r>
              <a:rPr lang="es-MX" sz="1800" dirty="0"/>
              <a:t> a la fecha de corte.</a:t>
            </a:r>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r>
              <a:rPr lang="es-MX" sz="1800" dirty="0"/>
              <a:t>Si el </a:t>
            </a:r>
            <a:r>
              <a:rPr lang="es-MX" sz="1800" b="1" dirty="0"/>
              <a:t>Estatus</a:t>
            </a:r>
            <a:r>
              <a:rPr lang="es-MX" sz="1800" dirty="0"/>
              <a:t> es </a:t>
            </a:r>
            <a:r>
              <a:rPr lang="es-MX" sz="1800" b="1" dirty="0"/>
              <a:t>igual</a:t>
            </a:r>
            <a:r>
              <a:rPr lang="es-MX" sz="1800" dirty="0"/>
              <a:t> a expirada o terminada (clave 2) entonces fin de vigencia es </a:t>
            </a:r>
            <a:r>
              <a:rPr lang="es-MX" sz="1800" b="1" dirty="0"/>
              <a:t>igual</a:t>
            </a:r>
            <a:r>
              <a:rPr lang="es-MX" sz="1800" dirty="0"/>
              <a:t> a fecha baja.</a:t>
            </a:r>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r>
              <a:rPr lang="es-MX" sz="1800" dirty="0"/>
              <a:t>Si el </a:t>
            </a:r>
            <a:r>
              <a:rPr lang="es-MX" sz="1800" b="1" dirty="0"/>
              <a:t>Estatus</a:t>
            </a:r>
            <a:r>
              <a:rPr lang="es-MX" sz="1800" dirty="0"/>
              <a:t> es </a:t>
            </a:r>
            <a:r>
              <a:rPr lang="es-MX" sz="1800" b="1" dirty="0"/>
              <a:t>igual</a:t>
            </a:r>
            <a:r>
              <a:rPr lang="es-MX" sz="1800" dirty="0"/>
              <a:t> a expirada o terminada (clave 2), cancelada (clave 3) o baja por muerte (clave 4) entonces la fecha baja es </a:t>
            </a:r>
            <a:r>
              <a:rPr lang="es-MX" sz="1800" b="1" dirty="0"/>
              <a:t>distinta</a:t>
            </a:r>
            <a:r>
              <a:rPr lang="es-MX" sz="1800" dirty="0"/>
              <a:t> de vacío.</a:t>
            </a:r>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95837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Estatus del certificado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669059" y="1087139"/>
            <a:ext cx="6082469" cy="388569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800" dirty="0"/>
              <a:t>Si el </a:t>
            </a:r>
            <a:r>
              <a:rPr lang="es-MX" sz="1800" b="1" dirty="0"/>
              <a:t>Estatus</a:t>
            </a:r>
            <a:r>
              <a:rPr lang="es-MX" sz="1800" dirty="0"/>
              <a:t> es </a:t>
            </a:r>
            <a:r>
              <a:rPr lang="es-MX" sz="1800" b="1" dirty="0"/>
              <a:t>igual</a:t>
            </a:r>
            <a:r>
              <a:rPr lang="es-MX" sz="1800" dirty="0"/>
              <a:t> a vigor (clave 1) o anticipada o diferida (clave 5) entonces la fecha baja es </a:t>
            </a:r>
            <a:r>
              <a:rPr lang="es-MX" sz="1800" b="1" dirty="0"/>
              <a:t>igual</a:t>
            </a:r>
            <a:r>
              <a:rPr lang="es-MX" sz="1800" dirty="0"/>
              <a:t> a vacío.</a:t>
            </a:r>
            <a:endParaRPr lang="es-ES"/>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el </a:t>
            </a:r>
            <a:r>
              <a:rPr lang="es-MX" sz="1800" b="1" dirty="0"/>
              <a:t>Estatus</a:t>
            </a:r>
            <a:r>
              <a:rPr lang="es-MX" sz="1800" dirty="0"/>
              <a:t> es </a:t>
            </a:r>
            <a:r>
              <a:rPr lang="es-MX" sz="1800" b="1" dirty="0"/>
              <a:t>igual</a:t>
            </a:r>
            <a:r>
              <a:rPr lang="es-MX" sz="1800" dirty="0"/>
              <a:t> a anticipada o diferida (clave 5) entonces la fecha alta es </a:t>
            </a:r>
            <a:r>
              <a:rPr lang="es-MX" sz="1800" b="1" dirty="0"/>
              <a:t>mayor</a:t>
            </a:r>
            <a:r>
              <a:rPr lang="es-MX" sz="1800" dirty="0"/>
              <a:t> a la fecha de corte.</a:t>
            </a:r>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el inicio de vigencia es </a:t>
            </a:r>
            <a:r>
              <a:rPr lang="es-MX" sz="1800" b="1" dirty="0"/>
              <a:t>mayor</a:t>
            </a:r>
            <a:r>
              <a:rPr lang="es-MX" sz="1800" dirty="0"/>
              <a:t> a fecha de corte entonces el </a:t>
            </a:r>
            <a:r>
              <a:rPr lang="es-MX" sz="1800" b="1" dirty="0"/>
              <a:t>estatus</a:t>
            </a:r>
            <a:r>
              <a:rPr lang="es-MX" sz="1800" dirty="0"/>
              <a:t> debe ser </a:t>
            </a:r>
            <a:r>
              <a:rPr lang="es-MX" sz="1800" b="1" dirty="0"/>
              <a:t>igual</a:t>
            </a:r>
            <a:r>
              <a:rPr lang="es-MX" sz="1800" dirty="0"/>
              <a:t> a anticipada o diferida (clave 5).</a:t>
            </a:r>
          </a:p>
          <a:p>
            <a:pPr marL="419100" indent="-342900">
              <a:spcBef>
                <a:spcPts val="600"/>
              </a:spcBef>
              <a:buSzPts val="2400"/>
              <a:buFont typeface="Arial" panose="020B0604020202020204" pitchFamily="34" charset="0"/>
              <a:buChar char="•"/>
            </a:pPr>
            <a:endParaRPr lang="es-MX" sz="2000" dirty="0"/>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694147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Forma de venta</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06638" y="1224925"/>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Forma de Venta</a:t>
            </a:r>
            <a:r>
              <a:rPr lang="es-MX" sz="2000" dirty="0"/>
              <a:t>.</a:t>
            </a:r>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24" name="Tabla 23">
            <a:extLst>
              <a:ext uri="{FF2B5EF4-FFF2-40B4-BE49-F238E27FC236}">
                <a16:creationId xmlns:a16="http://schemas.microsoft.com/office/drawing/2014/main" id="{2866E0C4-A64A-40D4-B334-D8438DAE2A6A}"/>
              </a:ext>
            </a:extLst>
          </p:cNvPr>
          <p:cNvGraphicFramePr>
            <a:graphicFrameLocks noGrp="1"/>
          </p:cNvGraphicFramePr>
          <p:nvPr>
            <p:extLst>
              <p:ext uri="{D42A27DB-BD31-4B8C-83A1-F6EECF244321}">
                <p14:modId xmlns:p14="http://schemas.microsoft.com/office/powerpoint/2010/main" val="3093045153"/>
              </p:ext>
            </p:extLst>
          </p:nvPr>
        </p:nvGraphicFramePr>
        <p:xfrm>
          <a:off x="1407782" y="2069927"/>
          <a:ext cx="4152939" cy="2453111"/>
        </p:xfrm>
        <a:graphic>
          <a:graphicData uri="http://schemas.openxmlformats.org/drawingml/2006/table">
            <a:tbl>
              <a:tblPr>
                <a:tableStyleId>{E8B1032C-EA38-4F05-BA0D-38AFFFC7BED3}</a:tableStyleId>
              </a:tblPr>
              <a:tblGrid>
                <a:gridCol w="1092388">
                  <a:extLst>
                    <a:ext uri="{9D8B030D-6E8A-4147-A177-3AD203B41FA5}">
                      <a16:colId xmlns:a16="http://schemas.microsoft.com/office/drawing/2014/main" val="2682764686"/>
                    </a:ext>
                  </a:extLst>
                </a:gridCol>
                <a:gridCol w="3060551">
                  <a:extLst>
                    <a:ext uri="{9D8B030D-6E8A-4147-A177-3AD203B41FA5}">
                      <a16:colId xmlns:a16="http://schemas.microsoft.com/office/drawing/2014/main" val="588882814"/>
                    </a:ext>
                  </a:extLst>
                </a:gridCol>
              </a:tblGrid>
              <a:tr h="151605">
                <a:tc>
                  <a:txBody>
                    <a:bodyPr/>
                    <a:lstStyle/>
                    <a:p>
                      <a:pPr indent="182880" algn="ctr">
                        <a:lnSpc>
                          <a:spcPts val="1080"/>
                        </a:lnSpc>
                        <a:spcBef>
                          <a:spcPts val="100"/>
                        </a:spcBef>
                        <a:spcAft>
                          <a:spcPts val="100"/>
                        </a:spcAft>
                      </a:pPr>
                      <a:r>
                        <a:rPr lang="es-ES" sz="1100" b="1" dirty="0">
                          <a:solidFill>
                            <a:srgbClr val="000000"/>
                          </a:solidFill>
                          <a:effectLst/>
                        </a:rPr>
                        <a:t>Clave</a:t>
                      </a:r>
                      <a:endParaRPr lang="es-MX" sz="1100">
                        <a:solidFill>
                          <a:srgbClr val="000000"/>
                        </a:solidFill>
                        <a:effectLst/>
                        <a:latin typeface="Arial"/>
                        <a:ea typeface="Times New Roman" panose="02020603050405020304" pitchFamily="18" charset="0"/>
                      </a:endParaRPr>
                    </a:p>
                  </a:txBody>
                  <a:tcPr marL="11799" marR="11799" marT="0" marB="0" anchor="ctr">
                    <a:solidFill>
                      <a:schemeClr val="bg2">
                        <a:lumMod val="40000"/>
                        <a:lumOff val="60000"/>
                      </a:schemeClr>
                    </a:solidFill>
                  </a:tcPr>
                </a:tc>
                <a:tc>
                  <a:txBody>
                    <a:bodyPr/>
                    <a:lstStyle/>
                    <a:p>
                      <a:pPr indent="182880" algn="ctr">
                        <a:lnSpc>
                          <a:spcPts val="1080"/>
                        </a:lnSpc>
                        <a:spcBef>
                          <a:spcPts val="100"/>
                        </a:spcBef>
                        <a:spcAft>
                          <a:spcPts val="100"/>
                        </a:spcAft>
                      </a:pPr>
                      <a:r>
                        <a:rPr lang="es-ES" sz="1100" b="1" dirty="0">
                          <a:solidFill>
                            <a:srgbClr val="000000"/>
                          </a:solidFill>
                          <a:effectLst/>
                        </a:rPr>
                        <a:t>Forma de Venta</a:t>
                      </a:r>
                      <a:endParaRPr lang="es-MX" sz="1100">
                        <a:solidFill>
                          <a:srgbClr val="000000"/>
                        </a:solidFill>
                        <a:effectLst/>
                        <a:latin typeface="Arial"/>
                        <a:ea typeface="Times New Roman" panose="02020603050405020304" pitchFamily="18" charset="0"/>
                      </a:endParaRPr>
                    </a:p>
                  </a:txBody>
                  <a:tcPr marL="11799" marR="11799" marT="0" marB="0" anchor="ctr">
                    <a:solidFill>
                      <a:schemeClr val="bg2">
                        <a:lumMod val="40000"/>
                        <a:lumOff val="60000"/>
                      </a:schemeClr>
                    </a:solidFill>
                  </a:tcPr>
                </a:tc>
                <a:extLst>
                  <a:ext uri="{0D108BD9-81ED-4DB2-BD59-A6C34878D82A}">
                    <a16:rowId xmlns:a16="http://schemas.microsoft.com/office/drawing/2014/main" val="2823350848"/>
                  </a:ext>
                </a:extLst>
              </a:tr>
              <a:tr h="212802">
                <a:tc>
                  <a:txBody>
                    <a:bodyPr/>
                    <a:lstStyle/>
                    <a:p>
                      <a:pPr indent="182880" algn="ctr">
                        <a:lnSpc>
                          <a:spcPts val="1080"/>
                        </a:lnSpc>
                        <a:spcBef>
                          <a:spcPts val="100"/>
                        </a:spcBef>
                        <a:spcAft>
                          <a:spcPts val="100"/>
                        </a:spcAft>
                      </a:pPr>
                      <a:r>
                        <a:rPr lang="es-ES" sz="1100" b="1" dirty="0">
                          <a:solidFill>
                            <a:srgbClr val="000000"/>
                          </a:solidFill>
                          <a:effectLst/>
                        </a:rPr>
                        <a:t>01</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marR="62865" indent="182880" algn="ctr">
                        <a:lnSpc>
                          <a:spcPts val="1080"/>
                        </a:lnSpc>
                        <a:spcBef>
                          <a:spcPts val="100"/>
                        </a:spcBef>
                        <a:spcAft>
                          <a:spcPts val="100"/>
                        </a:spcAft>
                      </a:pPr>
                      <a:r>
                        <a:rPr lang="es-ES" sz="1100" dirty="0">
                          <a:solidFill>
                            <a:srgbClr val="000000"/>
                          </a:solidFill>
                          <a:effectLst/>
                        </a:rPr>
                        <a:t>Agentes Persona Física</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639912884"/>
                  </a:ext>
                </a:extLst>
              </a:tr>
              <a:tr h="212802">
                <a:tc>
                  <a:txBody>
                    <a:bodyPr/>
                    <a:lstStyle/>
                    <a:p>
                      <a:pPr indent="182880" algn="ctr">
                        <a:lnSpc>
                          <a:spcPts val="1080"/>
                        </a:lnSpc>
                        <a:spcBef>
                          <a:spcPts val="100"/>
                        </a:spcBef>
                        <a:spcAft>
                          <a:spcPts val="100"/>
                        </a:spcAft>
                      </a:pPr>
                      <a:r>
                        <a:rPr lang="es-ES" sz="1100" b="1" dirty="0">
                          <a:solidFill>
                            <a:srgbClr val="000000"/>
                          </a:solidFill>
                          <a:effectLst/>
                        </a:rPr>
                        <a:t>02</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Agentes Persona Moral</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111164466"/>
                  </a:ext>
                </a:extLst>
              </a:tr>
              <a:tr h="151605">
                <a:tc>
                  <a:txBody>
                    <a:bodyPr/>
                    <a:lstStyle/>
                    <a:p>
                      <a:pPr indent="182880" algn="ctr">
                        <a:lnSpc>
                          <a:spcPts val="1080"/>
                        </a:lnSpc>
                        <a:spcBef>
                          <a:spcPts val="100"/>
                        </a:spcBef>
                        <a:spcAft>
                          <a:spcPts val="100"/>
                        </a:spcAft>
                      </a:pPr>
                      <a:r>
                        <a:rPr lang="es-ES" sz="1100" b="1" dirty="0">
                          <a:solidFill>
                            <a:srgbClr val="000000"/>
                          </a:solidFill>
                          <a:effectLst/>
                        </a:rPr>
                        <a:t>05</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Red de Sucursales Bancarias</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925513784"/>
                  </a:ext>
                </a:extLst>
              </a:tr>
              <a:tr h="220032">
                <a:tc>
                  <a:txBody>
                    <a:bodyPr/>
                    <a:lstStyle/>
                    <a:p>
                      <a:pPr indent="182880" algn="ctr">
                        <a:lnSpc>
                          <a:spcPts val="1080"/>
                        </a:lnSpc>
                        <a:spcBef>
                          <a:spcPts val="100"/>
                        </a:spcBef>
                        <a:spcAft>
                          <a:spcPts val="100"/>
                        </a:spcAft>
                      </a:pPr>
                      <a:r>
                        <a:rPr lang="es-ES" sz="1100" b="1" dirty="0">
                          <a:solidFill>
                            <a:srgbClr val="000000"/>
                          </a:solidFill>
                          <a:effectLst/>
                        </a:rPr>
                        <a:t>06</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Fuerza de Venta Interna o Casa Matriz</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110254534"/>
                  </a:ext>
                </a:extLst>
              </a:tr>
              <a:tr h="159601">
                <a:tc>
                  <a:txBody>
                    <a:bodyPr/>
                    <a:lstStyle/>
                    <a:p>
                      <a:pPr indent="182880" algn="ctr">
                        <a:lnSpc>
                          <a:spcPts val="1080"/>
                        </a:lnSpc>
                        <a:spcBef>
                          <a:spcPts val="100"/>
                        </a:spcBef>
                        <a:spcAft>
                          <a:spcPts val="100"/>
                        </a:spcAft>
                      </a:pPr>
                      <a:r>
                        <a:rPr lang="es-ES" sz="1100" b="1" dirty="0">
                          <a:solidFill>
                            <a:srgbClr val="000000"/>
                          </a:solidFill>
                          <a:effectLst/>
                        </a:rPr>
                        <a:t>07</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Módulos de Venta</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999122386"/>
                  </a:ext>
                </a:extLst>
              </a:tr>
              <a:tr h="151605">
                <a:tc>
                  <a:txBody>
                    <a:bodyPr/>
                    <a:lstStyle/>
                    <a:p>
                      <a:pPr indent="182880" algn="ctr">
                        <a:lnSpc>
                          <a:spcPts val="1080"/>
                        </a:lnSpc>
                        <a:spcBef>
                          <a:spcPts val="100"/>
                        </a:spcBef>
                        <a:spcAft>
                          <a:spcPts val="100"/>
                        </a:spcAft>
                      </a:pPr>
                      <a:r>
                        <a:rPr lang="es-ES" sz="1100" b="1" dirty="0">
                          <a:solidFill>
                            <a:srgbClr val="000000"/>
                          </a:solidFill>
                          <a:effectLst/>
                        </a:rPr>
                        <a:t>08</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Telemercadeo</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314493985"/>
                  </a:ext>
                </a:extLst>
              </a:tr>
              <a:tr h="178584">
                <a:tc>
                  <a:txBody>
                    <a:bodyPr/>
                    <a:lstStyle/>
                    <a:p>
                      <a:pPr indent="182880" algn="ctr">
                        <a:lnSpc>
                          <a:spcPts val="1080"/>
                        </a:lnSpc>
                        <a:spcBef>
                          <a:spcPts val="100"/>
                        </a:spcBef>
                        <a:spcAft>
                          <a:spcPts val="100"/>
                        </a:spcAft>
                      </a:pPr>
                      <a:r>
                        <a:rPr lang="es-ES" sz="1100" b="1" dirty="0">
                          <a:solidFill>
                            <a:srgbClr val="000000"/>
                          </a:solidFill>
                          <a:effectLst/>
                        </a:rPr>
                        <a:t>10</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Empresas Comerciales</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65687137"/>
                  </a:ext>
                </a:extLst>
              </a:tr>
              <a:tr h="159601">
                <a:tc>
                  <a:txBody>
                    <a:bodyPr/>
                    <a:lstStyle/>
                    <a:p>
                      <a:pPr indent="182880" algn="ctr">
                        <a:lnSpc>
                          <a:spcPts val="1080"/>
                        </a:lnSpc>
                        <a:spcBef>
                          <a:spcPts val="100"/>
                        </a:spcBef>
                        <a:spcAft>
                          <a:spcPts val="100"/>
                        </a:spcAft>
                      </a:pPr>
                      <a:r>
                        <a:rPr lang="es-ES" sz="1100" b="1" dirty="0">
                          <a:solidFill>
                            <a:srgbClr val="000000"/>
                          </a:solidFill>
                          <a:effectLst/>
                        </a:rPr>
                        <a:t>11</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Concesionarios Automotrices</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447013136"/>
                  </a:ext>
                </a:extLst>
              </a:tr>
              <a:tr h="169064">
                <a:tc>
                  <a:txBody>
                    <a:bodyPr/>
                    <a:lstStyle/>
                    <a:p>
                      <a:pPr indent="182880" algn="ctr">
                        <a:lnSpc>
                          <a:spcPts val="1080"/>
                        </a:lnSpc>
                        <a:spcBef>
                          <a:spcPts val="100"/>
                        </a:spcBef>
                        <a:spcAft>
                          <a:spcPts val="100"/>
                        </a:spcAft>
                      </a:pPr>
                      <a:r>
                        <a:rPr lang="es-ES" sz="1100" b="1" dirty="0">
                          <a:solidFill>
                            <a:srgbClr val="000000"/>
                          </a:solidFill>
                          <a:effectLst/>
                        </a:rPr>
                        <a:t>12</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Internet</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3532345269"/>
                  </a:ext>
                </a:extLst>
              </a:tr>
              <a:tr h="159601">
                <a:tc>
                  <a:txBody>
                    <a:bodyPr/>
                    <a:lstStyle/>
                    <a:p>
                      <a:pPr indent="182880" algn="ctr">
                        <a:lnSpc>
                          <a:spcPts val="1080"/>
                        </a:lnSpc>
                        <a:spcBef>
                          <a:spcPts val="100"/>
                        </a:spcBef>
                        <a:spcAft>
                          <a:spcPts val="100"/>
                        </a:spcAft>
                      </a:pPr>
                      <a:r>
                        <a:rPr lang="es-ES" sz="1100" b="1" dirty="0">
                          <a:solidFill>
                            <a:srgbClr val="000000"/>
                          </a:solidFill>
                          <a:effectLst/>
                        </a:rPr>
                        <a:t>13</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Descuento por Nómina</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3585750997"/>
                  </a:ext>
                </a:extLst>
              </a:tr>
              <a:tr h="159601">
                <a:tc>
                  <a:txBody>
                    <a:bodyPr/>
                    <a:lstStyle/>
                    <a:p>
                      <a:pPr indent="182880" algn="ctr">
                        <a:lnSpc>
                          <a:spcPts val="1080"/>
                        </a:lnSpc>
                        <a:spcBef>
                          <a:spcPts val="100"/>
                        </a:spcBef>
                        <a:spcAft>
                          <a:spcPts val="100"/>
                        </a:spcAft>
                      </a:pPr>
                      <a:r>
                        <a:rPr lang="es-ES" sz="1100" b="1" dirty="0">
                          <a:solidFill>
                            <a:srgbClr val="000000"/>
                          </a:solidFill>
                          <a:effectLst/>
                        </a:rPr>
                        <a:t>14</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Microcréditos</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905673484"/>
                  </a:ext>
                </a:extLst>
              </a:tr>
              <a:tr h="151605">
                <a:tc>
                  <a:txBody>
                    <a:bodyPr/>
                    <a:lstStyle/>
                    <a:p>
                      <a:pPr indent="182880" algn="ctr">
                        <a:lnSpc>
                          <a:spcPts val="1080"/>
                        </a:lnSpc>
                        <a:spcBef>
                          <a:spcPts val="100"/>
                        </a:spcBef>
                        <a:spcAft>
                          <a:spcPts val="100"/>
                        </a:spcAft>
                      </a:pPr>
                      <a:r>
                        <a:rPr lang="es-ES" sz="1100" b="1" dirty="0">
                          <a:solidFill>
                            <a:srgbClr val="000000"/>
                          </a:solidFill>
                          <a:effectLst/>
                        </a:rPr>
                        <a:t>15</a:t>
                      </a:r>
                      <a:endParaRPr lang="es-MX" sz="1100" dirty="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Otros Canales de Venta Masiva</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1420642585"/>
                  </a:ext>
                </a:extLst>
              </a:tr>
              <a:tr h="215003">
                <a:tc>
                  <a:txBody>
                    <a:bodyPr/>
                    <a:lstStyle/>
                    <a:p>
                      <a:pPr indent="182880" algn="ctr">
                        <a:lnSpc>
                          <a:spcPts val="1080"/>
                        </a:lnSpc>
                        <a:spcBef>
                          <a:spcPts val="100"/>
                        </a:spcBef>
                        <a:spcAft>
                          <a:spcPts val="100"/>
                        </a:spcAft>
                      </a:pPr>
                      <a:r>
                        <a:rPr lang="es-ES" sz="1100" b="1" dirty="0">
                          <a:solidFill>
                            <a:srgbClr val="000000"/>
                          </a:solidFill>
                          <a:effectLst/>
                        </a:rPr>
                        <a:t>99</a:t>
                      </a:r>
                      <a:endParaRPr lang="es-MX" sz="1100">
                        <a:solidFill>
                          <a:srgbClr val="000000"/>
                        </a:solidFill>
                        <a:effectLst/>
                        <a:latin typeface="Arial"/>
                        <a:ea typeface="Times New Roman" panose="02020603050405020304" pitchFamily="18" charset="0"/>
                      </a:endParaRPr>
                    </a:p>
                  </a:txBody>
                  <a:tcPr marL="11799" marR="11799" marT="0" marB="0" anchor="ctr"/>
                </a:tc>
                <a:tc>
                  <a:txBody>
                    <a:bodyPr/>
                    <a:lstStyle/>
                    <a:p>
                      <a:pPr indent="182880" algn="ctr">
                        <a:lnSpc>
                          <a:spcPts val="1080"/>
                        </a:lnSpc>
                        <a:spcBef>
                          <a:spcPts val="100"/>
                        </a:spcBef>
                        <a:spcAft>
                          <a:spcPts val="100"/>
                        </a:spcAft>
                      </a:pPr>
                      <a:r>
                        <a:rPr lang="es-ES" sz="1100" dirty="0">
                          <a:solidFill>
                            <a:srgbClr val="000000"/>
                          </a:solidFill>
                          <a:effectLst/>
                        </a:rPr>
                        <a:t>Otra Forma de Venta</a:t>
                      </a:r>
                      <a:endParaRPr lang="es-MX" sz="1100">
                        <a:solidFill>
                          <a:srgbClr val="000000"/>
                        </a:solidFill>
                        <a:effectLst/>
                        <a:latin typeface="Arial"/>
                        <a:ea typeface="Times New Roman" panose="02020603050405020304" pitchFamily="18" charset="0"/>
                      </a:endParaRPr>
                    </a:p>
                  </a:txBody>
                  <a:tcPr marL="11799" marR="11799" marT="0" marB="0" anchor="ctr"/>
                </a:tc>
                <a:extLst>
                  <a:ext uri="{0D108BD9-81ED-4DB2-BD59-A6C34878D82A}">
                    <a16:rowId xmlns:a16="http://schemas.microsoft.com/office/drawing/2014/main" val="2710464671"/>
                  </a:ext>
                </a:extLst>
              </a:tr>
            </a:tbl>
          </a:graphicData>
        </a:graphic>
      </p:graphicFrame>
      <p:sp>
        <p:nvSpPr>
          <p:cNvPr id="25" name="CuadroTexto 24">
            <a:extLst>
              <a:ext uri="{FF2B5EF4-FFF2-40B4-BE49-F238E27FC236}">
                <a16:creationId xmlns:a16="http://schemas.microsoft.com/office/drawing/2014/main" id="{D8F53F92-226F-47CD-8B00-60D6371437FA}"/>
              </a:ext>
            </a:extLst>
          </p:cNvPr>
          <p:cNvSpPr txBox="1"/>
          <p:nvPr/>
        </p:nvSpPr>
        <p:spPr>
          <a:xfrm>
            <a:off x="832981" y="4529595"/>
            <a:ext cx="5329824" cy="430887"/>
          </a:xfrm>
          <a:prstGeom prst="rect">
            <a:avLst/>
          </a:prstGeom>
          <a:noFill/>
        </p:spPr>
        <p:txBody>
          <a:bodyPr wrap="square">
            <a:spAutoFit/>
          </a:bodyPr>
          <a:lstStyle/>
          <a:p>
            <a:r>
              <a:rPr lang="es-MX" sz="1100" dirty="0"/>
              <a:t>Nota: El número de registros con forma de venta igual 99 debe ser menor o igual al 5% de la cartera.</a:t>
            </a:r>
          </a:p>
        </p:txBody>
      </p:sp>
    </p:spTree>
    <p:extLst>
      <p:ext uri="{BB962C8B-B14F-4D97-AF65-F5344CB8AC3E}">
        <p14:creationId xmlns:p14="http://schemas.microsoft.com/office/powerpoint/2010/main" val="128998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Año póliza</a:t>
            </a:r>
            <a:endParaRPr sz="4800" b="1" dirty="0"/>
          </a:p>
        </p:txBody>
      </p:sp>
      <p:sp>
        <p:nvSpPr>
          <p:cNvPr id="112" name="Google Shape;112;p17"/>
          <p:cNvSpPr txBox="1">
            <a:spLocks noGrp="1"/>
          </p:cNvSpPr>
          <p:nvPr>
            <p:ph type="body" idx="1"/>
          </p:nvPr>
        </p:nvSpPr>
        <p:spPr>
          <a:xfrm>
            <a:off x="769268" y="1337659"/>
            <a:ext cx="5619005" cy="3387900"/>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identificará cada registro con el número de años de antigüedad de la póliza considerando las renovaciones de la póliza. En caso de que la póliza a la fecha de reporte, se encuentre antes de cumplir su primer año póliza, deberá ser considerada con antigüedad igual a 1. Si se trata de una póliza diferida, se reportará 1 en este campo. </a:t>
            </a:r>
            <a:endParaRPr lang="es-ES"/>
          </a:p>
          <a:p>
            <a:pPr lvl="0">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lvl="0">
              <a:buClr>
                <a:srgbClr val="000000"/>
              </a:buClr>
              <a:buFont typeface="Arial" panose="020B0604020202020204" pitchFamily="34" charset="0"/>
              <a:buChar char="•"/>
            </a:pPr>
            <a:r>
              <a:rPr lang="es-MX" sz="1400" dirty="0">
                <a:solidFill>
                  <a:srgbClr val="000000"/>
                </a:solidFill>
                <a:latin typeface="Arial"/>
                <a:cs typeface="Arial"/>
                <a:sym typeface="Arial"/>
              </a:rPr>
              <a:t>El </a:t>
            </a:r>
            <a:r>
              <a:rPr lang="es-MX" sz="1400" b="1" dirty="0">
                <a:solidFill>
                  <a:srgbClr val="000000"/>
                </a:solidFill>
                <a:latin typeface="Arial"/>
                <a:cs typeface="Arial"/>
                <a:sym typeface="Arial"/>
              </a:rPr>
              <a:t>año póliza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1.</a:t>
            </a:r>
          </a:p>
          <a:p>
            <a:pPr lvl="0">
              <a:buClr>
                <a:srgbClr val="000000"/>
              </a:buClr>
              <a:buFont typeface="Arial" panose="020B0604020202020204" pitchFamily="34" charset="0"/>
              <a:buChar char="•"/>
            </a:pPr>
            <a:endParaRPr sz="14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26</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65155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7"/>
          <p:cNvSpPr txBox="1">
            <a:spLocks noGrp="1"/>
          </p:cNvSpPr>
          <p:nvPr>
            <p:ph type="body" idx="1"/>
          </p:nvPr>
        </p:nvSpPr>
        <p:spPr>
          <a:xfrm>
            <a:off x="882004" y="1337659"/>
            <a:ext cx="5694160" cy="3359601"/>
          </a:xfrm>
          <a:prstGeom prst="rect">
            <a:avLst/>
          </a:prstGeom>
        </p:spPr>
        <p:txBody>
          <a:bodyPr spcFirstLastPara="1" wrap="square" lIns="91425" tIns="91425" rIns="91425" bIns="91425" anchor="t" anchorCtr="0">
            <a:noAutofit/>
          </a:bodyPr>
          <a:lstStyle/>
          <a:p>
            <a:pPr marL="76200" lvl="0" indent="0">
              <a:buClr>
                <a:srgbClr val="000000"/>
              </a:buClr>
              <a:buNone/>
            </a:pPr>
            <a:r>
              <a:rPr lang="es-MX" sz="2000" dirty="0">
                <a:solidFill>
                  <a:srgbClr val="000000"/>
                </a:solidFill>
                <a:latin typeface="Arial"/>
                <a:cs typeface="Arial"/>
                <a:sym typeface="Arial"/>
              </a:rPr>
              <a:t>El valor de la variable debe estar en el catálogo de </a:t>
            </a:r>
            <a:r>
              <a:rPr lang="es-MX" sz="2000" b="1" dirty="0">
                <a:solidFill>
                  <a:srgbClr val="000000"/>
                </a:solidFill>
                <a:latin typeface="Arial"/>
                <a:cs typeface="Arial"/>
                <a:sym typeface="Arial"/>
              </a:rPr>
              <a:t>Subtipo</a:t>
            </a:r>
            <a:r>
              <a:rPr lang="es-MX" sz="2000" dirty="0">
                <a:solidFill>
                  <a:srgbClr val="000000"/>
                </a:solidFill>
                <a:latin typeface="Arial"/>
                <a:cs typeface="Arial"/>
                <a:sym typeface="Arial"/>
              </a:rPr>
              <a:t> </a:t>
            </a:r>
            <a:r>
              <a:rPr lang="es-MX" sz="2000" b="1" dirty="0">
                <a:solidFill>
                  <a:srgbClr val="000000"/>
                </a:solidFill>
                <a:latin typeface="Arial"/>
                <a:cs typeface="Arial"/>
                <a:sym typeface="Arial"/>
              </a:rPr>
              <a:t>de</a:t>
            </a:r>
            <a:r>
              <a:rPr lang="es-MX" sz="2000" dirty="0">
                <a:solidFill>
                  <a:srgbClr val="000000"/>
                </a:solidFill>
                <a:latin typeface="Arial"/>
                <a:cs typeface="Arial"/>
                <a:sym typeface="Arial"/>
              </a:rPr>
              <a:t> </a:t>
            </a:r>
            <a:r>
              <a:rPr lang="es-MX" sz="2000" b="1" dirty="0">
                <a:solidFill>
                  <a:srgbClr val="000000"/>
                </a:solidFill>
                <a:latin typeface="Arial"/>
                <a:cs typeface="Arial"/>
                <a:sym typeface="Arial"/>
              </a:rPr>
              <a:t>Seguro</a:t>
            </a:r>
            <a:r>
              <a:rPr lang="es-MX" sz="2000" dirty="0">
                <a:solidFill>
                  <a:srgbClr val="000000"/>
                </a:solidFill>
                <a:latin typeface="Arial"/>
                <a:cs typeface="Arial"/>
                <a:sym typeface="Arial"/>
              </a:rPr>
              <a:t>.</a:t>
            </a:r>
          </a:p>
          <a:p>
            <a:pPr marL="76200" lvl="0" indent="0">
              <a:buClr>
                <a:srgbClr val="000000"/>
              </a:buClr>
              <a:buNone/>
            </a:pPr>
            <a:endParaRPr lang="es-MX" sz="2000" dirty="0">
              <a:solidFill>
                <a:srgbClr val="000000"/>
              </a:solidFill>
              <a:latin typeface="Arial"/>
              <a:cs typeface="Arial"/>
              <a:sym typeface="Arial"/>
            </a:endParaRPr>
          </a:p>
          <a:p>
            <a:pPr marL="76200" lvl="0" indent="0">
              <a:buClr>
                <a:srgbClr val="000000"/>
              </a:buClr>
              <a:buNone/>
            </a:pPr>
            <a:endParaRPr lang="es-MX" sz="20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27</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
        <p:nvSpPr>
          <p:cNvPr id="111" name="Google Shape;111;p17"/>
          <p:cNvSpPr txBox="1">
            <a:spLocks noGrp="1"/>
          </p:cNvSpPr>
          <p:nvPr>
            <p:ph type="title"/>
          </p:nvPr>
        </p:nvSpPr>
        <p:spPr>
          <a:xfrm>
            <a:off x="844425" y="5598"/>
            <a:ext cx="764822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t>Subtipo de seguro</a:t>
            </a:r>
            <a:endParaRPr sz="4000" b="1" dirty="0"/>
          </a:p>
        </p:txBody>
      </p:sp>
      <p:graphicFrame>
        <p:nvGraphicFramePr>
          <p:cNvPr id="19" name="Tabla 18">
            <a:extLst>
              <a:ext uri="{FF2B5EF4-FFF2-40B4-BE49-F238E27FC236}">
                <a16:creationId xmlns:a16="http://schemas.microsoft.com/office/drawing/2014/main" id="{F220E0A8-D85B-424D-96D9-D677700600DA}"/>
              </a:ext>
            </a:extLst>
          </p:cNvPr>
          <p:cNvGraphicFramePr>
            <a:graphicFrameLocks noGrp="1"/>
          </p:cNvGraphicFramePr>
          <p:nvPr>
            <p:extLst>
              <p:ext uri="{D42A27DB-BD31-4B8C-83A1-F6EECF244321}">
                <p14:modId xmlns:p14="http://schemas.microsoft.com/office/powerpoint/2010/main" val="2743635068"/>
              </p:ext>
            </p:extLst>
          </p:nvPr>
        </p:nvGraphicFramePr>
        <p:xfrm>
          <a:off x="1424677" y="2550346"/>
          <a:ext cx="4295281" cy="1393920"/>
        </p:xfrm>
        <a:graphic>
          <a:graphicData uri="http://schemas.openxmlformats.org/drawingml/2006/table">
            <a:tbl>
              <a:tblPr>
                <a:tableStyleId>{E8B1032C-EA38-4F05-BA0D-38AFFFC7BED3}</a:tableStyleId>
              </a:tblPr>
              <a:tblGrid>
                <a:gridCol w="1020947">
                  <a:extLst>
                    <a:ext uri="{9D8B030D-6E8A-4147-A177-3AD203B41FA5}">
                      <a16:colId xmlns:a16="http://schemas.microsoft.com/office/drawing/2014/main" val="882381814"/>
                    </a:ext>
                  </a:extLst>
                </a:gridCol>
                <a:gridCol w="3274334">
                  <a:extLst>
                    <a:ext uri="{9D8B030D-6E8A-4147-A177-3AD203B41FA5}">
                      <a16:colId xmlns:a16="http://schemas.microsoft.com/office/drawing/2014/main" val="4286765450"/>
                    </a:ext>
                  </a:extLst>
                </a:gridCol>
              </a:tblGrid>
              <a:tr h="278784">
                <a:tc>
                  <a:txBody>
                    <a:bodyPr/>
                    <a:lstStyle/>
                    <a:p>
                      <a:pPr indent="182880" algn="ctr">
                        <a:lnSpc>
                          <a:spcPts val="1080"/>
                        </a:lnSpc>
                        <a:spcBef>
                          <a:spcPts val="100"/>
                        </a:spcBef>
                        <a:spcAft>
                          <a:spcPts val="100"/>
                        </a:spcAft>
                      </a:pPr>
                      <a:r>
                        <a:rPr lang="es-ES" sz="1400" b="1" dirty="0">
                          <a:solidFill>
                            <a:srgbClr val="000000"/>
                          </a:solidFill>
                          <a:effectLst/>
                          <a:latin typeface="Soberana Sans" panose="02000000000000000000" pitchFamily="50" charset="0"/>
                          <a:ea typeface="Times New Roman" panose="02020603050405020304" pitchFamily="18" charset="0"/>
                        </a:rPr>
                        <a:t>Clave</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tc>
                  <a:txBody>
                    <a:bodyPr/>
                    <a:lstStyle/>
                    <a:p>
                      <a:pPr indent="182880" algn="ctr">
                        <a:lnSpc>
                          <a:spcPts val="1080"/>
                        </a:lnSpc>
                        <a:spcBef>
                          <a:spcPts val="100"/>
                        </a:spcBef>
                        <a:spcAft>
                          <a:spcPts val="100"/>
                        </a:spcAft>
                      </a:pPr>
                      <a:r>
                        <a:rPr lang="es-ES" sz="1400" b="1">
                          <a:solidFill>
                            <a:srgbClr val="000000"/>
                          </a:solidFill>
                          <a:effectLst/>
                          <a:latin typeface="Soberana Sans" panose="02000000000000000000" pitchFamily="50" charset="0"/>
                          <a:ea typeface="Times New Roman" panose="02020603050405020304" pitchFamily="18" charset="0"/>
                        </a:rPr>
                        <a:t>Subtipo de Seguro</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indent="182880" algn="ctr">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1</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Microseguro</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13690998"/>
                  </a:ext>
                </a:extLst>
              </a:tr>
              <a:tr h="278784">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3</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Producto Básico estandarizado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2613850085"/>
                  </a:ext>
                </a:extLst>
              </a:tr>
              <a:tr h="278784">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4</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Otro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704885572"/>
                  </a:ext>
                </a:extLst>
              </a:tr>
              <a:tr h="278784">
                <a:tc>
                  <a:txBody>
                    <a:bodyPr/>
                    <a:lstStyle/>
                    <a:p>
                      <a:pPr indent="182880" algn="ctr">
                        <a:lnSpc>
                          <a:spcPts val="1080"/>
                        </a:lnSpc>
                        <a:spcBef>
                          <a:spcPts val="100"/>
                        </a:spcBef>
                        <a:spcAft>
                          <a:spcPts val="100"/>
                        </a:spcAft>
                      </a:pPr>
                      <a:r>
                        <a:rPr lang="es-ES" sz="1400">
                          <a:solidFill>
                            <a:srgbClr val="000000"/>
                          </a:solidFill>
                          <a:effectLst/>
                          <a:latin typeface="Soberana Sans" panose="02000000000000000000" pitchFamily="50" charset="0"/>
                          <a:ea typeface="Times New Roman" panose="02020603050405020304" pitchFamily="18" charset="0"/>
                        </a:rPr>
                        <a:t>5</a:t>
                      </a:r>
                      <a:endParaRPr lang="es-MX" sz="1400">
                        <a:solidFill>
                          <a:srgbClr val="000000"/>
                        </a:solidFill>
                        <a:effectLst/>
                        <a:latin typeface="Arial" panose="020B0604020202020204" pitchFamily="34" charset="0"/>
                        <a:ea typeface="Times New Roman" panose="02020603050405020304" pitchFamily="18" charset="0"/>
                      </a:endParaRPr>
                    </a:p>
                  </a:txBody>
                  <a:tcPr marL="45085" marR="45085" marT="0" marB="0" anchor="ctr"/>
                </a:tc>
                <a:tc>
                  <a:txBody>
                    <a:bodyPr/>
                    <a:lstStyle/>
                    <a:p>
                      <a:pPr indent="182880" algn="just">
                        <a:lnSpc>
                          <a:spcPts val="1080"/>
                        </a:lnSpc>
                        <a:spcBef>
                          <a:spcPts val="100"/>
                        </a:spcBef>
                        <a:spcAft>
                          <a:spcPts val="100"/>
                        </a:spcAft>
                      </a:pPr>
                      <a:r>
                        <a:rPr lang="es-ES" sz="1400" dirty="0">
                          <a:solidFill>
                            <a:srgbClr val="000000"/>
                          </a:solidFill>
                          <a:effectLst/>
                          <a:latin typeface="Soberana Sans" panose="02000000000000000000" pitchFamily="50" charset="0"/>
                          <a:ea typeface="Times New Roman" panose="02020603050405020304" pitchFamily="18" charset="0"/>
                        </a:rPr>
                        <a:t>Indemnizatorio</a:t>
                      </a:r>
                      <a:endParaRPr lang="es-MX" sz="1400" dirty="0">
                        <a:solidFill>
                          <a:srgbClr val="000000"/>
                        </a:solidFill>
                        <a:effectLst/>
                        <a:latin typeface="Arial" panose="020B0604020202020204" pitchFamily="34" charset="0"/>
                        <a:ea typeface="Times New Roman" panose="02020603050405020304" pitchFamily="18" charset="0"/>
                      </a:endParaRPr>
                    </a:p>
                  </a:txBody>
                  <a:tcPr marL="45085" marR="45085" marT="0" marB="0" anchor="ctr"/>
                </a:tc>
                <a:extLst>
                  <a:ext uri="{0D108BD9-81ED-4DB2-BD59-A6C34878D82A}">
                    <a16:rowId xmlns:a16="http://schemas.microsoft.com/office/drawing/2014/main" val="4002534945"/>
                  </a:ext>
                </a:extLst>
              </a:tr>
            </a:tbl>
          </a:graphicData>
        </a:graphic>
      </p:graphicFrame>
    </p:spTree>
    <p:extLst>
      <p:ext uri="{BB962C8B-B14F-4D97-AF65-F5344CB8AC3E}">
        <p14:creationId xmlns:p14="http://schemas.microsoft.com/office/powerpoint/2010/main" val="2915214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7"/>
          <p:cNvSpPr txBox="1">
            <a:spLocks noGrp="1"/>
          </p:cNvSpPr>
          <p:nvPr>
            <p:ph type="body" idx="1"/>
          </p:nvPr>
        </p:nvSpPr>
        <p:spPr>
          <a:xfrm>
            <a:off x="907056" y="1275029"/>
            <a:ext cx="5769318" cy="3772960"/>
          </a:xfrm>
          <a:prstGeom prst="rect">
            <a:avLst/>
          </a:prstGeom>
        </p:spPr>
        <p:txBody>
          <a:bodyPr spcFirstLastPara="1" wrap="square" lIns="91425" tIns="91425" rIns="91425" bIns="91425" anchor="t" anchorCtr="0">
            <a:noAutofit/>
          </a:bodyPr>
          <a:lstStyle/>
          <a:p>
            <a:pPr marL="76200" lvl="0" indent="0">
              <a:buClr>
                <a:srgbClr val="000000"/>
              </a:buClr>
              <a:buNone/>
            </a:pPr>
            <a:r>
              <a:rPr lang="es-MX" sz="2000" dirty="0">
                <a:solidFill>
                  <a:srgbClr val="000000"/>
                </a:solidFill>
                <a:latin typeface="Arial"/>
                <a:cs typeface="Arial"/>
                <a:sym typeface="Arial"/>
              </a:rPr>
              <a:t>El valor de la variable debe estar en el catálogo de Modalidad de </a:t>
            </a:r>
            <a:r>
              <a:rPr lang="es-MX" sz="2000" b="1" dirty="0">
                <a:solidFill>
                  <a:srgbClr val="000000"/>
                </a:solidFill>
                <a:latin typeface="Arial"/>
                <a:cs typeface="Arial"/>
                <a:sym typeface="Arial"/>
              </a:rPr>
              <a:t>Suma Asegurada</a:t>
            </a:r>
            <a:r>
              <a:rPr lang="es-MX" sz="2000" dirty="0">
                <a:solidFill>
                  <a:srgbClr val="000000"/>
                </a:solidFill>
                <a:latin typeface="Arial"/>
                <a:cs typeface="Arial"/>
                <a:sym typeface="Arial"/>
              </a:rPr>
              <a:t>.</a:t>
            </a:r>
          </a:p>
          <a:p>
            <a:pPr marL="76200" lvl="0" indent="0">
              <a:buClr>
                <a:srgbClr val="000000"/>
              </a:buClr>
              <a:buNone/>
            </a:pPr>
            <a:endParaRPr lang="es-MX" sz="2000" dirty="0">
              <a:solidFill>
                <a:srgbClr val="000000"/>
              </a:solidFill>
              <a:latin typeface="Arial"/>
              <a:cs typeface="Arial"/>
              <a:sym typeface="Arial"/>
            </a:endParaRPr>
          </a:p>
          <a:p>
            <a:pPr marL="76200" lvl="0" indent="0">
              <a:buClr>
                <a:srgbClr val="000000"/>
              </a:buClr>
              <a:buNone/>
            </a:pPr>
            <a:endParaRPr lang="es-MX" sz="2000" dirty="0">
              <a:solidFill>
                <a:srgbClr val="000000"/>
              </a:solidFill>
              <a:latin typeface="Arial"/>
              <a:cs typeface="Arial"/>
              <a:sym typeface="Arial"/>
            </a:endParaRPr>
          </a:p>
          <a:p>
            <a:pPr marL="76200" lvl="0" indent="0">
              <a:buClr>
                <a:srgbClr val="000000"/>
              </a:buClr>
              <a:buNone/>
            </a:pPr>
            <a:endParaRPr lang="es-MX" sz="2000" dirty="0">
              <a:solidFill>
                <a:srgbClr val="000000"/>
              </a:solidFill>
              <a:latin typeface="Arial"/>
              <a:cs typeface="Arial"/>
              <a:sym typeface="Arial"/>
            </a:endParaRPr>
          </a:p>
          <a:p>
            <a:pPr marL="76200" lvl="0" indent="0">
              <a:buClr>
                <a:srgbClr val="000000"/>
              </a:buClr>
              <a:buNone/>
            </a:pPr>
            <a:endParaRPr lang="es-MX" sz="2000" dirty="0">
              <a:solidFill>
                <a:srgbClr val="000000"/>
              </a:solidFill>
              <a:latin typeface="Arial"/>
              <a:cs typeface="Arial"/>
              <a:sym typeface="Arial"/>
            </a:endParaRPr>
          </a:p>
          <a:p>
            <a:pPr algn="just">
              <a:buClr>
                <a:srgbClr val="000000"/>
              </a:buClr>
              <a:buFont typeface="Arial" panose="020B0604020202020204" pitchFamily="34" charset="0"/>
              <a:buChar char="•"/>
            </a:pPr>
            <a:r>
              <a:rPr lang="es-MX" sz="2000" dirty="0">
                <a:solidFill>
                  <a:srgbClr val="000000"/>
                </a:solidFill>
                <a:latin typeface="Arial"/>
                <a:cs typeface="Arial"/>
                <a:sym typeface="Arial"/>
              </a:rPr>
              <a:t>Si la póliza se emitió después del 2012 entonces la </a:t>
            </a:r>
            <a:r>
              <a:rPr lang="es-MX" sz="2000" b="1" dirty="0">
                <a:solidFill>
                  <a:srgbClr val="000000"/>
                </a:solidFill>
                <a:latin typeface="Arial"/>
                <a:cs typeface="Arial"/>
                <a:sym typeface="Arial"/>
              </a:rPr>
              <a:t>modalidad</a:t>
            </a:r>
            <a:r>
              <a:rPr lang="es-MX" sz="2000" dirty="0">
                <a:solidFill>
                  <a:srgbClr val="000000"/>
                </a:solidFill>
                <a:latin typeface="Arial"/>
                <a:cs typeface="Arial"/>
                <a:sym typeface="Arial"/>
              </a:rPr>
              <a:t> </a:t>
            </a:r>
            <a:r>
              <a:rPr lang="es-MX" sz="2000" b="1" dirty="0">
                <a:solidFill>
                  <a:srgbClr val="000000"/>
                </a:solidFill>
                <a:latin typeface="Arial"/>
                <a:cs typeface="Arial"/>
                <a:sym typeface="Arial"/>
              </a:rPr>
              <a:t>de</a:t>
            </a:r>
            <a:r>
              <a:rPr lang="es-MX" sz="2000" dirty="0">
                <a:solidFill>
                  <a:srgbClr val="000000"/>
                </a:solidFill>
                <a:latin typeface="Arial"/>
                <a:cs typeface="Arial"/>
                <a:sym typeface="Arial"/>
              </a:rPr>
              <a:t> </a:t>
            </a:r>
            <a:r>
              <a:rPr lang="es-MX" sz="2000" b="1" dirty="0">
                <a:solidFill>
                  <a:srgbClr val="000000"/>
                </a:solidFill>
                <a:latin typeface="Arial"/>
                <a:cs typeface="Arial"/>
                <a:sym typeface="Arial"/>
              </a:rPr>
              <a:t>suma</a:t>
            </a:r>
            <a:r>
              <a:rPr lang="es-MX" sz="2000" dirty="0">
                <a:solidFill>
                  <a:srgbClr val="000000"/>
                </a:solidFill>
                <a:latin typeface="Arial"/>
                <a:cs typeface="Arial"/>
                <a:sym typeface="Arial"/>
              </a:rPr>
              <a:t> </a:t>
            </a:r>
            <a:r>
              <a:rPr lang="es-MX" sz="2000" b="1" dirty="0">
                <a:solidFill>
                  <a:srgbClr val="000000"/>
                </a:solidFill>
                <a:latin typeface="Arial"/>
                <a:cs typeface="Arial"/>
                <a:sym typeface="Arial"/>
              </a:rPr>
              <a:t>asegurada</a:t>
            </a:r>
            <a:r>
              <a:rPr lang="es-MX" sz="2000" dirty="0">
                <a:solidFill>
                  <a:srgbClr val="000000"/>
                </a:solidFill>
                <a:latin typeface="Arial"/>
                <a:cs typeface="Arial"/>
                <a:sym typeface="Arial"/>
              </a:rPr>
              <a:t> debe ser </a:t>
            </a:r>
            <a:r>
              <a:rPr lang="es-MX" sz="2000" b="1" dirty="0">
                <a:solidFill>
                  <a:srgbClr val="000000"/>
                </a:solidFill>
                <a:latin typeface="Arial"/>
                <a:cs typeface="Arial"/>
                <a:sym typeface="Arial"/>
              </a:rPr>
              <a:t>igual</a:t>
            </a:r>
            <a:r>
              <a:rPr lang="es-MX" sz="2000" dirty="0">
                <a:solidFill>
                  <a:srgbClr val="000000"/>
                </a:solidFill>
                <a:latin typeface="Arial"/>
                <a:cs typeface="Arial"/>
                <a:sym typeface="Arial"/>
              </a:rPr>
              <a:t> a suma asegurada limitada(N).</a:t>
            </a:r>
            <a:endParaRPr sz="20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28</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
        <p:nvSpPr>
          <p:cNvPr id="111" name="Google Shape;111;p17"/>
          <p:cNvSpPr txBox="1">
            <a:spLocks noGrp="1"/>
          </p:cNvSpPr>
          <p:nvPr>
            <p:ph type="title"/>
          </p:nvPr>
        </p:nvSpPr>
        <p:spPr>
          <a:xfrm>
            <a:off x="844425" y="5598"/>
            <a:ext cx="7648222"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t>Modalidad de suma asegurada</a:t>
            </a:r>
            <a:endParaRPr sz="4000" b="1" dirty="0"/>
          </a:p>
        </p:txBody>
      </p:sp>
      <p:graphicFrame>
        <p:nvGraphicFramePr>
          <p:cNvPr id="19" name="Tabla 18">
            <a:extLst>
              <a:ext uri="{FF2B5EF4-FFF2-40B4-BE49-F238E27FC236}">
                <a16:creationId xmlns:a16="http://schemas.microsoft.com/office/drawing/2014/main" id="{C7C7C107-E810-463F-A727-B90B81FF1CB5}"/>
              </a:ext>
            </a:extLst>
          </p:cNvPr>
          <p:cNvGraphicFramePr>
            <a:graphicFrameLocks noGrp="1"/>
          </p:cNvGraphicFramePr>
          <p:nvPr>
            <p:extLst>
              <p:ext uri="{D42A27DB-BD31-4B8C-83A1-F6EECF244321}">
                <p14:modId xmlns:p14="http://schemas.microsoft.com/office/powerpoint/2010/main" val="2797444016"/>
              </p:ext>
            </p:extLst>
          </p:nvPr>
        </p:nvGraphicFramePr>
        <p:xfrm>
          <a:off x="1854997" y="2434089"/>
          <a:ext cx="3493615" cy="836352"/>
        </p:xfrm>
        <a:graphic>
          <a:graphicData uri="http://schemas.openxmlformats.org/drawingml/2006/table">
            <a:tbl>
              <a:tblPr>
                <a:tableStyleId>{E8B1032C-EA38-4F05-BA0D-38AFFFC7BED3}</a:tableStyleId>
              </a:tblPr>
              <a:tblGrid>
                <a:gridCol w="830398">
                  <a:extLst>
                    <a:ext uri="{9D8B030D-6E8A-4147-A177-3AD203B41FA5}">
                      <a16:colId xmlns:a16="http://schemas.microsoft.com/office/drawing/2014/main" val="882381814"/>
                    </a:ext>
                  </a:extLst>
                </a:gridCol>
                <a:gridCol w="2663217">
                  <a:extLst>
                    <a:ext uri="{9D8B030D-6E8A-4147-A177-3AD203B41FA5}">
                      <a16:colId xmlns:a16="http://schemas.microsoft.com/office/drawing/2014/main" val="4286765450"/>
                    </a:ext>
                  </a:extLst>
                </a:gridCol>
              </a:tblGrid>
              <a:tr h="278784">
                <a:tc>
                  <a:txBody>
                    <a:bodyPr/>
                    <a:lstStyle/>
                    <a:p>
                      <a:pPr marR="0" indent="182880" algn="ctr" rtl="0">
                        <a:lnSpc>
                          <a:spcPts val="1080"/>
                        </a:lnSpc>
                        <a:spcBef>
                          <a:spcPts val="100"/>
                        </a:spcBef>
                        <a:spcAft>
                          <a:spcPts val="100"/>
                        </a:spcAft>
                        <a:buClr>
                          <a:srgbClr val="000000"/>
                        </a:buClr>
                        <a:buFont typeface="Arial"/>
                      </a:pPr>
                      <a:r>
                        <a:rPr lang="es-ES" sz="1200" b="1" i="0" u="none" strike="noStrike" cap="none" dirty="0">
                          <a:solidFill>
                            <a:srgbClr val="000000"/>
                          </a:solidFill>
                          <a:effectLst/>
                          <a:latin typeface="+mn-lt"/>
                          <a:ea typeface="+mn-ea"/>
                          <a:cs typeface="+mn-cs"/>
                          <a:sym typeface="Arial"/>
                        </a:rPr>
                        <a:t>Clave</a:t>
                      </a:r>
                      <a:endParaRPr lang="es-MX" sz="1200" b="1" i="0" u="none" strike="noStrike" cap="none" dirty="0">
                        <a:solidFill>
                          <a:srgbClr val="000000"/>
                        </a:solidFill>
                        <a:effectLst/>
                        <a:latin typeface="+mn-lt"/>
                        <a:ea typeface="+mn-ea"/>
                        <a:cs typeface="+mn-cs"/>
                        <a:sym typeface="Arial"/>
                      </a:endParaRPr>
                    </a:p>
                  </a:txBody>
                  <a:tcPr marL="44450" marR="44450" marT="0" marB="0" anchor="ctr">
                    <a:solidFill>
                      <a:schemeClr val="bg2">
                        <a:lumMod val="40000"/>
                        <a:lumOff val="60000"/>
                      </a:schemeClr>
                    </a:solidFill>
                  </a:tcPr>
                </a:tc>
                <a:tc>
                  <a:txBody>
                    <a:bodyPr/>
                    <a:lstStyle/>
                    <a:p>
                      <a:pPr marR="0" indent="182880" algn="ctr" rtl="0">
                        <a:lnSpc>
                          <a:spcPts val="1080"/>
                        </a:lnSpc>
                        <a:spcBef>
                          <a:spcPts val="100"/>
                        </a:spcBef>
                        <a:spcAft>
                          <a:spcPts val="100"/>
                        </a:spcAft>
                        <a:buClr>
                          <a:srgbClr val="000000"/>
                        </a:buClr>
                        <a:buFont typeface="Arial"/>
                      </a:pPr>
                      <a:r>
                        <a:rPr lang="es-ES" sz="1200" b="1" i="0" u="none" strike="noStrike" cap="none" dirty="0">
                          <a:solidFill>
                            <a:srgbClr val="000000"/>
                          </a:solidFill>
                          <a:effectLst/>
                          <a:latin typeface="+mn-lt"/>
                          <a:ea typeface="+mn-ea"/>
                          <a:cs typeface="+mn-cs"/>
                          <a:sym typeface="Arial"/>
                        </a:rPr>
                        <a:t>Modalidad Suma Asegurada</a:t>
                      </a:r>
                      <a:endParaRPr lang="es-MX" sz="1200" b="1" i="0" u="none" strike="noStrike" cap="none" dirty="0">
                        <a:solidFill>
                          <a:srgbClr val="000000"/>
                        </a:solidFill>
                        <a:effectLst/>
                        <a:latin typeface="+mn-lt"/>
                        <a:ea typeface="+mn-ea"/>
                        <a:cs typeface="+mn-cs"/>
                        <a:sym typeface="Arial"/>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marR="0" indent="182880" algn="ctr" rtl="0">
                        <a:lnSpc>
                          <a:spcPts val="1080"/>
                        </a:lnSpc>
                        <a:spcBef>
                          <a:spcPts val="100"/>
                        </a:spcBef>
                        <a:spcAft>
                          <a:spcPts val="100"/>
                        </a:spcAft>
                        <a:buClr>
                          <a:srgbClr val="000000"/>
                        </a:buClr>
                        <a:buFont typeface="Arial"/>
                      </a:pPr>
                      <a:r>
                        <a:rPr lang="es-ES" sz="1200" b="0" i="0" u="none" strike="noStrike" cap="none" dirty="0">
                          <a:solidFill>
                            <a:srgbClr val="000000"/>
                          </a:solidFill>
                          <a:effectLst/>
                          <a:latin typeface="+mn-lt"/>
                          <a:ea typeface="+mn-ea"/>
                          <a:cs typeface="+mn-cs"/>
                          <a:sym typeface="Arial"/>
                        </a:rPr>
                        <a:t>N</a:t>
                      </a:r>
                      <a:endParaRPr lang="es-MX" sz="1200" b="0" i="0" u="none" strike="noStrike" cap="none" dirty="0">
                        <a:solidFill>
                          <a:srgbClr val="000000"/>
                        </a:solidFill>
                        <a:effectLst/>
                        <a:latin typeface="+mn-lt"/>
                        <a:ea typeface="+mn-ea"/>
                        <a:cs typeface="+mn-cs"/>
                        <a:sym typeface="Arial"/>
                      </a:endParaRPr>
                    </a:p>
                  </a:txBody>
                  <a:tcPr marL="44450" marR="44450" marT="0" marB="0" anchor="ctr"/>
                </a:tc>
                <a:tc>
                  <a:txBody>
                    <a:bodyPr/>
                    <a:lstStyle/>
                    <a:p>
                      <a:pPr marR="0" indent="182880" algn="ctr" rtl="0">
                        <a:lnSpc>
                          <a:spcPts val="1080"/>
                        </a:lnSpc>
                        <a:spcBef>
                          <a:spcPts val="100"/>
                        </a:spcBef>
                        <a:spcAft>
                          <a:spcPts val="100"/>
                        </a:spcAft>
                        <a:buClr>
                          <a:srgbClr val="000000"/>
                        </a:buClr>
                        <a:buFont typeface="Arial"/>
                      </a:pPr>
                      <a:r>
                        <a:rPr lang="es-ES" sz="1200" b="0" i="0" u="none" strike="noStrike" cap="none" dirty="0">
                          <a:solidFill>
                            <a:srgbClr val="000000"/>
                          </a:solidFill>
                          <a:effectLst/>
                          <a:latin typeface="+mn-lt"/>
                          <a:ea typeface="+mn-ea"/>
                          <a:cs typeface="+mn-cs"/>
                          <a:sym typeface="Arial"/>
                        </a:rPr>
                        <a:t>Suma asegurada limitada</a:t>
                      </a:r>
                      <a:endParaRPr lang="es-MX" sz="1200" b="0" i="0" u="none" strike="noStrike" cap="none" dirty="0">
                        <a:solidFill>
                          <a:srgbClr val="000000"/>
                        </a:solidFill>
                        <a:effectLst/>
                        <a:latin typeface="+mn-lt"/>
                        <a:ea typeface="+mn-ea"/>
                        <a:cs typeface="+mn-cs"/>
                        <a:sym typeface="Arial"/>
                      </a:endParaRPr>
                    </a:p>
                  </a:txBody>
                  <a:tcPr marL="44450" marR="44450" marT="0" marB="0" anchor="ctr"/>
                </a:tc>
                <a:extLst>
                  <a:ext uri="{0D108BD9-81ED-4DB2-BD59-A6C34878D82A}">
                    <a16:rowId xmlns:a16="http://schemas.microsoft.com/office/drawing/2014/main" val="213690998"/>
                  </a:ext>
                </a:extLst>
              </a:tr>
              <a:tr h="278784">
                <a:tc>
                  <a:txBody>
                    <a:bodyPr/>
                    <a:lstStyle/>
                    <a:p>
                      <a:pPr marR="0" indent="182880" algn="ctr" rtl="0">
                        <a:lnSpc>
                          <a:spcPts val="1080"/>
                        </a:lnSpc>
                        <a:spcBef>
                          <a:spcPts val="100"/>
                        </a:spcBef>
                        <a:spcAft>
                          <a:spcPts val="100"/>
                        </a:spcAft>
                        <a:buClr>
                          <a:srgbClr val="000000"/>
                        </a:buClr>
                        <a:buFont typeface="Arial"/>
                      </a:pPr>
                      <a:r>
                        <a:rPr lang="es-ES" sz="1200" b="0" i="0" u="none" strike="noStrike" cap="none" dirty="0">
                          <a:solidFill>
                            <a:srgbClr val="000000"/>
                          </a:solidFill>
                          <a:effectLst/>
                          <a:latin typeface="+mn-lt"/>
                          <a:ea typeface="+mn-ea"/>
                          <a:cs typeface="+mn-cs"/>
                          <a:sym typeface="Arial"/>
                        </a:rPr>
                        <a:t>S</a:t>
                      </a:r>
                      <a:endParaRPr lang="es-MX" sz="1200" b="0" i="0" u="none" strike="noStrike" cap="none" dirty="0">
                        <a:solidFill>
                          <a:srgbClr val="000000"/>
                        </a:solidFill>
                        <a:effectLst/>
                        <a:latin typeface="+mn-lt"/>
                        <a:ea typeface="+mn-ea"/>
                        <a:cs typeface="+mn-cs"/>
                        <a:sym typeface="Arial"/>
                      </a:endParaRPr>
                    </a:p>
                  </a:txBody>
                  <a:tcPr marL="44450" marR="44450" marT="0" marB="0" anchor="ctr"/>
                </a:tc>
                <a:tc>
                  <a:txBody>
                    <a:bodyPr/>
                    <a:lstStyle/>
                    <a:p>
                      <a:pPr marR="0" indent="182880" algn="ctr" rtl="0">
                        <a:lnSpc>
                          <a:spcPts val="1080"/>
                        </a:lnSpc>
                        <a:spcBef>
                          <a:spcPts val="100"/>
                        </a:spcBef>
                        <a:spcAft>
                          <a:spcPts val="100"/>
                        </a:spcAft>
                        <a:buClr>
                          <a:srgbClr val="000000"/>
                        </a:buClr>
                        <a:buFont typeface="Arial"/>
                      </a:pPr>
                      <a:r>
                        <a:rPr lang="es-ES" sz="1200" b="0" i="0" u="none" strike="noStrike" cap="none" dirty="0">
                          <a:solidFill>
                            <a:srgbClr val="000000"/>
                          </a:solidFill>
                          <a:effectLst/>
                          <a:latin typeface="+mn-lt"/>
                          <a:ea typeface="+mn-ea"/>
                          <a:cs typeface="+mn-cs"/>
                          <a:sym typeface="Arial"/>
                        </a:rPr>
                        <a:t>Suma asegurada sin límite</a:t>
                      </a:r>
                      <a:endParaRPr lang="es-MX" sz="1200" b="0" i="0" u="none" strike="noStrike" cap="none" dirty="0">
                        <a:solidFill>
                          <a:srgbClr val="000000"/>
                        </a:solidFill>
                        <a:effectLst/>
                        <a:latin typeface="+mn-lt"/>
                        <a:ea typeface="+mn-ea"/>
                        <a:cs typeface="+mn-cs"/>
                        <a:sym typeface="Arial"/>
                      </a:endParaRPr>
                    </a:p>
                  </a:txBody>
                  <a:tcPr marL="44450" marR="44450" marT="0" marB="0" anchor="ctr"/>
                </a:tc>
                <a:extLst>
                  <a:ext uri="{0D108BD9-81ED-4DB2-BD59-A6C34878D82A}">
                    <a16:rowId xmlns:a16="http://schemas.microsoft.com/office/drawing/2014/main" val="2613850085"/>
                  </a:ext>
                </a:extLst>
              </a:tr>
            </a:tbl>
          </a:graphicData>
        </a:graphic>
      </p:graphicFrame>
    </p:spTree>
    <p:extLst>
      <p:ext uri="{BB962C8B-B14F-4D97-AF65-F5344CB8AC3E}">
        <p14:creationId xmlns:p14="http://schemas.microsoft.com/office/powerpoint/2010/main" val="933949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29</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5" y="5598"/>
            <a:ext cx="3552600"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Coaseguro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130491"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MX" sz="2000" dirty="0"/>
              <a:t>En esta variable se reportará el valor de 1 cuando la póliza no cuente con coaseguro o en caso de tener coaseguro, la institución es la compañía líder, en caso contrario se registrará el valor de cero.</a:t>
            </a:r>
            <a:endParaRPr lang="es-ES"/>
          </a:p>
          <a:p>
            <a:pPr marL="457200" indent="-381000">
              <a:spcBef>
                <a:spcPts val="600"/>
              </a:spcBef>
              <a:buSzPts val="2400"/>
              <a:buFont typeface="Arial"/>
              <a:buChar char="▹"/>
            </a:pPr>
            <a:endParaRPr lang="es-MX" sz="2000" dirty="0"/>
          </a:p>
          <a:p>
            <a:pPr marL="419100" indent="-342900">
              <a:spcBef>
                <a:spcPts val="600"/>
              </a:spcBef>
              <a:buSzPts val="2400"/>
              <a:buFont typeface="Arial" panose="020B0604020202020204" pitchFamily="34" charset="0"/>
              <a:buChar char="•"/>
            </a:pPr>
            <a:r>
              <a:rPr lang="es-MX" sz="2000" dirty="0"/>
              <a:t>El valor del </a:t>
            </a:r>
            <a:r>
              <a:rPr lang="es-MX" sz="2000" b="1" dirty="0"/>
              <a:t>coaseguro</a:t>
            </a:r>
            <a:r>
              <a:rPr lang="es-MX" sz="2000" dirty="0"/>
              <a:t> debe ser </a:t>
            </a:r>
            <a:r>
              <a:rPr lang="es-MX" sz="2000" b="1" dirty="0"/>
              <a:t>igual</a:t>
            </a:r>
            <a:r>
              <a:rPr lang="es-MX" sz="2000" dirty="0"/>
              <a:t> a 0 o 1.</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15024" y="0"/>
            <a:ext cx="5130491" cy="11546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600" dirty="0"/>
              <a:t>Los montos que se presentan a continuación, deberán guardar consistencia con el sistema RR7 considerando los siguientes conceptos y campos al cierre del ejercicio que se reporta.</a:t>
            </a:r>
          </a:p>
        </p:txBody>
      </p:sp>
      <p:sp>
        <p:nvSpPr>
          <p:cNvPr id="34" name="Google Shape;110;p18">
            <a:extLst>
              <a:ext uri="{FF2B5EF4-FFF2-40B4-BE49-F238E27FC236}">
                <a16:creationId xmlns:a16="http://schemas.microsoft.com/office/drawing/2014/main" id="{3F52F917-68DD-4A67-B8E4-9C697EC5F533}"/>
              </a:ext>
            </a:extLst>
          </p:cNvPr>
          <p:cNvSpPr txBox="1">
            <a:spLocks/>
          </p:cNvSpPr>
          <p:nvPr/>
        </p:nvSpPr>
        <p:spPr>
          <a:xfrm>
            <a:off x="479603" y="1493060"/>
            <a:ext cx="1770363"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Prima emitida</a:t>
            </a:r>
          </a:p>
        </p:txBody>
      </p:sp>
      <p:graphicFrame>
        <p:nvGraphicFramePr>
          <p:cNvPr id="35" name="Tabla 34">
            <a:extLst>
              <a:ext uri="{FF2B5EF4-FFF2-40B4-BE49-F238E27FC236}">
                <a16:creationId xmlns:a16="http://schemas.microsoft.com/office/drawing/2014/main" id="{CBC422DB-4986-4945-A15F-E5F9347F7978}"/>
              </a:ext>
            </a:extLst>
          </p:cNvPr>
          <p:cNvGraphicFramePr>
            <a:graphicFrameLocks noGrp="1"/>
          </p:cNvGraphicFramePr>
          <p:nvPr>
            <p:extLst>
              <p:ext uri="{D42A27DB-BD31-4B8C-83A1-F6EECF244321}">
                <p14:modId xmlns:p14="http://schemas.microsoft.com/office/powerpoint/2010/main" val="2418119669"/>
              </p:ext>
            </p:extLst>
          </p:nvPr>
        </p:nvGraphicFramePr>
        <p:xfrm>
          <a:off x="777074" y="1905952"/>
          <a:ext cx="5212322" cy="538865"/>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315308">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extLst>
                  <a:ext uri="{0D108BD9-81ED-4DB2-BD59-A6C34878D82A}">
                    <a16:rowId xmlns:a16="http://schemas.microsoft.com/office/drawing/2014/main" val="247600220"/>
                  </a:ext>
                </a:extLst>
              </a:tr>
              <a:tr h="223557">
                <a:tc>
                  <a:txBody>
                    <a:bodyPr/>
                    <a:lstStyle/>
                    <a:p>
                      <a:pPr algn="ctr">
                        <a:spcAft>
                          <a:spcPts val="600"/>
                        </a:spcAft>
                      </a:pPr>
                      <a:r>
                        <a:rPr lang="es-MX" sz="1000">
                          <a:effectLst/>
                          <a:latin typeface="Soberana Sans" panose="02000000000000000000" pitchFamily="50" charset="0"/>
                          <a:ea typeface="Times New Roman" panose="02020603050405020304" pitchFamily="18" charset="0"/>
                          <a:cs typeface="Calibri" panose="020F0502020204030204" pitchFamily="34" charset="0"/>
                        </a:rPr>
                        <a:t>Primas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600"/>
                        </a:spcAft>
                      </a:pPr>
                      <a:r>
                        <a:rPr lang="es-MX" sz="1000" dirty="0">
                          <a:effectLst/>
                          <a:latin typeface="Soberana Sans" panose="02000000000000000000" pitchFamily="50" charset="0"/>
                          <a:ea typeface="Times New Roman" panose="02020603050405020304" pitchFamily="18" charset="0"/>
                          <a:cs typeface="Calibri" panose="020F0502020204030204" pitchFamily="34" charset="0"/>
                        </a:rPr>
                        <a:t>Clave primas: 040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600"/>
                        </a:spcAft>
                      </a:pPr>
                      <a:r>
                        <a:rPr lang="es-MX" sz="1000" dirty="0">
                          <a:effectLst/>
                          <a:latin typeface="Soberana Sans" panose="02000000000000000000" pitchFamily="50" charset="0"/>
                          <a:ea typeface="Times New Roman" panose="02020603050405020304" pitchFamily="18" charset="0"/>
                          <a:cs typeface="Calibri" panose="020F0502020204030204" pitchFamily="34" charset="0"/>
                        </a:rPr>
                        <a:t>Prima Emitida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spTree>
    <p:extLst>
      <p:ext uri="{BB962C8B-B14F-4D97-AF65-F5344CB8AC3E}">
        <p14:creationId xmlns:p14="http://schemas.microsoft.com/office/powerpoint/2010/main" val="115910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30</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Tipo de dividendos</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06638" y="1224925"/>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Tipo de Dividendo</a:t>
            </a:r>
            <a:r>
              <a:rPr lang="es-MX" sz="2000" dirty="0"/>
              <a:t>.</a:t>
            </a:r>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p:txBody>
      </p:sp>
      <p:graphicFrame>
        <p:nvGraphicFramePr>
          <p:cNvPr id="24" name="Tabla 23">
            <a:extLst>
              <a:ext uri="{FF2B5EF4-FFF2-40B4-BE49-F238E27FC236}">
                <a16:creationId xmlns:a16="http://schemas.microsoft.com/office/drawing/2014/main" id="{4BFD5A32-5FC2-46D6-8FB4-3FD69F4E109A}"/>
              </a:ext>
            </a:extLst>
          </p:cNvPr>
          <p:cNvGraphicFramePr>
            <a:graphicFrameLocks noGrp="1"/>
          </p:cNvGraphicFramePr>
          <p:nvPr>
            <p:extLst>
              <p:ext uri="{D42A27DB-BD31-4B8C-83A1-F6EECF244321}">
                <p14:modId xmlns:p14="http://schemas.microsoft.com/office/powerpoint/2010/main" val="1985895547"/>
              </p:ext>
            </p:extLst>
          </p:nvPr>
        </p:nvGraphicFramePr>
        <p:xfrm>
          <a:off x="1291327" y="2521771"/>
          <a:ext cx="4295281" cy="1393920"/>
        </p:xfrm>
        <a:graphic>
          <a:graphicData uri="http://schemas.openxmlformats.org/drawingml/2006/table">
            <a:tbl>
              <a:tblPr>
                <a:tableStyleId>{E8B1032C-EA38-4F05-BA0D-38AFFFC7BED3}</a:tableStyleId>
              </a:tblPr>
              <a:tblGrid>
                <a:gridCol w="1020947">
                  <a:extLst>
                    <a:ext uri="{9D8B030D-6E8A-4147-A177-3AD203B41FA5}">
                      <a16:colId xmlns:a16="http://schemas.microsoft.com/office/drawing/2014/main" val="882381814"/>
                    </a:ext>
                  </a:extLst>
                </a:gridCol>
                <a:gridCol w="3274334">
                  <a:extLst>
                    <a:ext uri="{9D8B030D-6E8A-4147-A177-3AD203B41FA5}">
                      <a16:colId xmlns:a16="http://schemas.microsoft.com/office/drawing/2014/main" val="4286765450"/>
                    </a:ext>
                  </a:extLst>
                </a:gridCol>
              </a:tblGrid>
              <a:tr h="278784">
                <a:tc>
                  <a:txBody>
                    <a:bodyPr/>
                    <a:lstStyle/>
                    <a:p>
                      <a:pPr marL="33020" indent="182880" algn="l">
                        <a:lnSpc>
                          <a:spcPts val="1150"/>
                        </a:lnSpc>
                        <a:spcAft>
                          <a:spcPts val="505"/>
                        </a:spcAft>
                      </a:pPr>
                      <a:r>
                        <a:rPr lang="es-ES" sz="1400" b="1">
                          <a:solidFill>
                            <a:srgbClr val="000000"/>
                          </a:solidFill>
                          <a:effectLst/>
                          <a:latin typeface="Soberana Sans" panose="02000000000000000000" pitchFamily="50" charset="0"/>
                          <a:ea typeface="Times New Roman" panose="02020603050405020304" pitchFamily="18" charset="0"/>
                        </a:rPr>
                        <a:t>Clave</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solidFill>
                      <a:schemeClr val="bg2">
                        <a:lumMod val="40000"/>
                        <a:lumOff val="60000"/>
                      </a:schemeClr>
                    </a:solidFill>
                  </a:tcPr>
                </a:tc>
                <a:tc>
                  <a:txBody>
                    <a:bodyPr/>
                    <a:lstStyle/>
                    <a:p>
                      <a:pPr marL="33020" indent="182880" algn="l">
                        <a:lnSpc>
                          <a:spcPts val="1150"/>
                        </a:lnSpc>
                        <a:spcAft>
                          <a:spcPts val="505"/>
                        </a:spcAft>
                      </a:pPr>
                      <a:r>
                        <a:rPr lang="es-ES" sz="1400" b="1">
                          <a:solidFill>
                            <a:srgbClr val="000000"/>
                          </a:solidFill>
                          <a:effectLst/>
                          <a:latin typeface="Soberana Sans" panose="02000000000000000000" pitchFamily="50" charset="0"/>
                          <a:ea typeface="Times New Roman" panose="02020603050405020304" pitchFamily="18" charset="0"/>
                        </a:rPr>
                        <a:t>Tipo de dividendo</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1</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Experiencia Siniestralidad Propia</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13690998"/>
                  </a:ext>
                </a:extLst>
              </a:tr>
              <a:tr h="278784">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2</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Experiencia Siniestralidad Global</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2613850085"/>
                  </a:ext>
                </a:extLst>
              </a:tr>
              <a:tr h="278784">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3</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l">
                        <a:lnSpc>
                          <a:spcPts val="1150"/>
                        </a:lnSpc>
                        <a:spcAft>
                          <a:spcPts val="505"/>
                        </a:spcAft>
                      </a:pPr>
                      <a:r>
                        <a:rPr lang="es-ES" sz="1400" dirty="0">
                          <a:solidFill>
                            <a:srgbClr val="000000"/>
                          </a:solidFill>
                          <a:effectLst/>
                          <a:latin typeface="Soberana Sans" panose="02000000000000000000" pitchFamily="50" charset="0"/>
                          <a:ea typeface="Times New Roman" panose="02020603050405020304" pitchFamily="18" charset="0"/>
                        </a:rPr>
                        <a:t>Sin dividendo</a:t>
                      </a:r>
                      <a:endParaRPr lang="es-MX" sz="1400" dirty="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704885572"/>
                  </a:ext>
                </a:extLst>
              </a:tr>
              <a:tr h="278784">
                <a:tc>
                  <a:txBody>
                    <a:bodyPr/>
                    <a:lstStyle/>
                    <a:p>
                      <a:pPr marL="33020" indent="182880" algn="l">
                        <a:lnSpc>
                          <a:spcPts val="1150"/>
                        </a:lnSpc>
                        <a:spcAft>
                          <a:spcPts val="505"/>
                        </a:spcAft>
                      </a:pPr>
                      <a:r>
                        <a:rPr lang="es-ES" sz="1400">
                          <a:solidFill>
                            <a:srgbClr val="000000"/>
                          </a:solidFill>
                          <a:effectLst/>
                          <a:latin typeface="Soberana Sans" panose="02000000000000000000" pitchFamily="50" charset="0"/>
                          <a:ea typeface="Times New Roman" panose="02020603050405020304" pitchFamily="18" charset="0"/>
                        </a:rPr>
                        <a:t>4</a:t>
                      </a:r>
                      <a:endParaRPr lang="es-MX" sz="1400">
                        <a:solidFill>
                          <a:srgbClr val="000000"/>
                        </a:solidFill>
                        <a:effectLst/>
                        <a:latin typeface="Arial" panose="020B0604020202020204" pitchFamily="34" charset="0"/>
                        <a:ea typeface="Times New Roman" panose="02020603050405020304" pitchFamily="18" charset="0"/>
                      </a:endParaRPr>
                    </a:p>
                  </a:txBody>
                  <a:tcPr marL="0" marR="0" marT="0" marB="0" anchor="ctr"/>
                </a:tc>
                <a:tc>
                  <a:txBody>
                    <a:bodyPr/>
                    <a:lstStyle/>
                    <a:p>
                      <a:pPr marL="33020" indent="182880" algn="l">
                        <a:lnSpc>
                          <a:spcPts val="1150"/>
                        </a:lnSpc>
                        <a:spcAft>
                          <a:spcPts val="505"/>
                        </a:spcAft>
                      </a:pPr>
                      <a:r>
                        <a:rPr lang="es-ES" sz="1400" dirty="0">
                          <a:solidFill>
                            <a:srgbClr val="000000"/>
                          </a:solidFill>
                          <a:effectLst/>
                          <a:latin typeface="Soberana Sans" panose="02000000000000000000" pitchFamily="50" charset="0"/>
                          <a:ea typeface="Times New Roman" panose="02020603050405020304" pitchFamily="18" charset="0"/>
                        </a:rPr>
                        <a:t>Experiencia Tasa Financiera</a:t>
                      </a:r>
                      <a:endParaRPr lang="es-MX" sz="1400" dirty="0">
                        <a:solidFill>
                          <a:srgbClr val="000000"/>
                        </a:solidFill>
                        <a:effectLst/>
                        <a:latin typeface="Arial" panose="020B0604020202020204" pitchFamily="34" charset="0"/>
                        <a:ea typeface="Times New Roman" panose="02020603050405020304" pitchFamily="18" charset="0"/>
                      </a:endParaRPr>
                    </a:p>
                  </a:txBody>
                  <a:tcPr marL="0" marR="0" marT="0" marB="0" anchor="ctr"/>
                </a:tc>
                <a:extLst>
                  <a:ext uri="{0D108BD9-81ED-4DB2-BD59-A6C34878D82A}">
                    <a16:rowId xmlns:a16="http://schemas.microsoft.com/office/drawing/2014/main" val="4002534945"/>
                  </a:ext>
                </a:extLst>
              </a:tr>
            </a:tbl>
          </a:graphicData>
        </a:graphic>
      </p:graphicFrame>
    </p:spTree>
    <p:extLst>
      <p:ext uri="{BB962C8B-B14F-4D97-AF65-F5344CB8AC3E}">
        <p14:creationId xmlns:p14="http://schemas.microsoft.com/office/powerpoint/2010/main" val="312529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31</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de dividendos</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06638" y="1224925"/>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t>
            </a:r>
            <a:r>
              <a:rPr lang="es-MX" sz="2000" b="1" dirty="0"/>
              <a:t>monto de dividendos </a:t>
            </a:r>
            <a:r>
              <a:rPr lang="es-MX" sz="2000" dirty="0"/>
              <a:t>es </a:t>
            </a:r>
            <a:r>
              <a:rPr lang="es-MX" sz="2000" b="1" dirty="0"/>
              <a:t>mayor</a:t>
            </a:r>
            <a:r>
              <a:rPr lang="es-MX" sz="2000" dirty="0"/>
              <a:t> a 0 entonces el tipo de dividendo debe ser </a:t>
            </a:r>
            <a:r>
              <a:rPr lang="es-MX" sz="2000" b="1" dirty="0"/>
              <a:t>distinto</a:t>
            </a:r>
            <a:r>
              <a:rPr lang="es-MX" sz="2000" dirty="0"/>
              <a:t> a sin dividendo (clave 3).</a:t>
            </a:r>
            <a:endParaRPr lang="es-ES" dirty="0"/>
          </a:p>
          <a:p>
            <a:pPr marL="419100" indent="-342900">
              <a:spcBef>
                <a:spcPts val="600"/>
              </a:spcBef>
              <a:buSzPts val="2400"/>
              <a:buFont typeface="Arial" panose="020B0604020202020204" pitchFamily="34" charset="0"/>
              <a:buChar char="•"/>
            </a:pPr>
            <a:endParaRPr lang="es-MX" sz="2000" dirty="0"/>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p:txBody>
      </p:sp>
    </p:spTree>
    <p:extLst>
      <p:ext uri="{BB962C8B-B14F-4D97-AF65-F5344CB8AC3E}">
        <p14:creationId xmlns:p14="http://schemas.microsoft.com/office/powerpoint/2010/main" val="1271533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32</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3"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cedida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año de fecha emisión es </a:t>
            </a:r>
            <a:r>
              <a:rPr lang="es-MX" sz="2000" b="1" dirty="0"/>
              <a:t>igual</a:t>
            </a:r>
            <a:r>
              <a:rPr lang="es-MX" sz="2000" dirty="0"/>
              <a:t> a año de reporte entonces la </a:t>
            </a:r>
            <a:r>
              <a:rPr lang="es-MX" sz="2000" b="1" dirty="0"/>
              <a:t>prima</a:t>
            </a:r>
            <a:r>
              <a:rPr lang="es-MX" sz="2000" dirty="0"/>
              <a:t> </a:t>
            </a:r>
            <a:r>
              <a:rPr lang="es-MX" sz="2000" b="1" dirty="0"/>
              <a:t>cedida</a:t>
            </a:r>
            <a:r>
              <a:rPr lang="es-MX" sz="2000" dirty="0"/>
              <a:t> debe ser </a:t>
            </a:r>
            <a:r>
              <a:rPr lang="es-MX" sz="2000" b="1" dirty="0"/>
              <a:t>menor</a:t>
            </a:r>
            <a:r>
              <a:rPr lang="es-MX" sz="2000" dirty="0"/>
              <a:t> a prima emitida.</a:t>
            </a:r>
            <a:endParaRPr lang="es-ES"/>
          </a:p>
          <a:p>
            <a:pPr marL="76200">
              <a:spcBef>
                <a:spcPts val="600"/>
              </a:spcBef>
              <a:buSzPts val="2400"/>
            </a:pPr>
            <a:endParaRPr lang="es-MX" sz="2000" dirty="0"/>
          </a:p>
          <a:p>
            <a:pPr marL="76200" algn="just">
              <a:spcBef>
                <a:spcPts val="600"/>
              </a:spcBef>
              <a:buSzPts val="2400"/>
            </a:pPr>
            <a:r>
              <a:rPr lang="es-MX" sz="2000" dirty="0"/>
              <a:t>Nota: La validación se realiza agrupando las variables de póliza y certificado de la tabla de emisión.</a:t>
            </a:r>
          </a:p>
          <a:p>
            <a:pPr marL="76200">
              <a:spcBef>
                <a:spcPts val="600"/>
              </a:spcBef>
              <a:buSzPts val="2400"/>
            </a:pPr>
            <a:endParaRPr lang="es-MX" sz="2000" dirty="0"/>
          </a:p>
        </p:txBody>
      </p:sp>
      <p:sp>
        <p:nvSpPr>
          <p:cNvPr id="20" name="Google Shape;112;p17">
            <a:extLst>
              <a:ext uri="{FF2B5EF4-FFF2-40B4-BE49-F238E27FC236}">
                <a16:creationId xmlns:a16="http://schemas.microsoft.com/office/drawing/2014/main" id="{89817D8F-588A-4C7B-9CCC-D7987531E0D3}"/>
              </a:ext>
            </a:extLst>
          </p:cNvPr>
          <p:cNvSpPr txBox="1">
            <a:spLocks/>
          </p:cNvSpPr>
          <p:nvPr/>
        </p:nvSpPr>
        <p:spPr>
          <a:xfrm>
            <a:off x="6951944" y="2876289"/>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54758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33</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Comisión directa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MX" sz="2000" dirty="0"/>
              <a:t>Se debe registrar el monto neto de las comisiones o compensaciones directas otorgadas a los agentes correspondientes a la prima expedida durante el periodo de reporte. </a:t>
            </a:r>
            <a:endParaRPr lang="es-ES"/>
          </a:p>
          <a:p>
            <a:pPr marL="76200" algn="just">
              <a:spcBef>
                <a:spcPts val="600"/>
              </a:spcBef>
              <a:buSzPts val="2400"/>
            </a:pPr>
            <a:endParaRPr lang="es-MX" sz="2000" dirty="0"/>
          </a:p>
          <a:p>
            <a:pPr marL="419100" indent="-342900" algn="just">
              <a:spcBef>
                <a:spcPts val="600"/>
              </a:spcBef>
              <a:buSzPts val="2400"/>
              <a:buFont typeface="Arial" panose="020B0604020202020204" pitchFamily="34" charset="0"/>
              <a:buChar char="•"/>
            </a:pPr>
            <a:r>
              <a:rPr lang="es-MX" sz="2000" dirty="0"/>
              <a:t>Si la Forma de venta es Fuerza de venta interna (clave 06) o Módulos de venta (clave 07)  entonces la </a:t>
            </a:r>
            <a:r>
              <a:rPr lang="es-MX" sz="2000" b="1" dirty="0"/>
              <a:t>comisión</a:t>
            </a:r>
            <a:r>
              <a:rPr lang="es-MX" sz="2000" dirty="0"/>
              <a:t> </a:t>
            </a:r>
            <a:r>
              <a:rPr lang="es-MX" sz="2000" b="1" dirty="0"/>
              <a:t>directa</a:t>
            </a:r>
            <a:r>
              <a:rPr lang="es-MX" sz="2000" dirty="0"/>
              <a:t> debe ser </a:t>
            </a:r>
            <a:r>
              <a:rPr lang="es-MX" sz="2000" b="1" dirty="0"/>
              <a:t>igual</a:t>
            </a:r>
            <a:r>
              <a:rPr lang="es-MX" sz="2000" dirty="0"/>
              <a:t> a 0.</a:t>
            </a:r>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34</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3"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Comisión directa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año de la fecha emisión es </a:t>
            </a:r>
            <a:r>
              <a:rPr lang="es-MX" sz="2000" b="1" dirty="0"/>
              <a:t>igual</a:t>
            </a:r>
            <a:r>
              <a:rPr lang="es-MX" sz="2000" dirty="0"/>
              <a:t> al año de reporte entonces la </a:t>
            </a:r>
            <a:r>
              <a:rPr lang="es-MX" sz="2000" b="1" dirty="0"/>
              <a:t>comisión</a:t>
            </a:r>
            <a:r>
              <a:rPr lang="es-MX" sz="2000" dirty="0"/>
              <a:t> </a:t>
            </a:r>
            <a:r>
              <a:rPr lang="es-MX" sz="2000" b="1" dirty="0"/>
              <a:t>directa</a:t>
            </a:r>
            <a:r>
              <a:rPr lang="es-MX" sz="2000" dirty="0"/>
              <a:t> debe ser </a:t>
            </a:r>
            <a:r>
              <a:rPr lang="es-MX" sz="2000" b="1" dirty="0"/>
              <a:t>menor</a:t>
            </a:r>
            <a:r>
              <a:rPr lang="es-MX" sz="2000" dirty="0"/>
              <a:t> a la prima emitida.</a:t>
            </a:r>
            <a:endParaRPr lang="es-ES"/>
          </a:p>
          <a:p>
            <a:pPr marL="76200" algn="just">
              <a:spcBef>
                <a:spcPts val="600"/>
              </a:spcBef>
              <a:buSzPts val="2400"/>
            </a:pPr>
            <a:endParaRPr lang="es-MX" sz="2000" dirty="0"/>
          </a:p>
          <a:p>
            <a:pPr marL="76200" algn="just">
              <a:spcBef>
                <a:spcPts val="600"/>
              </a:spcBef>
              <a:buSzPts val="2400"/>
            </a:pPr>
            <a:r>
              <a:rPr lang="es-MX" sz="2000" dirty="0"/>
              <a:t>Nota: La validación se realiza agrupando las variables de póliza y certificado de la tabla de emisión.</a:t>
            </a:r>
          </a:p>
        </p:txBody>
      </p:sp>
      <p:sp>
        <p:nvSpPr>
          <p:cNvPr id="20" name="Google Shape;112;p17">
            <a:extLst>
              <a:ext uri="{FF2B5EF4-FFF2-40B4-BE49-F238E27FC236}">
                <a16:creationId xmlns:a16="http://schemas.microsoft.com/office/drawing/2014/main" id="{89817D8F-588A-4C7B-9CCC-D7987531E0D3}"/>
              </a:ext>
            </a:extLst>
          </p:cNvPr>
          <p:cNvSpPr txBox="1">
            <a:spLocks/>
          </p:cNvSpPr>
          <p:nvPr/>
        </p:nvSpPr>
        <p:spPr>
          <a:xfrm>
            <a:off x="6951944" y="2876289"/>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269888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Emisión</a:t>
            </a:r>
            <a:endParaRPr dirty="0"/>
          </a:p>
        </p:txBody>
      </p:sp>
      <p:sp>
        <p:nvSpPr>
          <p:cNvPr id="99" name="Google Shape;99;p15"/>
          <p:cNvSpPr txBox="1">
            <a:spLocks noGrp="1"/>
          </p:cNvSpPr>
          <p:nvPr>
            <p:ph type="subTitle" idx="1"/>
          </p:nvPr>
        </p:nvSpPr>
        <p:spPr>
          <a:xfrm>
            <a:off x="667940" y="3171547"/>
            <a:ext cx="7584906" cy="1656175"/>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MX" sz="1600" dirty="0"/>
              <a:t>Este archivo contendrá la información referente a la emisión de certificados en el periodo reportado o bien con algún movimiento contable.</a:t>
            </a:r>
            <a:endParaRPr lang="es-ES" sz="1600"/>
          </a:p>
          <a:p>
            <a:pPr marL="0" indent="0" algn="just"/>
            <a:endParaRPr lang="es-MX" sz="1600" dirty="0"/>
          </a:p>
          <a:p>
            <a:pPr marL="0" indent="0" algn="just"/>
            <a:r>
              <a:rPr lang="es-MX" sz="1600" dirty="0"/>
              <a:t>Si una Institución se encuentra en coaseguro con otra u otras Instituciones, cada institución deberá reportar la parte que le corresponda de la emisión y de los siniestros.</a:t>
            </a:r>
          </a:p>
        </p:txBody>
      </p:sp>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35</a:t>
            </a:fld>
            <a:endParaRPr dirty="0"/>
          </a:p>
        </p:txBody>
      </p:sp>
    </p:spTree>
    <p:extLst>
      <p:ext uri="{BB962C8B-B14F-4D97-AF65-F5344CB8AC3E}">
        <p14:creationId xmlns:p14="http://schemas.microsoft.com/office/powerpoint/2010/main" val="1488867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Cobertura</a:t>
            </a:r>
            <a:endParaRPr sz="4800" b="1" dirty="0"/>
          </a:p>
        </p:txBody>
      </p:sp>
      <p:sp>
        <p:nvSpPr>
          <p:cNvPr id="112" name="Google Shape;112;p17"/>
          <p:cNvSpPr txBox="1">
            <a:spLocks noGrp="1"/>
          </p:cNvSpPr>
          <p:nvPr>
            <p:ph type="body" idx="1"/>
          </p:nvPr>
        </p:nvSpPr>
        <p:spPr>
          <a:xfrm>
            <a:off x="651227" y="1010815"/>
            <a:ext cx="5951052" cy="3387900"/>
          </a:xfrm>
          <a:prstGeom prst="rect">
            <a:avLst/>
          </a:prstGeom>
        </p:spPr>
        <p:txBody>
          <a:bodyPr spcFirstLastPara="1" wrap="square" lIns="91425" tIns="91425" rIns="91425" bIns="91425" anchor="t" anchorCtr="0">
            <a:noAutofit/>
          </a:bodyPr>
          <a:lstStyle/>
          <a:p>
            <a:pPr marL="76200" lvl="0" indent="0">
              <a:buClr>
                <a:srgbClr val="000000"/>
              </a:buClr>
              <a:buNone/>
            </a:pPr>
            <a:r>
              <a:rPr lang="es-MX" sz="1400" dirty="0">
                <a:solidFill>
                  <a:srgbClr val="000000"/>
                </a:solidFill>
                <a:latin typeface="Arial"/>
                <a:cs typeface="Arial"/>
                <a:sym typeface="Arial"/>
              </a:rPr>
              <a:t>El valor de la variable debe estar en el catálogo de </a:t>
            </a:r>
            <a:r>
              <a:rPr lang="es-MX" sz="1400" b="1" dirty="0">
                <a:solidFill>
                  <a:srgbClr val="000000"/>
                </a:solidFill>
                <a:latin typeface="Arial"/>
                <a:cs typeface="Arial"/>
                <a:sym typeface="Arial"/>
              </a:rPr>
              <a:t>Cobertura</a:t>
            </a:r>
            <a:r>
              <a:rPr lang="es-MX" sz="1400" dirty="0">
                <a:solidFill>
                  <a:srgbClr val="000000"/>
                </a:solidFill>
                <a:latin typeface="Arial"/>
                <a:cs typeface="Arial"/>
                <a:sym typeface="Arial"/>
              </a:rPr>
              <a:t>.</a:t>
            </a:r>
            <a:endParaRPr lang="es-ES" sz="140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36</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17" name="Tabla 16">
            <a:extLst>
              <a:ext uri="{FF2B5EF4-FFF2-40B4-BE49-F238E27FC236}">
                <a16:creationId xmlns:a16="http://schemas.microsoft.com/office/drawing/2014/main" id="{32262BD6-6D0F-4C63-AAED-C5315B2303B0}"/>
              </a:ext>
            </a:extLst>
          </p:cNvPr>
          <p:cNvGraphicFramePr>
            <a:graphicFrameLocks noGrp="1"/>
          </p:cNvGraphicFramePr>
          <p:nvPr>
            <p:extLst>
              <p:ext uri="{D42A27DB-BD31-4B8C-83A1-F6EECF244321}">
                <p14:modId xmlns:p14="http://schemas.microsoft.com/office/powerpoint/2010/main" val="3281945484"/>
              </p:ext>
            </p:extLst>
          </p:nvPr>
        </p:nvGraphicFramePr>
        <p:xfrm>
          <a:off x="978306" y="1428795"/>
          <a:ext cx="5357424" cy="2654310"/>
        </p:xfrm>
        <a:graphic>
          <a:graphicData uri="http://schemas.openxmlformats.org/drawingml/2006/table">
            <a:tbl>
              <a:tblPr>
                <a:tableStyleId>{E8B1032C-EA38-4F05-BA0D-38AFFFC7BED3}</a:tableStyleId>
              </a:tblPr>
              <a:tblGrid>
                <a:gridCol w="1773184">
                  <a:extLst>
                    <a:ext uri="{9D8B030D-6E8A-4147-A177-3AD203B41FA5}">
                      <a16:colId xmlns:a16="http://schemas.microsoft.com/office/drawing/2014/main" val="3130342430"/>
                    </a:ext>
                  </a:extLst>
                </a:gridCol>
                <a:gridCol w="3584240">
                  <a:extLst>
                    <a:ext uri="{9D8B030D-6E8A-4147-A177-3AD203B41FA5}">
                      <a16:colId xmlns:a16="http://schemas.microsoft.com/office/drawing/2014/main" val="535586801"/>
                    </a:ext>
                  </a:extLst>
                </a:gridCol>
              </a:tblGrid>
              <a:tr h="175224">
                <a:tc>
                  <a:txBody>
                    <a:bodyPr/>
                    <a:lstStyle/>
                    <a:p>
                      <a:pPr indent="182880" algn="ctr">
                        <a:lnSpc>
                          <a:spcPts val="1240"/>
                        </a:lnSpc>
                        <a:spcAft>
                          <a:spcPts val="505"/>
                        </a:spcAft>
                      </a:pPr>
                      <a:r>
                        <a:rPr lang="es-ES" sz="950" b="1" dirty="0">
                          <a:solidFill>
                            <a:srgbClr val="000000"/>
                          </a:solidFill>
                          <a:effectLst/>
                          <a:latin typeface="Soberana Sans" panose="02000000000000000000" pitchFamily="50" charset="0"/>
                          <a:ea typeface="Times New Roman" panose="02020603050405020304" pitchFamily="18" charset="0"/>
                        </a:rPr>
                        <a:t>Clave</a:t>
                      </a:r>
                      <a:endParaRPr lang="es-MX" sz="900" dirty="0">
                        <a:solidFill>
                          <a:srgbClr val="000000"/>
                        </a:solidFill>
                        <a:effectLst/>
                        <a:latin typeface="Arial" panose="020B0604020202020204" pitchFamily="34" charset="0"/>
                        <a:ea typeface="Times New Roman" panose="02020603050405020304" pitchFamily="18" charset="0"/>
                      </a:endParaRPr>
                    </a:p>
                  </a:txBody>
                  <a:tcPr marL="44450" marR="44450" marT="9525" marB="9525" anchor="b">
                    <a:solidFill>
                      <a:schemeClr val="bg2">
                        <a:lumMod val="40000"/>
                        <a:lumOff val="60000"/>
                      </a:schemeClr>
                    </a:solidFill>
                  </a:tcPr>
                </a:tc>
                <a:tc>
                  <a:txBody>
                    <a:bodyPr/>
                    <a:lstStyle/>
                    <a:p>
                      <a:pPr indent="182880" algn="ctr">
                        <a:lnSpc>
                          <a:spcPts val="1240"/>
                        </a:lnSpc>
                        <a:spcAft>
                          <a:spcPts val="505"/>
                        </a:spcAft>
                      </a:pPr>
                      <a:r>
                        <a:rPr lang="es-ES" sz="950" b="1" dirty="0">
                          <a:solidFill>
                            <a:srgbClr val="000000"/>
                          </a:solidFill>
                          <a:effectLst/>
                          <a:latin typeface="Soberana Sans"/>
                          <a:ea typeface="Times New Roman" panose="02020603050405020304" pitchFamily="18" charset="0"/>
                        </a:rPr>
                        <a:t>Cobertura</a:t>
                      </a:r>
                      <a:endParaRPr lang="es-MX" sz="900" dirty="0">
                        <a:solidFill>
                          <a:srgbClr val="000000"/>
                        </a:solidFill>
                        <a:effectLst/>
                        <a:latin typeface="Soberana Sans"/>
                        <a:ea typeface="Times New Roman" panose="02020603050405020304" pitchFamily="18" charset="0"/>
                      </a:endParaRPr>
                    </a:p>
                  </a:txBody>
                  <a:tcPr marL="44450" marR="44450" marT="9525" marB="9525" anchor="b">
                    <a:solidFill>
                      <a:schemeClr val="bg2">
                        <a:lumMod val="40000"/>
                        <a:lumOff val="60000"/>
                      </a:schemeClr>
                    </a:solidFill>
                  </a:tcPr>
                </a:tc>
                <a:extLst>
                  <a:ext uri="{0D108BD9-81ED-4DB2-BD59-A6C34878D82A}">
                    <a16:rowId xmlns:a16="http://schemas.microsoft.com/office/drawing/2014/main" val="1792843017"/>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01</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Gastos </a:t>
                      </a:r>
                      <a:r>
                        <a:rPr lang="es-ES" sz="950" dirty="0" err="1">
                          <a:solidFill>
                            <a:srgbClr val="000000"/>
                          </a:solidFill>
                          <a:effectLst/>
                          <a:latin typeface="Soberana Sans"/>
                          <a:ea typeface="Times New Roman" panose="02020603050405020304" pitchFamily="18" charset="0"/>
                          <a:cs typeface="Arial"/>
                        </a:rPr>
                        <a:t>medicos</a:t>
                      </a:r>
                      <a:r>
                        <a:rPr lang="es-ES" sz="950" dirty="0">
                          <a:solidFill>
                            <a:srgbClr val="000000"/>
                          </a:solidFill>
                          <a:effectLst/>
                          <a:latin typeface="Soberana Sans"/>
                          <a:ea typeface="Times New Roman" panose="02020603050405020304" pitchFamily="18" charset="0"/>
                          <a:cs typeface="Arial"/>
                        </a:rPr>
                        <a:t>  en el territorio nacional</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10583378"/>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02</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Gastos médicos en el extranjero</a:t>
                      </a:r>
                      <a:endParaRPr lang="es-MX" sz="1200" dirty="0">
                        <a:solidFill>
                          <a:srgbClr val="000000"/>
                        </a:solidFill>
                        <a:effectLst/>
                        <a:latin typeface="Times New Roman" panose="02020603050405020304" pitchFamily="18" charset="0"/>
                        <a:ea typeface="Times New Roman" panose="02020603050405020304" pitchFamily="18" charset="0"/>
                      </a:endParaRPr>
                    </a:p>
                  </a:txBody>
                  <a:tcPr marL="44450" marR="44450" marT="9525" marB="9525" anchor="b"/>
                </a:tc>
                <a:extLst>
                  <a:ext uri="{0D108BD9-81ED-4DB2-BD59-A6C34878D82A}">
                    <a16:rowId xmlns:a16="http://schemas.microsoft.com/office/drawing/2014/main" val="335839667"/>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03</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Emergencia médica en el extranjero</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2198913269"/>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04</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Maternidad</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2523238455"/>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05</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Gastos médicos dentales</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32792133"/>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06</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Gastos médicos salud visual</a:t>
                      </a:r>
                      <a:endParaRPr lang="es-MX" sz="1200" dirty="0">
                        <a:solidFill>
                          <a:srgbClr val="000000"/>
                        </a:solidFill>
                        <a:effectLst/>
                        <a:latin typeface="Times New Roman" panose="02020603050405020304" pitchFamily="18" charset="0"/>
                        <a:ea typeface="Times New Roman" panose="02020603050405020304" pitchFamily="18" charset="0"/>
                      </a:endParaRPr>
                    </a:p>
                  </a:txBody>
                  <a:tcPr marL="44450" marR="44450" marT="9525" marB="9525" anchor="b"/>
                </a:tc>
                <a:extLst>
                  <a:ext uri="{0D108BD9-81ED-4DB2-BD59-A6C34878D82A}">
                    <a16:rowId xmlns:a16="http://schemas.microsoft.com/office/drawing/2014/main" val="4185131987"/>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07</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Renta diaria por hospitalización</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468278725"/>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08</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Indemnización por incapacidad</a:t>
                      </a:r>
                      <a:endParaRPr lang="es-MX" sz="1200" dirty="0">
                        <a:solidFill>
                          <a:srgbClr val="000000"/>
                        </a:solidFill>
                        <a:effectLst/>
                        <a:latin typeface="Times New Roman" panose="02020603050405020304" pitchFamily="18" charset="0"/>
                        <a:ea typeface="Times New Roman" panose="02020603050405020304" pitchFamily="18" charset="0"/>
                      </a:endParaRPr>
                    </a:p>
                  </a:txBody>
                  <a:tcPr marL="44450" marR="44450" marT="9525" marB="9525" anchor="b"/>
                </a:tc>
                <a:extLst>
                  <a:ext uri="{0D108BD9-81ED-4DB2-BD59-A6C34878D82A}">
                    <a16:rowId xmlns:a16="http://schemas.microsoft.com/office/drawing/2014/main" val="418958116"/>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09</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Muerte accidental</a:t>
                      </a:r>
                      <a:endParaRPr lang="es-MX" sz="1200" dirty="0">
                        <a:solidFill>
                          <a:srgbClr val="000000"/>
                        </a:solidFill>
                        <a:effectLst/>
                        <a:latin typeface="Times New Roman" panose="02020603050405020304" pitchFamily="18" charset="0"/>
                        <a:ea typeface="Times New Roman" panose="02020603050405020304" pitchFamily="18" charset="0"/>
                      </a:endParaRPr>
                    </a:p>
                  </a:txBody>
                  <a:tcPr marL="44450" marR="44450" marT="9525" marB="9525" anchor="b"/>
                </a:tc>
                <a:extLst>
                  <a:ext uri="{0D108BD9-81ED-4DB2-BD59-A6C34878D82A}">
                    <a16:rowId xmlns:a16="http://schemas.microsoft.com/office/drawing/2014/main" val="2895549707"/>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10</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Gastos funerarios</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extLst>
                  <a:ext uri="{0D108BD9-81ED-4DB2-BD59-A6C34878D82A}">
                    <a16:rowId xmlns:a16="http://schemas.microsoft.com/office/drawing/2014/main" val="1732900986"/>
                  </a:ext>
                </a:extLst>
              </a:tr>
              <a:tr h="190699">
                <a:tc>
                  <a:txBody>
                    <a:bodyPr/>
                    <a:lstStyle/>
                    <a:p>
                      <a:pPr algn="ctr"/>
                      <a:r>
                        <a:rPr lang="es-ES" sz="950" dirty="0">
                          <a:solidFill>
                            <a:srgbClr val="000000"/>
                          </a:solidFill>
                          <a:effectLst/>
                          <a:latin typeface="Soberana Sans"/>
                          <a:ea typeface="Times New Roman" panose="02020603050405020304" pitchFamily="18" charset="0"/>
                          <a:cs typeface="Arial"/>
                        </a:rPr>
                        <a:t>11</a:t>
                      </a:r>
                      <a:endParaRPr lang="es-MX" sz="1200" dirty="0">
                        <a:solidFill>
                          <a:srgbClr val="000000"/>
                        </a:solidFill>
                        <a:effectLst/>
                        <a:latin typeface="Soberana Sans"/>
                        <a:ea typeface="Times New Roman" panose="02020603050405020304" pitchFamily="18" charset="0"/>
                        <a:cs typeface="Arial"/>
                      </a:endParaRPr>
                    </a:p>
                  </a:txBody>
                  <a:tcPr marL="44450" marR="44450" marT="9525" marB="9525" anchor="b"/>
                </a:tc>
                <a:tc>
                  <a:txBody>
                    <a:bodyPr/>
                    <a:lstStyle/>
                    <a:p>
                      <a:r>
                        <a:rPr lang="es-ES" sz="95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Exención de deducible</a:t>
                      </a:r>
                      <a:endParaRPr lang="es-MX" sz="1200" dirty="0">
                        <a:solidFill>
                          <a:srgbClr val="000000"/>
                        </a:solidFill>
                        <a:effectLst/>
                        <a:latin typeface="Times New Roman" panose="02020603050405020304" pitchFamily="18" charset="0"/>
                        <a:ea typeface="Times New Roman" panose="02020603050405020304" pitchFamily="18" charset="0"/>
                      </a:endParaRPr>
                    </a:p>
                  </a:txBody>
                  <a:tcPr marL="44450" marR="44450" marT="9525" marB="9525" anchor="b"/>
                </a:tc>
                <a:extLst>
                  <a:ext uri="{0D108BD9-81ED-4DB2-BD59-A6C34878D82A}">
                    <a16:rowId xmlns:a16="http://schemas.microsoft.com/office/drawing/2014/main" val="1840149591"/>
                  </a:ext>
                </a:extLst>
              </a:tr>
              <a:tr h="190699">
                <a:tc>
                  <a:txBody>
                    <a:bodyPr/>
                    <a:lstStyle/>
                    <a:p>
                      <a:pPr lvl="0" algn="ctr">
                        <a:buNone/>
                      </a:pPr>
                      <a:r>
                        <a:rPr lang="es-ES" sz="950" dirty="0">
                          <a:solidFill>
                            <a:srgbClr val="000000"/>
                          </a:solidFill>
                          <a:effectLst/>
                          <a:latin typeface="Soberana Sans"/>
                          <a:cs typeface="Arial"/>
                        </a:rPr>
                        <a:t>12</a:t>
                      </a:r>
                      <a:endParaRPr lang="es-ES" dirty="0"/>
                    </a:p>
                  </a:txBody>
                  <a:tcPr marL="44450" marR="44450" marT="9525" marB="9525" anchor="b"/>
                </a:tc>
                <a:tc>
                  <a:txBody>
                    <a:bodyPr/>
                    <a:lstStyle/>
                    <a:p>
                      <a:r>
                        <a:rPr lang="es-ES" sz="950" dirty="0">
                          <a:solidFill>
                            <a:srgbClr val="000000"/>
                          </a:solidFill>
                          <a:effectLst/>
                          <a:latin typeface="Soberana Sans"/>
                          <a:ea typeface="Times New Roman" panose="02020603050405020304" pitchFamily="18" charset="0"/>
                          <a:cs typeface="Arial"/>
                        </a:rPr>
                        <a:t>Enfermedades graves</a:t>
                      </a:r>
                    </a:p>
                  </a:txBody>
                  <a:tcPr marL="44450" marR="44450" marT="9525" marB="9525" anchor="b"/>
                </a:tc>
                <a:extLst>
                  <a:ext uri="{0D108BD9-81ED-4DB2-BD59-A6C34878D82A}">
                    <a16:rowId xmlns:a16="http://schemas.microsoft.com/office/drawing/2014/main" val="4229823366"/>
                  </a:ext>
                </a:extLst>
              </a:tr>
              <a:tr h="190698">
                <a:tc>
                  <a:txBody>
                    <a:bodyPr/>
                    <a:lstStyle/>
                    <a:p>
                      <a:pPr lvl="0" algn="ctr">
                        <a:buNone/>
                      </a:pPr>
                      <a:r>
                        <a:rPr lang="es-ES" sz="950" dirty="0">
                          <a:solidFill>
                            <a:srgbClr val="000000"/>
                          </a:solidFill>
                          <a:effectLst/>
                          <a:latin typeface="Soberana Sans"/>
                          <a:ea typeface="Times New Roman" panose="02020603050405020304" pitchFamily="18" charset="0"/>
                          <a:cs typeface="Arial"/>
                        </a:rPr>
                        <a:t>99</a:t>
                      </a:r>
                    </a:p>
                  </a:txBody>
                  <a:tcPr marL="44449" marR="44449" marT="9524" marB="9524"/>
                </a:tc>
                <a:tc>
                  <a:txBody>
                    <a:bodyPr/>
                    <a:lstStyle/>
                    <a:p>
                      <a:pPr lvl="0">
                        <a:buNone/>
                      </a:pPr>
                      <a:r>
                        <a:rPr lang="es-ES" sz="950" dirty="0">
                          <a:solidFill>
                            <a:srgbClr val="000000"/>
                          </a:solidFill>
                          <a:effectLst/>
                          <a:latin typeface="Soberana Sans"/>
                          <a:ea typeface="Times New Roman" panose="02020603050405020304" pitchFamily="18" charset="0"/>
                          <a:cs typeface="Arial"/>
                        </a:rPr>
                        <a:t>Otro</a:t>
                      </a:r>
                    </a:p>
                  </a:txBody>
                  <a:tcPr marL="44449" marR="44449" marT="9524" marB="9524"/>
                </a:tc>
                <a:extLst>
                  <a:ext uri="{0D108BD9-81ED-4DB2-BD59-A6C34878D82A}">
                    <a16:rowId xmlns:a16="http://schemas.microsoft.com/office/drawing/2014/main" val="3844863279"/>
                  </a:ext>
                </a:extLst>
              </a:tr>
            </a:tbl>
          </a:graphicData>
        </a:graphic>
      </p:graphicFrame>
      <p:sp>
        <p:nvSpPr>
          <p:cNvPr id="18" name="Google Shape;110;p18">
            <a:extLst>
              <a:ext uri="{FF2B5EF4-FFF2-40B4-BE49-F238E27FC236}">
                <a16:creationId xmlns:a16="http://schemas.microsoft.com/office/drawing/2014/main" id="{4BE913A9-E6A5-4E66-983E-820D85372621}"/>
              </a:ext>
            </a:extLst>
          </p:cNvPr>
          <p:cNvSpPr txBox="1">
            <a:spLocks/>
          </p:cNvSpPr>
          <p:nvPr/>
        </p:nvSpPr>
        <p:spPr>
          <a:xfrm>
            <a:off x="1001034" y="4130797"/>
            <a:ext cx="5426485" cy="9174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100" dirty="0"/>
              <a:t>Nota: </a:t>
            </a:r>
          </a:p>
          <a:p>
            <a:pPr marL="228600" indent="-228600" algn="just">
              <a:buFont typeface="Arial" panose="020B0604020202020204" pitchFamily="34" charset="0"/>
              <a:buChar char="•"/>
            </a:pPr>
            <a:r>
              <a:rPr lang="es-MX" sz="1100" dirty="0"/>
              <a:t>El número de registros con cobertura igual 99 debe ser menor o igual al 5% de la cartera.</a:t>
            </a:r>
          </a:p>
          <a:p>
            <a:pPr marL="228600" indent="-228600" algn="just">
              <a:buFont typeface="Arial" panose="020B0604020202020204" pitchFamily="34" charset="0"/>
              <a:buChar char="•"/>
            </a:pPr>
            <a:r>
              <a:rPr lang="es-MX" sz="1100" dirty="0"/>
              <a:t>Sólo se utilizan otras coberturas distintas a 01 si se cobra una prima adicional.</a:t>
            </a:r>
          </a:p>
        </p:txBody>
      </p:sp>
    </p:spTree>
    <p:extLst>
      <p:ext uri="{BB962C8B-B14F-4D97-AF65-F5344CB8AC3E}">
        <p14:creationId xmlns:p14="http://schemas.microsoft.com/office/powerpoint/2010/main" val="111871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Cobertura</a:t>
            </a:r>
            <a:endParaRPr sz="4800" b="1" dirty="0"/>
          </a:p>
        </p:txBody>
      </p:sp>
      <p:sp>
        <p:nvSpPr>
          <p:cNvPr id="112" name="Google Shape;112;p17"/>
          <p:cNvSpPr txBox="1">
            <a:spLocks noGrp="1"/>
          </p:cNvSpPr>
          <p:nvPr>
            <p:ph type="body" idx="1"/>
          </p:nvPr>
        </p:nvSpPr>
        <p:spPr>
          <a:xfrm>
            <a:off x="744216" y="1171574"/>
            <a:ext cx="5619005" cy="3265885"/>
          </a:xfrm>
          <a:prstGeom prst="rect">
            <a:avLst/>
          </a:prstGeom>
        </p:spPr>
        <p:txBody>
          <a:bodyPr spcFirstLastPara="1" wrap="square" lIns="91425" tIns="91425" rIns="91425" bIns="91425" anchor="t" anchorCtr="0">
            <a:noAutofit/>
          </a:bodyPr>
          <a:lstStyle/>
          <a:p>
            <a:pPr algn="just">
              <a:buClr>
                <a:srgbClr val="000000"/>
              </a:buClr>
              <a:buFont typeface="Arial" panose="020B0604020202020204" pitchFamily="34" charset="0"/>
              <a:buChar char="•"/>
            </a:pPr>
            <a:r>
              <a:rPr lang="es-MX" sz="1800" dirty="0">
                <a:solidFill>
                  <a:srgbClr val="000000"/>
                </a:solidFill>
                <a:latin typeface="Arial"/>
                <a:cs typeface="Arial"/>
                <a:sym typeface="Arial"/>
              </a:rPr>
              <a:t>En todos los certificados debe existir un registro con </a:t>
            </a:r>
            <a:r>
              <a:rPr lang="es-MX" sz="1800" b="1" dirty="0">
                <a:solidFill>
                  <a:srgbClr val="000000"/>
                </a:solidFill>
                <a:latin typeface="Arial"/>
                <a:cs typeface="Arial"/>
                <a:sym typeface="Arial"/>
              </a:rPr>
              <a:t>Cobertura</a:t>
            </a:r>
            <a:r>
              <a:rPr lang="es-MX" sz="1800" dirty="0">
                <a:solidFill>
                  <a:srgbClr val="000000"/>
                </a:solidFill>
                <a:latin typeface="Arial"/>
                <a:cs typeface="Arial"/>
                <a:sym typeface="Arial"/>
              </a:rPr>
              <a:t> </a:t>
            </a:r>
            <a:r>
              <a:rPr lang="es-MX" sz="1800" b="1" dirty="0">
                <a:solidFill>
                  <a:srgbClr val="000000"/>
                </a:solidFill>
                <a:latin typeface="Arial"/>
                <a:cs typeface="Arial"/>
                <a:sym typeface="Arial"/>
              </a:rPr>
              <a:t>igual</a:t>
            </a:r>
            <a:r>
              <a:rPr lang="es-MX" sz="1800" dirty="0">
                <a:solidFill>
                  <a:srgbClr val="000000"/>
                </a:solidFill>
                <a:latin typeface="Arial"/>
                <a:cs typeface="Arial"/>
                <a:sym typeface="Arial"/>
              </a:rPr>
              <a:t> a gastos médicos en territorio nacional o gastos médicos dentales.</a:t>
            </a:r>
            <a:endParaRPr lang="es-ES" sz="1800" dirty="0"/>
          </a:p>
          <a:p>
            <a:pPr algn="just">
              <a:buClr>
                <a:srgbClr val="000000"/>
              </a:buClr>
              <a:buFont typeface="Arial" panose="020B0604020202020204" pitchFamily="34" charset="0"/>
              <a:buChar char="•"/>
            </a:pPr>
            <a:endParaRPr lang="es-MX" sz="1800" dirty="0">
              <a:solidFill>
                <a:srgbClr val="000000"/>
              </a:solidFill>
              <a:latin typeface="Arial"/>
              <a:cs typeface="Arial"/>
            </a:endParaRPr>
          </a:p>
          <a:p>
            <a:pPr>
              <a:buClr>
                <a:srgbClr val="000000"/>
              </a:buClr>
              <a:buFont typeface="Arial" panose="020B0604020202020204" pitchFamily="34" charset="0"/>
              <a:buChar char="•"/>
            </a:pPr>
            <a:endParaRPr lang="es-MX" sz="2000" dirty="0">
              <a:solidFill>
                <a:srgbClr val="000000"/>
              </a:solidFill>
              <a:latin typeface="Arial"/>
              <a:cs typeface="Arial"/>
              <a:sym typeface="Arial"/>
            </a:endParaRPr>
          </a:p>
          <a:p>
            <a:pPr>
              <a:buClr>
                <a:srgbClr val="000000"/>
              </a:buClr>
              <a:buFont typeface="Arial" panose="020B0604020202020204" pitchFamily="34" charset="0"/>
              <a:buChar char="•"/>
            </a:pPr>
            <a:endParaRPr sz="20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37</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4781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38</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Suma asegurada</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578768" y="1143000"/>
            <a:ext cx="6317332" cy="385762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MX" sz="1600" dirty="0"/>
              <a:t>Se registrará el monto de suma asegurada cubierta para el beneficio adquirido.</a:t>
            </a:r>
            <a:endParaRPr lang="es-ES" sz="1600" dirty="0"/>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La </a:t>
            </a:r>
            <a:r>
              <a:rPr lang="es-MX" sz="1600" b="1" dirty="0"/>
              <a:t>suma</a:t>
            </a:r>
            <a:r>
              <a:rPr lang="es-MX" sz="1600" dirty="0"/>
              <a:t> </a:t>
            </a:r>
            <a:r>
              <a:rPr lang="es-MX" sz="1600" b="1" dirty="0"/>
              <a:t>asegurada</a:t>
            </a:r>
            <a:r>
              <a:rPr lang="es-MX" sz="1600" dirty="0"/>
              <a:t> debe ser </a:t>
            </a:r>
            <a:r>
              <a:rPr lang="es-MX" sz="1600" b="1" dirty="0"/>
              <a:t>mayor</a:t>
            </a:r>
            <a:r>
              <a:rPr lang="es-MX" sz="1600" dirty="0"/>
              <a:t> o igual a 0.</a:t>
            </a:r>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la cobertura es </a:t>
            </a:r>
            <a:r>
              <a:rPr lang="es-MX" sz="1600" b="1" dirty="0"/>
              <a:t>igual</a:t>
            </a:r>
            <a:r>
              <a:rPr lang="es-MX" sz="1600" dirty="0"/>
              <a:t> a exención de deducible (clave 11) entonces la </a:t>
            </a:r>
            <a:r>
              <a:rPr lang="es-MX" sz="1600" b="1" dirty="0"/>
              <a:t>suma</a:t>
            </a:r>
            <a:r>
              <a:rPr lang="es-MX" sz="1600" dirty="0"/>
              <a:t> </a:t>
            </a:r>
            <a:r>
              <a:rPr lang="es-MX" sz="1600" b="1" dirty="0"/>
              <a:t>asegurada</a:t>
            </a:r>
            <a:r>
              <a:rPr lang="es-MX" sz="1600" dirty="0"/>
              <a:t> debe ser igual a 0.</a:t>
            </a:r>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la modalidad de suma asegurada es </a:t>
            </a:r>
            <a:r>
              <a:rPr lang="es-MX" sz="1600" b="1" dirty="0"/>
              <a:t>igual</a:t>
            </a:r>
            <a:r>
              <a:rPr lang="es-MX" sz="1600" dirty="0"/>
              <a:t> a suma asegurada con límite (N) entonces la </a:t>
            </a:r>
            <a:r>
              <a:rPr lang="es-MX" sz="1600" b="1" dirty="0"/>
              <a:t>suma</a:t>
            </a:r>
            <a:r>
              <a:rPr lang="es-MX" sz="1600" dirty="0"/>
              <a:t> </a:t>
            </a:r>
            <a:r>
              <a:rPr lang="es-MX" sz="1600" b="1" dirty="0"/>
              <a:t>asegurada</a:t>
            </a:r>
            <a:r>
              <a:rPr lang="es-MX" sz="1600" dirty="0"/>
              <a:t> debe ser </a:t>
            </a:r>
            <a:r>
              <a:rPr lang="es-MX" sz="1600" b="1" dirty="0"/>
              <a:t>mayor</a:t>
            </a:r>
            <a:r>
              <a:rPr lang="es-MX" sz="1600" dirty="0"/>
              <a:t> a 0.</a:t>
            </a:r>
          </a:p>
        </p:txBody>
      </p:sp>
      <p:sp>
        <p:nvSpPr>
          <p:cNvPr id="26" name="Google Shape;112;p17">
            <a:extLst>
              <a:ext uri="{FF2B5EF4-FFF2-40B4-BE49-F238E27FC236}">
                <a16:creationId xmlns:a16="http://schemas.microsoft.com/office/drawing/2014/main" id="{56C73407-0EA8-4007-BE1A-E0FE47070005}"/>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452093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39</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emitida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69268" y="1337659"/>
            <a:ext cx="5619006" cy="360148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600" dirty="0"/>
              <a:t>Si la suma asegurada es </a:t>
            </a:r>
            <a:r>
              <a:rPr lang="es-MX" sz="1600" b="1" dirty="0"/>
              <a:t>mayor</a:t>
            </a:r>
            <a:r>
              <a:rPr lang="es-MX" sz="1600" dirty="0"/>
              <a:t> a 0 entonces la </a:t>
            </a:r>
            <a:r>
              <a:rPr lang="es-MX" sz="1600" b="1" dirty="0"/>
              <a:t>prima</a:t>
            </a:r>
            <a:r>
              <a:rPr lang="es-MX" sz="1600" dirty="0"/>
              <a:t> </a:t>
            </a:r>
            <a:r>
              <a:rPr lang="es-MX" sz="1600" b="1" dirty="0"/>
              <a:t>emitida</a:t>
            </a:r>
            <a:r>
              <a:rPr lang="es-MX" sz="1600" dirty="0"/>
              <a:t> debe ser </a:t>
            </a:r>
            <a:r>
              <a:rPr lang="es-MX" sz="1600" b="1" dirty="0"/>
              <a:t>menor</a:t>
            </a:r>
            <a:r>
              <a:rPr lang="es-MX" sz="1600" dirty="0"/>
              <a:t> a la suma asegurada.</a:t>
            </a:r>
            <a:endParaRPr lang="es-ES"/>
          </a:p>
          <a:p>
            <a:pPr marL="419100" indent="-342900">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fecha emisión es </a:t>
            </a:r>
            <a:r>
              <a:rPr lang="es-MX" sz="1600" b="1" dirty="0"/>
              <a:t>igual</a:t>
            </a:r>
            <a:r>
              <a:rPr lang="es-MX" sz="1600" dirty="0"/>
              <a:t> a año de reporte y el estatus es </a:t>
            </a:r>
            <a:r>
              <a:rPr lang="es-MX" sz="1600" b="1" dirty="0"/>
              <a:t>distinto</a:t>
            </a:r>
            <a:r>
              <a:rPr lang="es-MX" sz="1600" dirty="0"/>
              <a:t> de cancelada (clave 03) entonces la </a:t>
            </a:r>
            <a:r>
              <a:rPr lang="es-MX" sz="1600" b="1" dirty="0"/>
              <a:t>prima</a:t>
            </a:r>
            <a:r>
              <a:rPr lang="es-MX" sz="1600" dirty="0"/>
              <a:t> </a:t>
            </a:r>
            <a:r>
              <a:rPr lang="es-MX" sz="1600" b="1" dirty="0"/>
              <a:t>emitida</a:t>
            </a:r>
            <a:r>
              <a:rPr lang="es-MX" sz="1600" dirty="0"/>
              <a:t> debe ser </a:t>
            </a:r>
            <a:r>
              <a:rPr lang="es-MX" sz="1600" b="1" dirty="0"/>
              <a:t>mayor</a:t>
            </a:r>
            <a:r>
              <a:rPr lang="es-MX" sz="1600" dirty="0"/>
              <a:t> a 0.</a:t>
            </a:r>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fecha emisión es </a:t>
            </a:r>
            <a:r>
              <a:rPr lang="es-MX" sz="1600" b="1" dirty="0"/>
              <a:t>igual</a:t>
            </a:r>
            <a:r>
              <a:rPr lang="es-MX" sz="1600" dirty="0"/>
              <a:t> a año de reporte y la moneda es nacional entonces la </a:t>
            </a:r>
            <a:r>
              <a:rPr lang="es-MX" sz="1600" b="1" dirty="0"/>
              <a:t>prima</a:t>
            </a:r>
            <a:r>
              <a:rPr lang="es-MX" sz="1600" dirty="0"/>
              <a:t> </a:t>
            </a:r>
            <a:r>
              <a:rPr lang="es-MX" sz="1600" b="1" dirty="0"/>
              <a:t>emitida</a:t>
            </a:r>
            <a:r>
              <a:rPr lang="es-MX" sz="1600" dirty="0"/>
              <a:t> debe ser </a:t>
            </a:r>
            <a:r>
              <a:rPr lang="es-MX" sz="1600" b="1" dirty="0"/>
              <a:t>mayor </a:t>
            </a:r>
            <a:r>
              <a:rPr lang="es-MX" sz="1600" dirty="0"/>
              <a:t>o</a:t>
            </a:r>
            <a:r>
              <a:rPr lang="es-MX" sz="1600" b="1" dirty="0"/>
              <a:t> igual</a:t>
            </a:r>
            <a:r>
              <a:rPr lang="es-MX" sz="1600" dirty="0"/>
              <a:t> a 0.</a:t>
            </a:r>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endParaRPr lang="es-MX" sz="16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955059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15024" y="0"/>
            <a:ext cx="5130491" cy="115462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600" dirty="0"/>
              <a:t>Los montos que se presentan a continuación, deberán guardar consistencia con el sistema RR7 considerando los siguientes conceptos y campos al cierre del ejercicio que se reporta.</a:t>
            </a:r>
          </a:p>
        </p:txBody>
      </p:sp>
      <p:sp>
        <p:nvSpPr>
          <p:cNvPr id="34" name="Google Shape;110;p18">
            <a:extLst>
              <a:ext uri="{FF2B5EF4-FFF2-40B4-BE49-F238E27FC236}">
                <a16:creationId xmlns:a16="http://schemas.microsoft.com/office/drawing/2014/main" id="{3F52F917-68DD-4A67-B8E4-9C697EC5F533}"/>
              </a:ext>
            </a:extLst>
          </p:cNvPr>
          <p:cNvSpPr txBox="1">
            <a:spLocks/>
          </p:cNvSpPr>
          <p:nvPr/>
        </p:nvSpPr>
        <p:spPr>
          <a:xfrm>
            <a:off x="479603" y="1493060"/>
            <a:ext cx="5314805" cy="41346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600" b="1" dirty="0">
                <a:solidFill>
                  <a:schemeClr val="dk1"/>
                </a:solidFill>
                <a:latin typeface="Inria Serif Light"/>
                <a:cs typeface="Inria Serif Light"/>
                <a:sym typeface="Inria Serif Light"/>
              </a:rPr>
              <a:t>Monto de la reclamación</a:t>
            </a:r>
          </a:p>
        </p:txBody>
      </p:sp>
      <p:graphicFrame>
        <p:nvGraphicFramePr>
          <p:cNvPr id="35" name="Tabla 34">
            <a:extLst>
              <a:ext uri="{FF2B5EF4-FFF2-40B4-BE49-F238E27FC236}">
                <a16:creationId xmlns:a16="http://schemas.microsoft.com/office/drawing/2014/main" id="{CBC422DB-4986-4945-A15F-E5F9347F7978}"/>
              </a:ext>
            </a:extLst>
          </p:cNvPr>
          <p:cNvGraphicFramePr>
            <a:graphicFrameLocks noGrp="1"/>
          </p:cNvGraphicFramePr>
          <p:nvPr>
            <p:extLst>
              <p:ext uri="{D42A27DB-BD31-4B8C-83A1-F6EECF244321}">
                <p14:modId xmlns:p14="http://schemas.microsoft.com/office/powerpoint/2010/main" val="2994089343"/>
              </p:ext>
            </p:extLst>
          </p:nvPr>
        </p:nvGraphicFramePr>
        <p:xfrm>
          <a:off x="777074" y="1905952"/>
          <a:ext cx="5212322" cy="899993"/>
        </p:xfrm>
        <a:graphic>
          <a:graphicData uri="http://schemas.openxmlformats.org/drawingml/2006/table">
            <a:tbl>
              <a:tblPr firstRow="1" bandRow="1"/>
              <a:tblGrid>
                <a:gridCol w="1497628">
                  <a:extLst>
                    <a:ext uri="{9D8B030D-6E8A-4147-A177-3AD203B41FA5}">
                      <a16:colId xmlns:a16="http://schemas.microsoft.com/office/drawing/2014/main" val="2231654707"/>
                    </a:ext>
                  </a:extLst>
                </a:gridCol>
                <a:gridCol w="2059960">
                  <a:extLst>
                    <a:ext uri="{9D8B030D-6E8A-4147-A177-3AD203B41FA5}">
                      <a16:colId xmlns:a16="http://schemas.microsoft.com/office/drawing/2014/main" val="2974081408"/>
                    </a:ext>
                  </a:extLst>
                </a:gridCol>
                <a:gridCol w="1654734">
                  <a:extLst>
                    <a:ext uri="{9D8B030D-6E8A-4147-A177-3AD203B41FA5}">
                      <a16:colId xmlns:a16="http://schemas.microsoft.com/office/drawing/2014/main" val="2132466649"/>
                    </a:ext>
                  </a:extLst>
                </a:gridCol>
              </a:tblGrid>
              <a:tr h="290393">
                <a:tc>
                  <a:txBody>
                    <a:bodyPr/>
                    <a:lstStyle/>
                    <a:p>
                      <a:pPr algn="ctr"/>
                      <a:r>
                        <a:rPr lang="es-MX" sz="1000" dirty="0">
                          <a:solidFill>
                            <a:schemeClr val="bg1"/>
                          </a:solidFill>
                          <a:effectLst/>
                        </a:rPr>
                        <a:t>Tabla del RR7</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Cuentas</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tc>
                  <a:txBody>
                    <a:bodyPr/>
                    <a:lstStyle/>
                    <a:p>
                      <a:pPr algn="ctr"/>
                      <a:r>
                        <a:rPr lang="es-MX" sz="1000" dirty="0">
                          <a:solidFill>
                            <a:schemeClr val="bg1"/>
                          </a:solidFill>
                          <a:effectLst/>
                        </a:rPr>
                        <a:t>RR8</a:t>
                      </a:r>
                      <a:endParaRPr lang="es-MX"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0DB7C4"/>
                    </a:solidFill>
                  </a:tcPr>
                </a:tc>
                <a:extLst>
                  <a:ext uri="{0D108BD9-81ED-4DB2-BD59-A6C34878D82A}">
                    <a16:rowId xmlns:a16="http://schemas.microsoft.com/office/drawing/2014/main" val="247600220"/>
                  </a:ext>
                </a:extLst>
              </a:tr>
              <a:tr h="221251">
                <a:tc>
                  <a:txBody>
                    <a:bodyPr/>
                    <a:lstStyle/>
                    <a:p>
                      <a:pPr algn="ctr">
                        <a:spcAft>
                          <a:spcPts val="600"/>
                        </a:spcAft>
                      </a:pPr>
                      <a:r>
                        <a:rPr lang="es-MX" sz="1000">
                          <a:effectLst/>
                          <a:latin typeface="Soberana Sans" panose="02000000000000000000" pitchFamily="50" charset="0"/>
                          <a:ea typeface="Times New Roman" panose="02020603050405020304" pitchFamily="18" charset="0"/>
                          <a:cs typeface="Calibri" panose="020F0502020204030204" pitchFamily="34" charset="0"/>
                        </a:rPr>
                        <a:t>Costo de la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600"/>
                        </a:spcAft>
                      </a:pPr>
                      <a:r>
                        <a:rPr lang="es-MX" sz="1000">
                          <a:effectLst/>
                          <a:latin typeface="Soberana Sans" panose="02000000000000000000" pitchFamily="50" charset="0"/>
                          <a:ea typeface="Times New Roman" panose="02020603050405020304" pitchFamily="18" charset="0"/>
                          <a:cs typeface="Calibri" panose="020F0502020204030204" pitchFamily="34" charset="0"/>
                        </a:rPr>
                        <a:t>Clave costo de siniestralidad: 050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spcAft>
                          <a:spcPts val="600"/>
                        </a:spcAft>
                      </a:pPr>
                      <a:r>
                        <a:rPr lang="es-MX" sz="1000" dirty="0">
                          <a:effectLst/>
                          <a:latin typeface="Soberana Sans" panose="02000000000000000000" pitchFamily="50" charset="0"/>
                          <a:ea typeface="Times New Roman" panose="02020603050405020304" pitchFamily="18" charset="0"/>
                          <a:cs typeface="Calibri" panose="020F0502020204030204" pitchFamily="34" charset="0"/>
                        </a:rPr>
                        <a:t>Monto de la Reclamación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es-MX" sz="1000" dirty="0">
                          <a:effectLst/>
                          <a:latin typeface="Soberana Sans" panose="02000000000000000000" pitchFamily="50" charset="0"/>
                          <a:ea typeface="Times New Roman" panose="02020603050405020304" pitchFamily="18" charset="0"/>
                          <a:cs typeface="Calibri" panose="020F0502020204030204" pitchFamily="34" charset="0"/>
                        </a:rPr>
                        <a:t> menos Deducible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600"/>
                        </a:spcAft>
                      </a:pPr>
                      <a:r>
                        <a:rPr lang="es-MX" sz="1000" dirty="0">
                          <a:effectLst/>
                          <a:latin typeface="Soberana Sans" panose="02000000000000000000" pitchFamily="50" charset="0"/>
                          <a:ea typeface="Times New Roman" panose="02020603050405020304" pitchFamily="18" charset="0"/>
                          <a:cs typeface="Calibri" panose="020F0502020204030204" pitchFamily="34" charset="0"/>
                        </a:rPr>
                        <a:t>menos Coaseguro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4469293"/>
                  </a:ext>
                </a:extLst>
              </a:tr>
            </a:tbl>
          </a:graphicData>
        </a:graphic>
      </p:graphicFrame>
      <p:graphicFrame>
        <p:nvGraphicFramePr>
          <p:cNvPr id="37" name="Tabla 36">
            <a:extLst>
              <a:ext uri="{FF2B5EF4-FFF2-40B4-BE49-F238E27FC236}">
                <a16:creationId xmlns:a16="http://schemas.microsoft.com/office/drawing/2014/main" id="{FA987485-33DE-4608-B581-D061A8402239}"/>
              </a:ext>
            </a:extLst>
          </p:cNvPr>
          <p:cNvGraphicFramePr>
            <a:graphicFrameLocks noGrp="1"/>
          </p:cNvGraphicFramePr>
          <p:nvPr/>
        </p:nvGraphicFramePr>
        <p:xfrm>
          <a:off x="763153" y="3948754"/>
          <a:ext cx="5224275" cy="483807"/>
        </p:xfrm>
        <a:graphic>
          <a:graphicData uri="http://schemas.openxmlformats.org/drawingml/2006/table">
            <a:tbl>
              <a:tblPr firstRow="1" bandRow="1"/>
              <a:tblGrid>
                <a:gridCol w="1519239">
                  <a:extLst>
                    <a:ext uri="{9D8B030D-6E8A-4147-A177-3AD203B41FA5}">
                      <a16:colId xmlns:a16="http://schemas.microsoft.com/office/drawing/2014/main" val="2048511992"/>
                    </a:ext>
                  </a:extLst>
                </a:gridCol>
                <a:gridCol w="2119124">
                  <a:extLst>
                    <a:ext uri="{9D8B030D-6E8A-4147-A177-3AD203B41FA5}">
                      <a16:colId xmlns:a16="http://schemas.microsoft.com/office/drawing/2014/main" val="3859121791"/>
                    </a:ext>
                  </a:extLst>
                </a:gridCol>
                <a:gridCol w="1585912">
                  <a:extLst>
                    <a:ext uri="{9D8B030D-6E8A-4147-A177-3AD203B41FA5}">
                      <a16:colId xmlns:a16="http://schemas.microsoft.com/office/drawing/2014/main" val="2792384468"/>
                    </a:ext>
                  </a:extLst>
                </a:gridCol>
              </a:tblGrid>
              <a:tr h="254211">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Tabla del RR7</a:t>
                      </a:r>
                    </a:p>
                  </a:txBody>
                  <a:tcPr marL="44450" marR="44450" marT="0" marB="0" anchor="ctr">
                    <a:solidFill>
                      <a:srgbClr val="0DB7C4"/>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Cuentas</a:t>
                      </a:r>
                    </a:p>
                  </a:txBody>
                  <a:tcPr marL="44450" marR="44450" marT="0" marB="0" anchor="ctr">
                    <a:solidFill>
                      <a:srgbClr val="0DB7C4"/>
                    </a:solidFill>
                  </a:tcPr>
                </a:tc>
                <a:tc>
                  <a:txBody>
                    <a:bodyPr/>
                    <a:lstStyle/>
                    <a:p>
                      <a:pPr marR="0" algn="ctr" rtl="0">
                        <a:lnSpc>
                          <a:spcPct val="100000"/>
                        </a:lnSpc>
                        <a:spcBef>
                          <a:spcPts val="0"/>
                        </a:spcBef>
                        <a:spcAft>
                          <a:spcPts val="0"/>
                        </a:spcAft>
                        <a:buClr>
                          <a:srgbClr val="000000"/>
                        </a:buClr>
                        <a:buFont typeface="Arial"/>
                      </a:pPr>
                      <a:r>
                        <a:rPr lang="es-MX" sz="1000" b="0" i="0" u="none" strike="noStrike" cap="none" dirty="0">
                          <a:solidFill>
                            <a:schemeClr val="bg1"/>
                          </a:solidFill>
                          <a:effectLst/>
                          <a:latin typeface="+mn-lt"/>
                          <a:ea typeface="+mn-ea"/>
                          <a:cs typeface="+mn-cs"/>
                          <a:sym typeface="Arial"/>
                        </a:rPr>
                        <a:t>RR8</a:t>
                      </a:r>
                    </a:p>
                  </a:txBody>
                  <a:tcPr marL="44450" marR="44450" marT="0" marB="0" anchor="ctr">
                    <a:solidFill>
                      <a:srgbClr val="0DB7C4"/>
                    </a:solidFill>
                  </a:tcPr>
                </a:tc>
                <a:extLst>
                  <a:ext uri="{0D108BD9-81ED-4DB2-BD59-A6C34878D82A}">
                    <a16:rowId xmlns:a16="http://schemas.microsoft.com/office/drawing/2014/main" val="122882487"/>
                  </a:ext>
                </a:extLst>
              </a:tr>
              <a:tr h="229596">
                <a:tc>
                  <a:txBody>
                    <a:bodyPr/>
                    <a:lstStyle/>
                    <a:p>
                      <a:pPr algn="ctr"/>
                      <a:r>
                        <a:rPr lang="es-ES" sz="1000" dirty="0">
                          <a:effectLst/>
                        </a:rPr>
                        <a:t>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MX" sz="1000">
                          <a:effectLst/>
                        </a:rPr>
                        <a:t>Clave costo de siniestralidad: 090</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es-ES" sz="1000" dirty="0">
                          <a:effectLst/>
                        </a:rPr>
                        <a:t>Monto de rescate</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84297246"/>
                  </a:ext>
                </a:extLst>
              </a:tr>
            </a:tbl>
          </a:graphicData>
        </a:graphic>
      </p:graphicFrame>
      <p:sp>
        <p:nvSpPr>
          <p:cNvPr id="39" name="Google Shape;110;p18">
            <a:extLst>
              <a:ext uri="{FF2B5EF4-FFF2-40B4-BE49-F238E27FC236}">
                <a16:creationId xmlns:a16="http://schemas.microsoft.com/office/drawing/2014/main" id="{6B141A46-B2A7-44AA-9F1C-86AA5A2DDB72}"/>
              </a:ext>
            </a:extLst>
          </p:cNvPr>
          <p:cNvSpPr txBox="1">
            <a:spLocks/>
          </p:cNvSpPr>
          <p:nvPr/>
        </p:nvSpPr>
        <p:spPr>
          <a:xfrm>
            <a:off x="549636" y="3587243"/>
            <a:ext cx="4730561" cy="34269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buNone/>
            </a:pPr>
            <a:r>
              <a:rPr lang="es-MX" sz="1600" b="1" dirty="0"/>
              <a:t>Monto recuperado de reaseguro</a:t>
            </a:r>
          </a:p>
        </p:txBody>
      </p:sp>
    </p:spTree>
    <p:extLst>
      <p:ext uri="{BB962C8B-B14F-4D97-AF65-F5344CB8AC3E}">
        <p14:creationId xmlns:p14="http://schemas.microsoft.com/office/powerpoint/2010/main" val="770795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40</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576197" y="1177447"/>
            <a:ext cx="5812077" cy="35481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600" dirty="0"/>
              <a:t>Se debe reportar la parte proporcional de la prima emitida que corresponde al periodo transcurrido a la fecha de cierre del ejercicio.</a:t>
            </a:r>
          </a:p>
          <a:p>
            <a:pPr marL="76200">
              <a:spcBef>
                <a:spcPts val="600"/>
              </a:spcBef>
              <a:buSzPts val="2400"/>
            </a:pPr>
            <a:endParaRPr lang="es-MX" sz="1600" dirty="0"/>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r>
              <a:rPr lang="es-MX" sz="1600" dirty="0"/>
              <a:t>Si la moneda es nacional entonces la </a:t>
            </a:r>
            <a:r>
              <a:rPr lang="es-MX" sz="1600" b="1" dirty="0"/>
              <a:t>prima</a:t>
            </a:r>
            <a:r>
              <a:rPr lang="es-MX" sz="1600" dirty="0"/>
              <a:t> </a:t>
            </a:r>
            <a:r>
              <a:rPr lang="es-MX" sz="1600" b="1" dirty="0"/>
              <a:t>devengada</a:t>
            </a:r>
            <a:r>
              <a:rPr lang="es-MX" sz="1600" dirty="0"/>
              <a:t> debe ser </a:t>
            </a:r>
            <a:r>
              <a:rPr lang="es-MX" sz="1600" b="1" dirty="0"/>
              <a:t>mayor</a:t>
            </a:r>
            <a:r>
              <a:rPr lang="es-MX" sz="1600" dirty="0"/>
              <a:t> o </a:t>
            </a:r>
            <a:r>
              <a:rPr lang="es-MX" sz="1600" b="1" dirty="0"/>
              <a:t>igual</a:t>
            </a:r>
            <a:r>
              <a:rPr lang="es-MX" sz="1600" dirty="0"/>
              <a:t> a 0.</a:t>
            </a:r>
          </a:p>
          <a:p>
            <a:pPr marL="76200">
              <a:spcBef>
                <a:spcPts val="600"/>
              </a:spcBef>
              <a:buSzPts val="2400"/>
            </a:pPr>
            <a:r>
              <a:rPr lang="es-MX" sz="1600" dirty="0"/>
              <a:t> </a:t>
            </a:r>
          </a:p>
          <a:p>
            <a:pPr marL="419100" indent="-342900">
              <a:spcBef>
                <a:spcPts val="600"/>
              </a:spcBef>
              <a:buSzPts val="2400"/>
              <a:buFont typeface="Arial" panose="020B0604020202020204" pitchFamily="34" charset="0"/>
              <a:buChar char="•"/>
            </a:pPr>
            <a:endParaRPr lang="es-MX" sz="16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564138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41</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584825"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98182"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dirty="0"/>
              <a:t>Si el estatus es </a:t>
            </a:r>
            <a:r>
              <a:rPr lang="es-MX" b="1" dirty="0"/>
              <a:t>igual</a:t>
            </a:r>
            <a:r>
              <a:rPr lang="es-MX" dirty="0"/>
              <a:t> a vigor (clave 1) entonces la </a:t>
            </a:r>
            <a:r>
              <a:rPr lang="es-MX" b="1" dirty="0"/>
              <a:t>prima</a:t>
            </a:r>
            <a:r>
              <a:rPr lang="es-MX" dirty="0"/>
              <a:t> </a:t>
            </a:r>
            <a:r>
              <a:rPr lang="es-MX" b="1" dirty="0"/>
              <a:t>devengada</a:t>
            </a:r>
            <a:r>
              <a:rPr lang="es-MX" dirty="0"/>
              <a:t> debe ser </a:t>
            </a:r>
            <a:r>
              <a:rPr lang="es-MX" b="1" dirty="0"/>
              <a:t>menor</a:t>
            </a:r>
            <a:r>
              <a:rPr lang="es-MX" dirty="0"/>
              <a:t> a prima emitida.</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endParaRPr lang="es-MX"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2" name="Conector recto 31">
            <a:extLst>
              <a:ext uri="{FF2B5EF4-FFF2-40B4-BE49-F238E27FC236}">
                <a16:creationId xmlns:a16="http://schemas.microsoft.com/office/drawing/2014/main" id="{3D13FB9D-E1B1-4A16-9B6C-81B7AA7DDB0E}"/>
              </a:ext>
            </a:extLst>
          </p:cNvPr>
          <p:cNvCxnSpPr>
            <a:cxnSpLocks/>
          </p:cNvCxnSpPr>
          <p:nvPr/>
        </p:nvCxnSpPr>
        <p:spPr>
          <a:xfrm>
            <a:off x="907761" y="3045096"/>
            <a:ext cx="537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BE85F17A-CAD4-492C-9BF9-89B99307DFC7}"/>
              </a:ext>
            </a:extLst>
          </p:cNvPr>
          <p:cNvCxnSpPr>
            <a:cxnSpLocks/>
          </p:cNvCxnSpPr>
          <p:nvPr/>
        </p:nvCxnSpPr>
        <p:spPr>
          <a:xfrm>
            <a:off x="2553491" y="2769444"/>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F0648BB1-6F15-443D-84DD-91A95C551E76}"/>
              </a:ext>
            </a:extLst>
          </p:cNvPr>
          <p:cNvSpPr txBox="1"/>
          <p:nvPr/>
        </p:nvSpPr>
        <p:spPr>
          <a:xfrm>
            <a:off x="2532023" y="3232371"/>
            <a:ext cx="1443791" cy="276999"/>
          </a:xfrm>
          <a:prstGeom prst="rect">
            <a:avLst/>
          </a:prstGeom>
          <a:noFill/>
        </p:spPr>
        <p:txBody>
          <a:bodyPr wrap="square" rtlCol="0">
            <a:spAutoFit/>
          </a:bodyPr>
          <a:lstStyle/>
          <a:p>
            <a:pPr algn="ctr"/>
            <a:r>
              <a:rPr lang="es-MX" sz="1200" dirty="0"/>
              <a:t>Diciembre 2021</a:t>
            </a:r>
          </a:p>
        </p:txBody>
      </p:sp>
      <p:sp>
        <p:nvSpPr>
          <p:cNvPr id="36" name="CuadroTexto 35">
            <a:extLst>
              <a:ext uri="{FF2B5EF4-FFF2-40B4-BE49-F238E27FC236}">
                <a16:creationId xmlns:a16="http://schemas.microsoft.com/office/drawing/2014/main" id="{B05E1AAC-0DF7-4875-84DB-97F2EE2364AE}"/>
              </a:ext>
            </a:extLst>
          </p:cNvPr>
          <p:cNvSpPr txBox="1"/>
          <p:nvPr/>
        </p:nvSpPr>
        <p:spPr>
          <a:xfrm>
            <a:off x="1547394" y="3131565"/>
            <a:ext cx="831727" cy="307777"/>
          </a:xfrm>
          <a:prstGeom prst="rect">
            <a:avLst/>
          </a:prstGeom>
          <a:noFill/>
        </p:spPr>
        <p:txBody>
          <a:bodyPr wrap="square" rtlCol="0">
            <a:spAutoFit/>
          </a:bodyPr>
          <a:lstStyle/>
          <a:p>
            <a:pPr algn="ctr"/>
            <a:r>
              <a:rPr lang="es-MX" dirty="0"/>
              <a:t>…</a:t>
            </a:r>
          </a:p>
        </p:txBody>
      </p:sp>
      <p:sp>
        <p:nvSpPr>
          <p:cNvPr id="37" name="CuadroTexto 36">
            <a:extLst>
              <a:ext uri="{FF2B5EF4-FFF2-40B4-BE49-F238E27FC236}">
                <a16:creationId xmlns:a16="http://schemas.microsoft.com/office/drawing/2014/main" id="{3E93F2FE-339B-43B9-8F1E-EE2C70DFC51F}"/>
              </a:ext>
            </a:extLst>
          </p:cNvPr>
          <p:cNvSpPr txBox="1"/>
          <p:nvPr/>
        </p:nvSpPr>
        <p:spPr>
          <a:xfrm>
            <a:off x="149770" y="3175177"/>
            <a:ext cx="1239253" cy="276999"/>
          </a:xfrm>
          <a:prstGeom prst="rect">
            <a:avLst/>
          </a:prstGeom>
          <a:noFill/>
        </p:spPr>
        <p:txBody>
          <a:bodyPr wrap="square" rtlCol="0">
            <a:spAutoFit/>
          </a:bodyPr>
          <a:lstStyle/>
          <a:p>
            <a:pPr algn="ctr"/>
            <a:r>
              <a:rPr lang="es-MX" sz="1200" dirty="0"/>
              <a:t>Marzo 2021</a:t>
            </a:r>
          </a:p>
        </p:txBody>
      </p:sp>
      <p:sp>
        <p:nvSpPr>
          <p:cNvPr id="38" name="CuadroTexto 37">
            <a:extLst>
              <a:ext uri="{FF2B5EF4-FFF2-40B4-BE49-F238E27FC236}">
                <a16:creationId xmlns:a16="http://schemas.microsoft.com/office/drawing/2014/main" id="{29AE2C28-D99E-407E-841C-43637D3B83C1}"/>
              </a:ext>
            </a:extLst>
          </p:cNvPr>
          <p:cNvSpPr txBox="1"/>
          <p:nvPr/>
        </p:nvSpPr>
        <p:spPr>
          <a:xfrm>
            <a:off x="253955" y="2481457"/>
            <a:ext cx="1020220" cy="400110"/>
          </a:xfrm>
          <a:prstGeom prst="rect">
            <a:avLst/>
          </a:prstGeom>
          <a:noFill/>
        </p:spPr>
        <p:txBody>
          <a:bodyPr wrap="square" rtlCol="0">
            <a:spAutoFit/>
          </a:bodyPr>
          <a:lstStyle/>
          <a:p>
            <a:pPr algn="ctr"/>
            <a:r>
              <a:rPr lang="es-MX" sz="1000" dirty="0"/>
              <a:t>Inicio de vigencia</a:t>
            </a:r>
          </a:p>
        </p:txBody>
      </p:sp>
      <p:sp>
        <p:nvSpPr>
          <p:cNvPr id="39" name="CuadroTexto 38">
            <a:extLst>
              <a:ext uri="{FF2B5EF4-FFF2-40B4-BE49-F238E27FC236}">
                <a16:creationId xmlns:a16="http://schemas.microsoft.com/office/drawing/2014/main" id="{D039C221-840E-42D9-9DBC-D126F2A85ABF}"/>
              </a:ext>
            </a:extLst>
          </p:cNvPr>
          <p:cNvSpPr txBox="1"/>
          <p:nvPr/>
        </p:nvSpPr>
        <p:spPr>
          <a:xfrm>
            <a:off x="5197211" y="2548370"/>
            <a:ext cx="890337" cy="400110"/>
          </a:xfrm>
          <a:prstGeom prst="rect">
            <a:avLst/>
          </a:prstGeom>
          <a:noFill/>
        </p:spPr>
        <p:txBody>
          <a:bodyPr wrap="square" rtlCol="0">
            <a:spAutoFit/>
          </a:bodyPr>
          <a:lstStyle/>
          <a:p>
            <a:pPr algn="ctr"/>
            <a:r>
              <a:rPr lang="es-MX" sz="1000" dirty="0"/>
              <a:t>Fin de vigencia</a:t>
            </a:r>
          </a:p>
        </p:txBody>
      </p:sp>
      <p:cxnSp>
        <p:nvCxnSpPr>
          <p:cNvPr id="40" name="Conector recto 39">
            <a:extLst>
              <a:ext uri="{FF2B5EF4-FFF2-40B4-BE49-F238E27FC236}">
                <a16:creationId xmlns:a16="http://schemas.microsoft.com/office/drawing/2014/main" id="{FCA5800B-BF42-4A4A-97B6-0FF68119DF96}"/>
              </a:ext>
            </a:extLst>
          </p:cNvPr>
          <p:cNvCxnSpPr>
            <a:cxnSpLocks/>
          </p:cNvCxnSpPr>
          <p:nvPr/>
        </p:nvCxnSpPr>
        <p:spPr>
          <a:xfrm>
            <a:off x="3884987" y="2841633"/>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421E68A8-A1D1-4F39-9F3C-43A847A84BE9}"/>
              </a:ext>
            </a:extLst>
          </p:cNvPr>
          <p:cNvCxnSpPr>
            <a:cxnSpLocks/>
          </p:cNvCxnSpPr>
          <p:nvPr/>
        </p:nvCxnSpPr>
        <p:spPr>
          <a:xfrm>
            <a:off x="1270123" y="2701263"/>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24A2E398-2E29-48CA-89EA-B571CD57458F}"/>
              </a:ext>
            </a:extLst>
          </p:cNvPr>
          <p:cNvSpPr txBox="1"/>
          <p:nvPr/>
        </p:nvSpPr>
        <p:spPr>
          <a:xfrm>
            <a:off x="294150" y="3584659"/>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43" name="Conector recto 42">
            <a:extLst>
              <a:ext uri="{FF2B5EF4-FFF2-40B4-BE49-F238E27FC236}">
                <a16:creationId xmlns:a16="http://schemas.microsoft.com/office/drawing/2014/main" id="{EC4E1825-3147-4055-88DB-DEF108F2C3B4}"/>
              </a:ext>
            </a:extLst>
          </p:cNvPr>
          <p:cNvCxnSpPr>
            <a:cxnSpLocks/>
          </p:cNvCxnSpPr>
          <p:nvPr/>
        </p:nvCxnSpPr>
        <p:spPr>
          <a:xfrm>
            <a:off x="4883607" y="2789496"/>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DD1F705C-5032-47C3-A760-6B11F9CB9D6D}"/>
              </a:ext>
            </a:extLst>
          </p:cNvPr>
          <p:cNvSpPr txBox="1"/>
          <p:nvPr/>
        </p:nvSpPr>
        <p:spPr>
          <a:xfrm>
            <a:off x="4838077" y="3276485"/>
            <a:ext cx="1443791" cy="276999"/>
          </a:xfrm>
          <a:prstGeom prst="rect">
            <a:avLst/>
          </a:prstGeom>
          <a:noFill/>
        </p:spPr>
        <p:txBody>
          <a:bodyPr wrap="square" rtlCol="0">
            <a:spAutoFit/>
          </a:bodyPr>
          <a:lstStyle/>
          <a:p>
            <a:pPr algn="ctr"/>
            <a:r>
              <a:rPr lang="es-MX" sz="1200" dirty="0"/>
              <a:t>Marzo 2022</a:t>
            </a:r>
          </a:p>
        </p:txBody>
      </p:sp>
      <p:cxnSp>
        <p:nvCxnSpPr>
          <p:cNvPr id="45" name="Conector recto 44">
            <a:extLst>
              <a:ext uri="{FF2B5EF4-FFF2-40B4-BE49-F238E27FC236}">
                <a16:creationId xmlns:a16="http://schemas.microsoft.com/office/drawing/2014/main" id="{A31F3BE4-9C2B-49F1-9350-215506285168}"/>
              </a:ext>
            </a:extLst>
          </p:cNvPr>
          <p:cNvCxnSpPr>
            <a:cxnSpLocks/>
          </p:cNvCxnSpPr>
          <p:nvPr/>
        </p:nvCxnSpPr>
        <p:spPr>
          <a:xfrm>
            <a:off x="6058693" y="2741369"/>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46" name="CuadroTexto 45">
            <a:extLst>
              <a:ext uri="{FF2B5EF4-FFF2-40B4-BE49-F238E27FC236}">
                <a16:creationId xmlns:a16="http://schemas.microsoft.com/office/drawing/2014/main" id="{68794088-8A23-4BE8-A797-40B6235200A9}"/>
              </a:ext>
            </a:extLst>
          </p:cNvPr>
          <p:cNvSpPr txBox="1"/>
          <p:nvPr/>
        </p:nvSpPr>
        <p:spPr>
          <a:xfrm>
            <a:off x="2768642" y="3484396"/>
            <a:ext cx="1098886" cy="1015663"/>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$30,137</a:t>
            </a:r>
          </a:p>
        </p:txBody>
      </p:sp>
      <p:sp>
        <p:nvSpPr>
          <p:cNvPr id="47" name="Rectángulo 46">
            <a:extLst>
              <a:ext uri="{FF2B5EF4-FFF2-40B4-BE49-F238E27FC236}">
                <a16:creationId xmlns:a16="http://schemas.microsoft.com/office/drawing/2014/main" id="{DEC8BC58-B235-43CE-A2FB-EA920A03268F}"/>
              </a:ext>
            </a:extLst>
          </p:cNvPr>
          <p:cNvSpPr/>
          <p:nvPr/>
        </p:nvSpPr>
        <p:spPr>
          <a:xfrm>
            <a:off x="2652338" y="2240053"/>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CuadroTexto 47">
            <a:extLst>
              <a:ext uri="{FF2B5EF4-FFF2-40B4-BE49-F238E27FC236}">
                <a16:creationId xmlns:a16="http://schemas.microsoft.com/office/drawing/2014/main" id="{C79F8823-9F9B-4EF5-80DE-E798BB1FA65B}"/>
              </a:ext>
            </a:extLst>
          </p:cNvPr>
          <p:cNvSpPr txBox="1"/>
          <p:nvPr/>
        </p:nvSpPr>
        <p:spPr>
          <a:xfrm>
            <a:off x="2877704" y="2441122"/>
            <a:ext cx="890337" cy="400110"/>
          </a:xfrm>
          <a:prstGeom prst="rect">
            <a:avLst/>
          </a:prstGeom>
          <a:noFill/>
        </p:spPr>
        <p:txBody>
          <a:bodyPr wrap="square" rtlCol="0">
            <a:spAutoFit/>
          </a:bodyPr>
          <a:lstStyle/>
          <a:p>
            <a:pPr algn="ctr"/>
            <a:r>
              <a:rPr lang="es-MX" sz="1000" b="1" dirty="0"/>
              <a:t>Póliza en vigor</a:t>
            </a:r>
          </a:p>
        </p:txBody>
      </p:sp>
    </p:spTree>
    <p:extLst>
      <p:ext uri="{BB962C8B-B14F-4D97-AF65-F5344CB8AC3E}">
        <p14:creationId xmlns:p14="http://schemas.microsoft.com/office/powerpoint/2010/main" val="335539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42</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00625" y="1089764"/>
            <a:ext cx="6651320" cy="3498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expirada o terminada (clave 2) entonces la </a:t>
            </a:r>
            <a:r>
              <a:rPr lang="es-MX" sz="1400" b="1" dirty="0"/>
              <a:t>prima</a:t>
            </a:r>
            <a:r>
              <a:rPr lang="es-MX" sz="1400" dirty="0"/>
              <a:t> </a:t>
            </a:r>
            <a:r>
              <a:rPr lang="es-MX" sz="1400" b="1" dirty="0"/>
              <a:t>devengada</a:t>
            </a:r>
            <a:r>
              <a:rPr lang="es-MX" sz="1400" dirty="0"/>
              <a:t> debe ser </a:t>
            </a:r>
            <a:r>
              <a:rPr lang="es-MX" sz="1400" b="1" dirty="0"/>
              <a:t>igual</a:t>
            </a:r>
            <a:r>
              <a:rPr lang="es-MX" sz="1400" dirty="0"/>
              <a:t> a prima emitida. </a:t>
            </a:r>
            <a:r>
              <a:rPr lang="es-MX" dirty="0"/>
              <a:t>(Nota: Sumar la prima emitida de años anteriores)</a:t>
            </a:r>
          </a:p>
          <a:p>
            <a:pPr marL="419100" indent="-342900">
              <a:spcBef>
                <a:spcPts val="600"/>
              </a:spcBef>
              <a:buSzPts val="2400"/>
              <a:buFont typeface="Arial" panose="020B0604020202020204" pitchFamily="34" charset="0"/>
              <a:buChar char="•"/>
            </a:pPr>
            <a:endParaRPr lang="es-MX" sz="1400" dirty="0"/>
          </a:p>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expirada o terminada (clave 2) entonces la </a:t>
            </a:r>
            <a:r>
              <a:rPr lang="es-MX" sz="1400" b="1" dirty="0"/>
              <a:t>prima</a:t>
            </a:r>
            <a:r>
              <a:rPr lang="es-MX" sz="1400" dirty="0"/>
              <a:t> </a:t>
            </a:r>
            <a:r>
              <a:rPr lang="es-MX" sz="1400" b="1" dirty="0"/>
              <a:t>devengada</a:t>
            </a:r>
            <a:r>
              <a:rPr lang="es-MX" sz="1400" dirty="0"/>
              <a:t> debe ser </a:t>
            </a:r>
            <a:r>
              <a:rPr lang="es-MX" sz="1400" b="1" dirty="0"/>
              <a:t>mayor</a:t>
            </a:r>
            <a:r>
              <a:rPr lang="es-MX" sz="1400" dirty="0"/>
              <a:t> o igual a prima emitida.</a:t>
            </a:r>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56" name="Conector recto 55">
            <a:extLst>
              <a:ext uri="{FF2B5EF4-FFF2-40B4-BE49-F238E27FC236}">
                <a16:creationId xmlns:a16="http://schemas.microsoft.com/office/drawing/2014/main" id="{1540AB97-AB7A-4820-A1EA-8B1FD9B16ECC}"/>
              </a:ext>
            </a:extLst>
          </p:cNvPr>
          <p:cNvCxnSpPr>
            <a:cxnSpLocks/>
          </p:cNvCxnSpPr>
          <p:nvPr/>
        </p:nvCxnSpPr>
        <p:spPr>
          <a:xfrm>
            <a:off x="1400722" y="3450172"/>
            <a:ext cx="53781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94E35449-71E9-4A27-A893-7E4D0507D5D8}"/>
              </a:ext>
            </a:extLst>
          </p:cNvPr>
          <p:cNvCxnSpPr>
            <a:cxnSpLocks/>
          </p:cNvCxnSpPr>
          <p:nvPr/>
        </p:nvCxnSpPr>
        <p:spPr>
          <a:xfrm>
            <a:off x="3046452" y="3174520"/>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58" name="CuadroTexto 57">
            <a:extLst>
              <a:ext uri="{FF2B5EF4-FFF2-40B4-BE49-F238E27FC236}">
                <a16:creationId xmlns:a16="http://schemas.microsoft.com/office/drawing/2014/main" id="{33DC53A6-12EF-4457-B291-1282E48C1020}"/>
              </a:ext>
            </a:extLst>
          </p:cNvPr>
          <p:cNvSpPr txBox="1"/>
          <p:nvPr/>
        </p:nvSpPr>
        <p:spPr>
          <a:xfrm>
            <a:off x="3024984" y="3637447"/>
            <a:ext cx="1443791" cy="261610"/>
          </a:xfrm>
          <a:prstGeom prst="rect">
            <a:avLst/>
          </a:prstGeom>
          <a:noFill/>
        </p:spPr>
        <p:txBody>
          <a:bodyPr wrap="square" rtlCol="0">
            <a:spAutoFit/>
          </a:bodyPr>
          <a:lstStyle/>
          <a:p>
            <a:pPr algn="ctr"/>
            <a:r>
              <a:rPr lang="es-MX" sz="1100" dirty="0"/>
              <a:t>Diciembre 2020</a:t>
            </a:r>
          </a:p>
        </p:txBody>
      </p:sp>
      <p:sp>
        <p:nvSpPr>
          <p:cNvPr id="59" name="CuadroTexto 58">
            <a:extLst>
              <a:ext uri="{FF2B5EF4-FFF2-40B4-BE49-F238E27FC236}">
                <a16:creationId xmlns:a16="http://schemas.microsoft.com/office/drawing/2014/main" id="{CCE87467-C86C-4E83-B77F-183542274040}"/>
              </a:ext>
            </a:extLst>
          </p:cNvPr>
          <p:cNvSpPr txBox="1"/>
          <p:nvPr/>
        </p:nvSpPr>
        <p:spPr>
          <a:xfrm>
            <a:off x="2145130" y="3508066"/>
            <a:ext cx="831727" cy="307777"/>
          </a:xfrm>
          <a:prstGeom prst="rect">
            <a:avLst/>
          </a:prstGeom>
          <a:noFill/>
        </p:spPr>
        <p:txBody>
          <a:bodyPr wrap="square" rtlCol="0">
            <a:spAutoFit/>
          </a:bodyPr>
          <a:lstStyle/>
          <a:p>
            <a:pPr algn="ctr"/>
            <a:r>
              <a:rPr lang="es-MX" dirty="0"/>
              <a:t>…</a:t>
            </a:r>
          </a:p>
        </p:txBody>
      </p:sp>
      <p:sp>
        <p:nvSpPr>
          <p:cNvPr id="60" name="CuadroTexto 59">
            <a:extLst>
              <a:ext uri="{FF2B5EF4-FFF2-40B4-BE49-F238E27FC236}">
                <a16:creationId xmlns:a16="http://schemas.microsoft.com/office/drawing/2014/main" id="{AE007378-4833-4365-92A4-4419843DB6B2}"/>
              </a:ext>
            </a:extLst>
          </p:cNvPr>
          <p:cNvSpPr txBox="1"/>
          <p:nvPr/>
        </p:nvSpPr>
        <p:spPr>
          <a:xfrm>
            <a:off x="642731" y="3580253"/>
            <a:ext cx="1239253" cy="261610"/>
          </a:xfrm>
          <a:prstGeom prst="rect">
            <a:avLst/>
          </a:prstGeom>
          <a:noFill/>
        </p:spPr>
        <p:txBody>
          <a:bodyPr wrap="square" rtlCol="0">
            <a:spAutoFit/>
          </a:bodyPr>
          <a:lstStyle/>
          <a:p>
            <a:pPr algn="ctr"/>
            <a:r>
              <a:rPr lang="es-MX" sz="1100" dirty="0"/>
              <a:t>Marzo 2020</a:t>
            </a:r>
          </a:p>
        </p:txBody>
      </p:sp>
      <p:sp>
        <p:nvSpPr>
          <p:cNvPr id="61" name="CuadroTexto 60">
            <a:extLst>
              <a:ext uri="{FF2B5EF4-FFF2-40B4-BE49-F238E27FC236}">
                <a16:creationId xmlns:a16="http://schemas.microsoft.com/office/drawing/2014/main" id="{521FDE54-ED0C-4100-AF57-72B85002B207}"/>
              </a:ext>
            </a:extLst>
          </p:cNvPr>
          <p:cNvSpPr txBox="1"/>
          <p:nvPr/>
        </p:nvSpPr>
        <p:spPr>
          <a:xfrm>
            <a:off x="1937234" y="2945834"/>
            <a:ext cx="1020220" cy="400110"/>
          </a:xfrm>
          <a:prstGeom prst="rect">
            <a:avLst/>
          </a:prstGeom>
          <a:noFill/>
        </p:spPr>
        <p:txBody>
          <a:bodyPr wrap="square" rtlCol="0">
            <a:spAutoFit/>
          </a:bodyPr>
          <a:lstStyle/>
          <a:p>
            <a:pPr algn="ctr"/>
            <a:r>
              <a:rPr lang="es-MX" sz="1000" dirty="0"/>
              <a:t>Fin de vigencia</a:t>
            </a:r>
          </a:p>
        </p:txBody>
      </p:sp>
      <p:cxnSp>
        <p:nvCxnSpPr>
          <p:cNvPr id="62" name="Conector recto 61">
            <a:extLst>
              <a:ext uri="{FF2B5EF4-FFF2-40B4-BE49-F238E27FC236}">
                <a16:creationId xmlns:a16="http://schemas.microsoft.com/office/drawing/2014/main" id="{C5CD09B4-E6D7-410A-8150-5C718B7A1FA7}"/>
              </a:ext>
            </a:extLst>
          </p:cNvPr>
          <p:cNvCxnSpPr>
            <a:cxnSpLocks/>
          </p:cNvCxnSpPr>
          <p:nvPr/>
        </p:nvCxnSpPr>
        <p:spPr>
          <a:xfrm>
            <a:off x="4377948" y="3246709"/>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E9F67C29-67B5-446C-8120-A09D8354708A}"/>
              </a:ext>
            </a:extLst>
          </p:cNvPr>
          <p:cNvCxnSpPr>
            <a:cxnSpLocks/>
          </p:cNvCxnSpPr>
          <p:nvPr/>
        </p:nvCxnSpPr>
        <p:spPr>
          <a:xfrm>
            <a:off x="1763084" y="3106339"/>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64" name="CuadroTexto 63">
            <a:extLst>
              <a:ext uri="{FF2B5EF4-FFF2-40B4-BE49-F238E27FC236}">
                <a16:creationId xmlns:a16="http://schemas.microsoft.com/office/drawing/2014/main" id="{E3243D99-0EF9-401B-A871-EF435F2596E7}"/>
              </a:ext>
            </a:extLst>
          </p:cNvPr>
          <p:cNvSpPr txBox="1"/>
          <p:nvPr/>
        </p:nvSpPr>
        <p:spPr>
          <a:xfrm>
            <a:off x="742866" y="3989735"/>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65" name="Conector recto 64">
            <a:extLst>
              <a:ext uri="{FF2B5EF4-FFF2-40B4-BE49-F238E27FC236}">
                <a16:creationId xmlns:a16="http://schemas.microsoft.com/office/drawing/2014/main" id="{A66B7BF0-F869-4D43-B2BD-EED79F09FD43}"/>
              </a:ext>
            </a:extLst>
          </p:cNvPr>
          <p:cNvCxnSpPr>
            <a:cxnSpLocks/>
          </p:cNvCxnSpPr>
          <p:nvPr/>
        </p:nvCxnSpPr>
        <p:spPr>
          <a:xfrm>
            <a:off x="5376568" y="3194572"/>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9B157F6F-F4BA-44B4-BD51-77AB48B49265}"/>
              </a:ext>
            </a:extLst>
          </p:cNvPr>
          <p:cNvSpPr txBox="1"/>
          <p:nvPr/>
        </p:nvSpPr>
        <p:spPr>
          <a:xfrm>
            <a:off x="5250825" y="3501088"/>
            <a:ext cx="1467853" cy="261610"/>
          </a:xfrm>
          <a:prstGeom prst="rect">
            <a:avLst/>
          </a:prstGeom>
          <a:noFill/>
        </p:spPr>
        <p:txBody>
          <a:bodyPr wrap="square" rtlCol="0">
            <a:spAutoFit/>
          </a:bodyPr>
          <a:lstStyle/>
          <a:p>
            <a:pPr algn="ctr"/>
            <a:r>
              <a:rPr lang="es-MX" sz="1100" dirty="0"/>
              <a:t>Diciembre 2021</a:t>
            </a:r>
          </a:p>
        </p:txBody>
      </p:sp>
      <p:cxnSp>
        <p:nvCxnSpPr>
          <p:cNvPr id="67" name="Conector recto 66">
            <a:extLst>
              <a:ext uri="{FF2B5EF4-FFF2-40B4-BE49-F238E27FC236}">
                <a16:creationId xmlns:a16="http://schemas.microsoft.com/office/drawing/2014/main" id="{27489564-15B7-4F7D-91F9-A1F25D410FDD}"/>
              </a:ext>
            </a:extLst>
          </p:cNvPr>
          <p:cNvCxnSpPr>
            <a:cxnSpLocks/>
          </p:cNvCxnSpPr>
          <p:nvPr/>
        </p:nvCxnSpPr>
        <p:spPr>
          <a:xfrm>
            <a:off x="6551654" y="3146445"/>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68" name="CuadroTexto 67">
            <a:extLst>
              <a:ext uri="{FF2B5EF4-FFF2-40B4-BE49-F238E27FC236}">
                <a16:creationId xmlns:a16="http://schemas.microsoft.com/office/drawing/2014/main" id="{1E7825F2-291C-4232-B15B-D2E2B32F2119}"/>
              </a:ext>
            </a:extLst>
          </p:cNvPr>
          <p:cNvSpPr txBox="1"/>
          <p:nvPr/>
        </p:nvSpPr>
        <p:spPr>
          <a:xfrm>
            <a:off x="5463382" y="3897419"/>
            <a:ext cx="1098886"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$40,000</a:t>
            </a:r>
          </a:p>
        </p:txBody>
      </p:sp>
      <p:sp>
        <p:nvSpPr>
          <p:cNvPr id="69" name="Rectángulo 68">
            <a:extLst>
              <a:ext uri="{FF2B5EF4-FFF2-40B4-BE49-F238E27FC236}">
                <a16:creationId xmlns:a16="http://schemas.microsoft.com/office/drawing/2014/main" id="{1F22F19B-0757-478D-9601-3B9E2855AA68}"/>
              </a:ext>
            </a:extLst>
          </p:cNvPr>
          <p:cNvSpPr/>
          <p:nvPr/>
        </p:nvSpPr>
        <p:spPr>
          <a:xfrm>
            <a:off x="5395203" y="2645128"/>
            <a:ext cx="1203159"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0" name="CuadroTexto 69">
            <a:extLst>
              <a:ext uri="{FF2B5EF4-FFF2-40B4-BE49-F238E27FC236}">
                <a16:creationId xmlns:a16="http://schemas.microsoft.com/office/drawing/2014/main" id="{3F2D98FC-FDEA-49E8-BFE8-53B20B32B486}"/>
              </a:ext>
            </a:extLst>
          </p:cNvPr>
          <p:cNvSpPr txBox="1"/>
          <p:nvPr/>
        </p:nvSpPr>
        <p:spPr>
          <a:xfrm>
            <a:off x="5572444" y="2877634"/>
            <a:ext cx="890337" cy="400110"/>
          </a:xfrm>
          <a:prstGeom prst="rect">
            <a:avLst/>
          </a:prstGeom>
          <a:noFill/>
        </p:spPr>
        <p:txBody>
          <a:bodyPr wrap="square" rtlCol="0">
            <a:spAutoFit/>
          </a:bodyPr>
          <a:lstStyle/>
          <a:p>
            <a:pPr algn="ctr"/>
            <a:r>
              <a:rPr lang="es-MX" sz="1000" b="1" dirty="0"/>
              <a:t>Expirada o terminada</a:t>
            </a:r>
          </a:p>
        </p:txBody>
      </p:sp>
    </p:spTree>
    <p:extLst>
      <p:ext uri="{BB962C8B-B14F-4D97-AF65-F5344CB8AC3E}">
        <p14:creationId xmlns:p14="http://schemas.microsoft.com/office/powerpoint/2010/main" val="1139411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43</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38203" y="1227551"/>
            <a:ext cx="6050071" cy="3498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cancelada (clave 3) entonces la </a:t>
            </a:r>
            <a:r>
              <a:rPr lang="es-MX" sz="1400" b="1" dirty="0"/>
              <a:t>prima</a:t>
            </a:r>
            <a:r>
              <a:rPr lang="es-MX" sz="1400" dirty="0"/>
              <a:t> </a:t>
            </a:r>
            <a:r>
              <a:rPr lang="es-MX" sz="1400" b="1" dirty="0"/>
              <a:t>devengada</a:t>
            </a:r>
            <a:r>
              <a:rPr lang="es-MX" sz="1400" dirty="0"/>
              <a:t> debe ser </a:t>
            </a:r>
            <a:r>
              <a:rPr lang="es-MX" sz="1400" b="1" dirty="0"/>
              <a:t>mayor</a:t>
            </a:r>
            <a:r>
              <a:rPr lang="es-MX" sz="1400" dirty="0"/>
              <a:t> o </a:t>
            </a:r>
            <a:r>
              <a:rPr lang="es-MX" b="1" dirty="0"/>
              <a:t>igual</a:t>
            </a:r>
            <a:r>
              <a:rPr lang="es-MX" dirty="0"/>
              <a:t> </a:t>
            </a:r>
            <a:r>
              <a:rPr lang="es-MX" sz="1400" dirty="0"/>
              <a:t>a prima emitida.</a:t>
            </a:r>
          </a:p>
          <a:p>
            <a:pPr marL="76200" indent="0">
              <a:buNone/>
            </a:pPr>
            <a:endParaRPr lang="es-MX" sz="1400" dirty="0"/>
          </a:p>
          <a:p>
            <a:pPr marL="76200" indent="0">
              <a:buNone/>
            </a:pPr>
            <a:endParaRPr lang="es-MX" sz="14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68" name="Conector recto 67">
            <a:extLst>
              <a:ext uri="{FF2B5EF4-FFF2-40B4-BE49-F238E27FC236}">
                <a16:creationId xmlns:a16="http://schemas.microsoft.com/office/drawing/2014/main" id="{0DAB91CA-6D88-47D3-B4D2-3EC2EA094CFB}"/>
              </a:ext>
            </a:extLst>
          </p:cNvPr>
          <p:cNvCxnSpPr>
            <a:cxnSpLocks/>
          </p:cNvCxnSpPr>
          <p:nvPr/>
        </p:nvCxnSpPr>
        <p:spPr>
          <a:xfrm>
            <a:off x="899238" y="2842388"/>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BA1A68FF-E9FF-41C4-8582-A2AD2A086571}"/>
              </a:ext>
            </a:extLst>
          </p:cNvPr>
          <p:cNvCxnSpPr>
            <a:cxnSpLocks/>
          </p:cNvCxnSpPr>
          <p:nvPr/>
        </p:nvCxnSpPr>
        <p:spPr>
          <a:xfrm>
            <a:off x="2544968" y="2566736"/>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70" name="CuadroTexto 69">
            <a:extLst>
              <a:ext uri="{FF2B5EF4-FFF2-40B4-BE49-F238E27FC236}">
                <a16:creationId xmlns:a16="http://schemas.microsoft.com/office/drawing/2014/main" id="{B0753B61-C5C4-4AD7-8F46-FB132F35F47E}"/>
              </a:ext>
            </a:extLst>
          </p:cNvPr>
          <p:cNvSpPr txBox="1"/>
          <p:nvPr/>
        </p:nvSpPr>
        <p:spPr>
          <a:xfrm>
            <a:off x="2511469" y="3005600"/>
            <a:ext cx="1443791" cy="261610"/>
          </a:xfrm>
          <a:prstGeom prst="rect">
            <a:avLst/>
          </a:prstGeom>
          <a:noFill/>
        </p:spPr>
        <p:txBody>
          <a:bodyPr wrap="square" rtlCol="0">
            <a:spAutoFit/>
          </a:bodyPr>
          <a:lstStyle/>
          <a:p>
            <a:pPr algn="ctr"/>
            <a:r>
              <a:rPr lang="es-MX" sz="1100" dirty="0"/>
              <a:t>Septiembre 2021</a:t>
            </a:r>
          </a:p>
        </p:txBody>
      </p:sp>
      <p:sp>
        <p:nvSpPr>
          <p:cNvPr id="71" name="CuadroTexto 70">
            <a:extLst>
              <a:ext uri="{FF2B5EF4-FFF2-40B4-BE49-F238E27FC236}">
                <a16:creationId xmlns:a16="http://schemas.microsoft.com/office/drawing/2014/main" id="{1D05689B-4CC9-4B72-AFEB-5A552E5AC602}"/>
              </a:ext>
            </a:extLst>
          </p:cNvPr>
          <p:cNvSpPr txBox="1"/>
          <p:nvPr/>
        </p:nvSpPr>
        <p:spPr>
          <a:xfrm>
            <a:off x="1643646" y="2900282"/>
            <a:ext cx="831727" cy="307777"/>
          </a:xfrm>
          <a:prstGeom prst="rect">
            <a:avLst/>
          </a:prstGeom>
          <a:noFill/>
        </p:spPr>
        <p:txBody>
          <a:bodyPr wrap="square" rtlCol="0">
            <a:spAutoFit/>
          </a:bodyPr>
          <a:lstStyle/>
          <a:p>
            <a:pPr algn="ctr"/>
            <a:r>
              <a:rPr lang="es-MX" dirty="0"/>
              <a:t>…</a:t>
            </a:r>
          </a:p>
        </p:txBody>
      </p:sp>
      <p:sp>
        <p:nvSpPr>
          <p:cNvPr id="72" name="CuadroTexto 71">
            <a:extLst>
              <a:ext uri="{FF2B5EF4-FFF2-40B4-BE49-F238E27FC236}">
                <a16:creationId xmlns:a16="http://schemas.microsoft.com/office/drawing/2014/main" id="{C562F1A5-2056-4240-BECB-972D228EA067}"/>
              </a:ext>
            </a:extLst>
          </p:cNvPr>
          <p:cNvSpPr txBox="1"/>
          <p:nvPr/>
        </p:nvSpPr>
        <p:spPr>
          <a:xfrm>
            <a:off x="225468" y="3020595"/>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73" name="CuadroTexto 72">
            <a:extLst>
              <a:ext uri="{FF2B5EF4-FFF2-40B4-BE49-F238E27FC236}">
                <a16:creationId xmlns:a16="http://schemas.microsoft.com/office/drawing/2014/main" id="{0973FAFF-55C4-468E-9256-A8A40F949745}"/>
              </a:ext>
            </a:extLst>
          </p:cNvPr>
          <p:cNvSpPr txBox="1"/>
          <p:nvPr/>
        </p:nvSpPr>
        <p:spPr>
          <a:xfrm>
            <a:off x="419664" y="2311270"/>
            <a:ext cx="1020220" cy="400110"/>
          </a:xfrm>
          <a:prstGeom prst="rect">
            <a:avLst/>
          </a:prstGeom>
          <a:noFill/>
        </p:spPr>
        <p:txBody>
          <a:bodyPr wrap="square" rtlCol="0">
            <a:spAutoFit/>
          </a:bodyPr>
          <a:lstStyle/>
          <a:p>
            <a:pPr algn="ctr"/>
            <a:r>
              <a:rPr lang="es-MX" sz="1000" dirty="0"/>
              <a:t>Inicio de vigencia</a:t>
            </a:r>
          </a:p>
        </p:txBody>
      </p:sp>
      <p:sp>
        <p:nvSpPr>
          <p:cNvPr id="74" name="CuadroTexto 73">
            <a:extLst>
              <a:ext uri="{FF2B5EF4-FFF2-40B4-BE49-F238E27FC236}">
                <a16:creationId xmlns:a16="http://schemas.microsoft.com/office/drawing/2014/main" id="{8C8DEF5D-520F-4691-B613-B53C700BD1E3}"/>
              </a:ext>
            </a:extLst>
          </p:cNvPr>
          <p:cNvSpPr txBox="1"/>
          <p:nvPr/>
        </p:nvSpPr>
        <p:spPr>
          <a:xfrm>
            <a:off x="6124824" y="2126377"/>
            <a:ext cx="890337" cy="400110"/>
          </a:xfrm>
          <a:prstGeom prst="rect">
            <a:avLst/>
          </a:prstGeom>
          <a:noFill/>
        </p:spPr>
        <p:txBody>
          <a:bodyPr wrap="square" rtlCol="0">
            <a:spAutoFit/>
          </a:bodyPr>
          <a:lstStyle/>
          <a:p>
            <a:pPr algn="ctr"/>
            <a:r>
              <a:rPr lang="es-MX" sz="1000" dirty="0"/>
              <a:t>Fin de vigencia</a:t>
            </a:r>
          </a:p>
        </p:txBody>
      </p:sp>
      <p:cxnSp>
        <p:nvCxnSpPr>
          <p:cNvPr id="75" name="Conector recto 74">
            <a:extLst>
              <a:ext uri="{FF2B5EF4-FFF2-40B4-BE49-F238E27FC236}">
                <a16:creationId xmlns:a16="http://schemas.microsoft.com/office/drawing/2014/main" id="{78316ADE-74B0-4CCC-B3E8-A37F588590E9}"/>
              </a:ext>
            </a:extLst>
          </p:cNvPr>
          <p:cNvCxnSpPr>
            <a:cxnSpLocks/>
          </p:cNvCxnSpPr>
          <p:nvPr/>
        </p:nvCxnSpPr>
        <p:spPr>
          <a:xfrm>
            <a:off x="3876464" y="2638925"/>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ector recto 75">
            <a:extLst>
              <a:ext uri="{FF2B5EF4-FFF2-40B4-BE49-F238E27FC236}">
                <a16:creationId xmlns:a16="http://schemas.microsoft.com/office/drawing/2014/main" id="{EE78EACE-D72E-4D63-9B70-EFD0887512B2}"/>
              </a:ext>
            </a:extLst>
          </p:cNvPr>
          <p:cNvCxnSpPr>
            <a:cxnSpLocks/>
          </p:cNvCxnSpPr>
          <p:nvPr/>
        </p:nvCxnSpPr>
        <p:spPr>
          <a:xfrm>
            <a:off x="1261600" y="2498555"/>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77" name="CuadroTexto 76">
            <a:extLst>
              <a:ext uri="{FF2B5EF4-FFF2-40B4-BE49-F238E27FC236}">
                <a16:creationId xmlns:a16="http://schemas.microsoft.com/office/drawing/2014/main" id="{9FDA0661-2DAD-44CD-A001-E282410BBC3C}"/>
              </a:ext>
            </a:extLst>
          </p:cNvPr>
          <p:cNvSpPr txBox="1"/>
          <p:nvPr/>
        </p:nvSpPr>
        <p:spPr>
          <a:xfrm>
            <a:off x="541395" y="3464231"/>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78" name="Conector recto 77">
            <a:extLst>
              <a:ext uri="{FF2B5EF4-FFF2-40B4-BE49-F238E27FC236}">
                <a16:creationId xmlns:a16="http://schemas.microsoft.com/office/drawing/2014/main" id="{FFCC13D4-62A5-4C6A-81BA-83A724766519}"/>
              </a:ext>
            </a:extLst>
          </p:cNvPr>
          <p:cNvCxnSpPr>
            <a:cxnSpLocks/>
          </p:cNvCxnSpPr>
          <p:nvPr/>
        </p:nvCxnSpPr>
        <p:spPr>
          <a:xfrm>
            <a:off x="4875084" y="2586788"/>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79" name="CuadroTexto 78">
            <a:extLst>
              <a:ext uri="{FF2B5EF4-FFF2-40B4-BE49-F238E27FC236}">
                <a16:creationId xmlns:a16="http://schemas.microsoft.com/office/drawing/2014/main" id="{C1C73FAF-6250-49A4-A135-1D97E6D55CC8}"/>
              </a:ext>
            </a:extLst>
          </p:cNvPr>
          <p:cNvSpPr txBox="1"/>
          <p:nvPr/>
        </p:nvSpPr>
        <p:spPr>
          <a:xfrm>
            <a:off x="4829554" y="3073777"/>
            <a:ext cx="1443791" cy="261610"/>
          </a:xfrm>
          <a:prstGeom prst="rect">
            <a:avLst/>
          </a:prstGeom>
          <a:noFill/>
        </p:spPr>
        <p:txBody>
          <a:bodyPr wrap="square" rtlCol="0">
            <a:spAutoFit/>
          </a:bodyPr>
          <a:lstStyle/>
          <a:p>
            <a:pPr algn="ctr"/>
            <a:r>
              <a:rPr lang="es-MX" sz="1100" dirty="0"/>
              <a:t>Diciembre 2021</a:t>
            </a:r>
          </a:p>
        </p:txBody>
      </p:sp>
      <p:cxnSp>
        <p:nvCxnSpPr>
          <p:cNvPr id="80" name="Conector recto 79">
            <a:extLst>
              <a:ext uri="{FF2B5EF4-FFF2-40B4-BE49-F238E27FC236}">
                <a16:creationId xmlns:a16="http://schemas.microsoft.com/office/drawing/2014/main" id="{FDC05679-8C01-4EE9-B11E-214290DEA471}"/>
              </a:ext>
            </a:extLst>
          </p:cNvPr>
          <p:cNvCxnSpPr>
            <a:cxnSpLocks/>
          </p:cNvCxnSpPr>
          <p:nvPr/>
        </p:nvCxnSpPr>
        <p:spPr>
          <a:xfrm>
            <a:off x="6050170" y="2538661"/>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81" name="CuadroTexto 80">
            <a:extLst>
              <a:ext uri="{FF2B5EF4-FFF2-40B4-BE49-F238E27FC236}">
                <a16:creationId xmlns:a16="http://schemas.microsoft.com/office/drawing/2014/main" id="{32B47023-85C6-43BC-9E65-DD8E0C0FDCF8}"/>
              </a:ext>
            </a:extLst>
          </p:cNvPr>
          <p:cNvSpPr txBox="1"/>
          <p:nvPr/>
        </p:nvSpPr>
        <p:spPr>
          <a:xfrm>
            <a:off x="4999157" y="3319723"/>
            <a:ext cx="1074045" cy="1015663"/>
          </a:xfrm>
          <a:prstGeom prst="rect">
            <a:avLst/>
          </a:prstGeom>
          <a:noFill/>
        </p:spPr>
        <p:txBody>
          <a:bodyPr wrap="square" rtlCol="0">
            <a:spAutoFit/>
          </a:bodyPr>
          <a:lstStyle/>
          <a:p>
            <a:pPr algn="ctr"/>
            <a:r>
              <a:rPr lang="es-MX" sz="1000" b="1" dirty="0"/>
              <a:t>Prima emitida $20,164</a:t>
            </a:r>
          </a:p>
          <a:p>
            <a:pPr algn="ctr"/>
            <a:endParaRPr lang="es-MX" sz="1000" b="1" dirty="0"/>
          </a:p>
          <a:p>
            <a:pPr algn="ctr"/>
            <a:r>
              <a:rPr lang="es-MX" sz="1000" b="1" dirty="0"/>
              <a:t>Prima devengada </a:t>
            </a:r>
          </a:p>
          <a:p>
            <a:pPr algn="ctr"/>
            <a:r>
              <a:rPr lang="es-MX" sz="1000" b="1" dirty="0"/>
              <a:t>$ 20,164</a:t>
            </a:r>
          </a:p>
        </p:txBody>
      </p:sp>
      <p:sp>
        <p:nvSpPr>
          <p:cNvPr id="82" name="Rectángulo 81">
            <a:extLst>
              <a:ext uri="{FF2B5EF4-FFF2-40B4-BE49-F238E27FC236}">
                <a16:creationId xmlns:a16="http://schemas.microsoft.com/office/drawing/2014/main" id="{38066374-7596-4592-B598-6708AD693AA1}"/>
              </a:ext>
            </a:extLst>
          </p:cNvPr>
          <p:cNvSpPr/>
          <p:nvPr/>
        </p:nvSpPr>
        <p:spPr>
          <a:xfrm>
            <a:off x="4929815" y="2073440"/>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85796707-E623-42F2-8BF6-4523C65D3D61}"/>
              </a:ext>
            </a:extLst>
          </p:cNvPr>
          <p:cNvSpPr txBox="1"/>
          <p:nvPr/>
        </p:nvSpPr>
        <p:spPr>
          <a:xfrm>
            <a:off x="2766331" y="2314873"/>
            <a:ext cx="1014663" cy="400110"/>
          </a:xfrm>
          <a:prstGeom prst="rect">
            <a:avLst/>
          </a:prstGeom>
          <a:noFill/>
        </p:spPr>
        <p:txBody>
          <a:bodyPr wrap="square" rtlCol="0">
            <a:spAutoFit/>
          </a:bodyPr>
          <a:lstStyle/>
          <a:p>
            <a:pPr algn="ctr"/>
            <a:r>
              <a:rPr lang="es-MX" sz="1000" b="1" dirty="0"/>
              <a:t>Cancelación a prorrata</a:t>
            </a:r>
          </a:p>
        </p:txBody>
      </p:sp>
      <p:cxnSp>
        <p:nvCxnSpPr>
          <p:cNvPr id="84" name="Conector recto 83">
            <a:extLst>
              <a:ext uri="{FF2B5EF4-FFF2-40B4-BE49-F238E27FC236}">
                <a16:creationId xmlns:a16="http://schemas.microsoft.com/office/drawing/2014/main" id="{3BFEB914-82CF-4D6E-B0CA-A3A381D6DB11}"/>
              </a:ext>
            </a:extLst>
          </p:cNvPr>
          <p:cNvCxnSpPr>
            <a:cxnSpLocks/>
          </p:cNvCxnSpPr>
          <p:nvPr/>
        </p:nvCxnSpPr>
        <p:spPr>
          <a:xfrm>
            <a:off x="6760033" y="2586789"/>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85" name="CuadroTexto 84">
            <a:extLst>
              <a:ext uri="{FF2B5EF4-FFF2-40B4-BE49-F238E27FC236}">
                <a16:creationId xmlns:a16="http://schemas.microsoft.com/office/drawing/2014/main" id="{29BDFBA2-A704-4515-A5B3-01650809B044}"/>
              </a:ext>
            </a:extLst>
          </p:cNvPr>
          <p:cNvSpPr txBox="1"/>
          <p:nvPr/>
        </p:nvSpPr>
        <p:spPr>
          <a:xfrm>
            <a:off x="5005627" y="2297666"/>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758961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44</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38203" y="1227551"/>
            <a:ext cx="6050071" cy="3498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cancelada (clave 3) entonces la </a:t>
            </a:r>
            <a:r>
              <a:rPr lang="es-MX" sz="1400" b="1" dirty="0"/>
              <a:t>prima</a:t>
            </a:r>
            <a:r>
              <a:rPr lang="es-MX" sz="1400" dirty="0"/>
              <a:t> </a:t>
            </a:r>
            <a:r>
              <a:rPr lang="es-MX" sz="1400" b="1" dirty="0"/>
              <a:t>devengada</a:t>
            </a:r>
            <a:r>
              <a:rPr lang="es-MX" sz="1400" dirty="0"/>
              <a:t> debe ser </a:t>
            </a:r>
            <a:r>
              <a:rPr lang="es-MX" sz="1400" b="1" dirty="0"/>
              <a:t>mayor</a:t>
            </a:r>
            <a:r>
              <a:rPr lang="es-MX" sz="1400" dirty="0"/>
              <a:t> o </a:t>
            </a:r>
            <a:r>
              <a:rPr lang="es-MX" b="1" dirty="0"/>
              <a:t>igual</a:t>
            </a:r>
            <a:r>
              <a:rPr lang="es-MX" dirty="0"/>
              <a:t> a </a:t>
            </a:r>
            <a:r>
              <a:rPr lang="es-MX" sz="1400" dirty="0"/>
              <a:t>prima emitida.</a:t>
            </a:r>
          </a:p>
          <a:p>
            <a:pPr marL="76200" indent="0">
              <a:buNone/>
            </a:pPr>
            <a:endParaRPr lang="es-MX" sz="1400" dirty="0"/>
          </a:p>
          <a:p>
            <a:pPr marL="76200" indent="0">
              <a:buNone/>
            </a:pPr>
            <a:endParaRPr lang="es-MX" sz="14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9" name="Conector recto 38">
            <a:extLst>
              <a:ext uri="{FF2B5EF4-FFF2-40B4-BE49-F238E27FC236}">
                <a16:creationId xmlns:a16="http://schemas.microsoft.com/office/drawing/2014/main" id="{FB901E63-6DAB-40AF-8114-FF8B11C58601}"/>
              </a:ext>
            </a:extLst>
          </p:cNvPr>
          <p:cNvCxnSpPr>
            <a:cxnSpLocks/>
          </p:cNvCxnSpPr>
          <p:nvPr/>
        </p:nvCxnSpPr>
        <p:spPr>
          <a:xfrm>
            <a:off x="911764" y="2779758"/>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287AEBD-AFCE-4A27-A283-5ECD3CC67FDD}"/>
              </a:ext>
            </a:extLst>
          </p:cNvPr>
          <p:cNvCxnSpPr>
            <a:cxnSpLocks/>
          </p:cNvCxnSpPr>
          <p:nvPr/>
        </p:nvCxnSpPr>
        <p:spPr>
          <a:xfrm>
            <a:off x="2557494" y="2504106"/>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414FA605-4423-42CE-B82A-FABB399028ED}"/>
              </a:ext>
            </a:extLst>
          </p:cNvPr>
          <p:cNvSpPr txBox="1"/>
          <p:nvPr/>
        </p:nvSpPr>
        <p:spPr>
          <a:xfrm>
            <a:off x="2523995" y="2942970"/>
            <a:ext cx="1443791" cy="261610"/>
          </a:xfrm>
          <a:prstGeom prst="rect">
            <a:avLst/>
          </a:prstGeom>
          <a:noFill/>
        </p:spPr>
        <p:txBody>
          <a:bodyPr wrap="square" rtlCol="0">
            <a:spAutoFit/>
          </a:bodyPr>
          <a:lstStyle/>
          <a:p>
            <a:pPr algn="ctr"/>
            <a:r>
              <a:rPr lang="es-MX" sz="1100" dirty="0"/>
              <a:t>Septiembre 2021</a:t>
            </a:r>
          </a:p>
        </p:txBody>
      </p:sp>
      <p:sp>
        <p:nvSpPr>
          <p:cNvPr id="42" name="CuadroTexto 41">
            <a:extLst>
              <a:ext uri="{FF2B5EF4-FFF2-40B4-BE49-F238E27FC236}">
                <a16:creationId xmlns:a16="http://schemas.microsoft.com/office/drawing/2014/main" id="{F880C51F-807A-4B75-97B2-47569D3C2938}"/>
              </a:ext>
            </a:extLst>
          </p:cNvPr>
          <p:cNvSpPr txBox="1"/>
          <p:nvPr/>
        </p:nvSpPr>
        <p:spPr>
          <a:xfrm>
            <a:off x="1656172" y="2837652"/>
            <a:ext cx="831727" cy="307777"/>
          </a:xfrm>
          <a:prstGeom prst="rect">
            <a:avLst/>
          </a:prstGeom>
          <a:noFill/>
        </p:spPr>
        <p:txBody>
          <a:bodyPr wrap="square" rtlCol="0">
            <a:spAutoFit/>
          </a:bodyPr>
          <a:lstStyle/>
          <a:p>
            <a:pPr algn="ctr"/>
            <a:r>
              <a:rPr lang="es-MX" dirty="0"/>
              <a:t>…</a:t>
            </a:r>
          </a:p>
        </p:txBody>
      </p:sp>
      <p:sp>
        <p:nvSpPr>
          <p:cNvPr id="43" name="CuadroTexto 42">
            <a:extLst>
              <a:ext uri="{FF2B5EF4-FFF2-40B4-BE49-F238E27FC236}">
                <a16:creationId xmlns:a16="http://schemas.microsoft.com/office/drawing/2014/main" id="{DCF872B3-9E87-467F-85D7-DBCBEF192A76}"/>
              </a:ext>
            </a:extLst>
          </p:cNvPr>
          <p:cNvSpPr txBox="1"/>
          <p:nvPr/>
        </p:nvSpPr>
        <p:spPr>
          <a:xfrm>
            <a:off x="237994" y="2957965"/>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44" name="CuadroTexto 43">
            <a:extLst>
              <a:ext uri="{FF2B5EF4-FFF2-40B4-BE49-F238E27FC236}">
                <a16:creationId xmlns:a16="http://schemas.microsoft.com/office/drawing/2014/main" id="{2B0A1641-59FA-4E19-9544-4D635ADE800E}"/>
              </a:ext>
            </a:extLst>
          </p:cNvPr>
          <p:cNvSpPr txBox="1"/>
          <p:nvPr/>
        </p:nvSpPr>
        <p:spPr>
          <a:xfrm>
            <a:off x="380571" y="2204395"/>
            <a:ext cx="1020220" cy="400110"/>
          </a:xfrm>
          <a:prstGeom prst="rect">
            <a:avLst/>
          </a:prstGeom>
          <a:noFill/>
        </p:spPr>
        <p:txBody>
          <a:bodyPr wrap="square" rtlCol="0">
            <a:spAutoFit/>
          </a:bodyPr>
          <a:lstStyle/>
          <a:p>
            <a:pPr algn="ctr"/>
            <a:r>
              <a:rPr lang="es-MX" sz="1000" dirty="0"/>
              <a:t>Inicio de vigencia</a:t>
            </a:r>
          </a:p>
        </p:txBody>
      </p:sp>
      <p:sp>
        <p:nvSpPr>
          <p:cNvPr id="45" name="CuadroTexto 44">
            <a:extLst>
              <a:ext uri="{FF2B5EF4-FFF2-40B4-BE49-F238E27FC236}">
                <a16:creationId xmlns:a16="http://schemas.microsoft.com/office/drawing/2014/main" id="{E4FA1B26-82CA-4E37-A79B-E1BB4479C774}"/>
              </a:ext>
            </a:extLst>
          </p:cNvPr>
          <p:cNvSpPr txBox="1"/>
          <p:nvPr/>
        </p:nvSpPr>
        <p:spPr>
          <a:xfrm>
            <a:off x="6137350" y="2063747"/>
            <a:ext cx="890337" cy="400110"/>
          </a:xfrm>
          <a:prstGeom prst="rect">
            <a:avLst/>
          </a:prstGeom>
          <a:noFill/>
        </p:spPr>
        <p:txBody>
          <a:bodyPr wrap="square" rtlCol="0">
            <a:spAutoFit/>
          </a:bodyPr>
          <a:lstStyle/>
          <a:p>
            <a:pPr algn="ctr"/>
            <a:r>
              <a:rPr lang="es-MX" sz="1000" dirty="0"/>
              <a:t>Fin de vigencia</a:t>
            </a:r>
          </a:p>
        </p:txBody>
      </p:sp>
      <p:cxnSp>
        <p:nvCxnSpPr>
          <p:cNvPr id="46" name="Conector recto 45">
            <a:extLst>
              <a:ext uri="{FF2B5EF4-FFF2-40B4-BE49-F238E27FC236}">
                <a16:creationId xmlns:a16="http://schemas.microsoft.com/office/drawing/2014/main" id="{22AC1B92-8A70-42B6-B555-9765FC37B80E}"/>
              </a:ext>
            </a:extLst>
          </p:cNvPr>
          <p:cNvCxnSpPr>
            <a:cxnSpLocks/>
          </p:cNvCxnSpPr>
          <p:nvPr/>
        </p:nvCxnSpPr>
        <p:spPr>
          <a:xfrm>
            <a:off x="3888990" y="2576295"/>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74BE00B8-8C22-4A3B-8214-8847E49E0704}"/>
              </a:ext>
            </a:extLst>
          </p:cNvPr>
          <p:cNvCxnSpPr>
            <a:cxnSpLocks/>
          </p:cNvCxnSpPr>
          <p:nvPr/>
        </p:nvCxnSpPr>
        <p:spPr>
          <a:xfrm>
            <a:off x="1274126" y="2435925"/>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6EA76B46-936A-46C0-A62C-000FBF2BB9E1}"/>
              </a:ext>
            </a:extLst>
          </p:cNvPr>
          <p:cNvSpPr txBox="1"/>
          <p:nvPr/>
        </p:nvSpPr>
        <p:spPr>
          <a:xfrm>
            <a:off x="553921" y="3401601"/>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49" name="Conector recto 48">
            <a:extLst>
              <a:ext uri="{FF2B5EF4-FFF2-40B4-BE49-F238E27FC236}">
                <a16:creationId xmlns:a16="http://schemas.microsoft.com/office/drawing/2014/main" id="{62BD2BDD-BF1D-46A2-8743-24AA8175E46D}"/>
              </a:ext>
            </a:extLst>
          </p:cNvPr>
          <p:cNvCxnSpPr>
            <a:cxnSpLocks/>
          </p:cNvCxnSpPr>
          <p:nvPr/>
        </p:nvCxnSpPr>
        <p:spPr>
          <a:xfrm>
            <a:off x="4887610" y="2524158"/>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2EE3952A-F902-4497-9119-6CC60FB44F87}"/>
              </a:ext>
            </a:extLst>
          </p:cNvPr>
          <p:cNvSpPr txBox="1"/>
          <p:nvPr/>
        </p:nvSpPr>
        <p:spPr>
          <a:xfrm>
            <a:off x="4842080" y="3011147"/>
            <a:ext cx="1443791" cy="261610"/>
          </a:xfrm>
          <a:prstGeom prst="rect">
            <a:avLst/>
          </a:prstGeom>
          <a:noFill/>
        </p:spPr>
        <p:txBody>
          <a:bodyPr wrap="square" rtlCol="0">
            <a:spAutoFit/>
          </a:bodyPr>
          <a:lstStyle/>
          <a:p>
            <a:pPr algn="ctr"/>
            <a:r>
              <a:rPr lang="es-MX" sz="1100" dirty="0"/>
              <a:t>Diciembre 2021</a:t>
            </a:r>
          </a:p>
        </p:txBody>
      </p:sp>
      <p:cxnSp>
        <p:nvCxnSpPr>
          <p:cNvPr id="51" name="Conector recto 50">
            <a:extLst>
              <a:ext uri="{FF2B5EF4-FFF2-40B4-BE49-F238E27FC236}">
                <a16:creationId xmlns:a16="http://schemas.microsoft.com/office/drawing/2014/main" id="{5CD5E699-B456-479F-99C2-1D6E6F2171C3}"/>
              </a:ext>
            </a:extLst>
          </p:cNvPr>
          <p:cNvCxnSpPr>
            <a:cxnSpLocks/>
          </p:cNvCxnSpPr>
          <p:nvPr/>
        </p:nvCxnSpPr>
        <p:spPr>
          <a:xfrm>
            <a:off x="6062696" y="2476031"/>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4D57A1DC-1F4E-46D5-A938-989F1F206E97}"/>
              </a:ext>
            </a:extLst>
          </p:cNvPr>
          <p:cNvSpPr txBox="1"/>
          <p:nvPr/>
        </p:nvSpPr>
        <p:spPr>
          <a:xfrm>
            <a:off x="5011683" y="3257093"/>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-$19,836</a:t>
            </a:r>
          </a:p>
          <a:p>
            <a:pPr algn="ctr"/>
            <a:endParaRPr lang="es-MX" sz="1000" b="1" dirty="0"/>
          </a:p>
          <a:p>
            <a:pPr algn="ctr"/>
            <a:r>
              <a:rPr lang="es-MX" sz="1000" b="1" dirty="0"/>
              <a:t>Prima devengada </a:t>
            </a:r>
          </a:p>
          <a:p>
            <a:pPr algn="ctr"/>
            <a:r>
              <a:rPr lang="es-MX" sz="1000" b="1" dirty="0"/>
              <a:t>$ 20,164</a:t>
            </a:r>
          </a:p>
        </p:txBody>
      </p:sp>
      <p:sp>
        <p:nvSpPr>
          <p:cNvPr id="53" name="Rectángulo 52">
            <a:extLst>
              <a:ext uri="{FF2B5EF4-FFF2-40B4-BE49-F238E27FC236}">
                <a16:creationId xmlns:a16="http://schemas.microsoft.com/office/drawing/2014/main" id="{9689F9A8-FC78-4B2A-A637-EE6A612B722E}"/>
              </a:ext>
            </a:extLst>
          </p:cNvPr>
          <p:cNvSpPr/>
          <p:nvPr/>
        </p:nvSpPr>
        <p:spPr>
          <a:xfrm>
            <a:off x="4942341" y="2010810"/>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4" name="CuadroTexto 53">
            <a:extLst>
              <a:ext uri="{FF2B5EF4-FFF2-40B4-BE49-F238E27FC236}">
                <a16:creationId xmlns:a16="http://schemas.microsoft.com/office/drawing/2014/main" id="{ACFD469D-06D1-491D-BBF3-B31622FD597F}"/>
              </a:ext>
            </a:extLst>
          </p:cNvPr>
          <p:cNvSpPr txBox="1"/>
          <p:nvPr/>
        </p:nvSpPr>
        <p:spPr>
          <a:xfrm>
            <a:off x="2815727" y="2185875"/>
            <a:ext cx="1014663" cy="400110"/>
          </a:xfrm>
          <a:prstGeom prst="rect">
            <a:avLst/>
          </a:prstGeom>
          <a:noFill/>
        </p:spPr>
        <p:txBody>
          <a:bodyPr wrap="square" rtlCol="0">
            <a:spAutoFit/>
          </a:bodyPr>
          <a:lstStyle/>
          <a:p>
            <a:pPr algn="ctr"/>
            <a:r>
              <a:rPr lang="es-MX" sz="1000" b="1" dirty="0"/>
              <a:t>Cancelación a prorrata</a:t>
            </a:r>
          </a:p>
        </p:txBody>
      </p:sp>
      <p:cxnSp>
        <p:nvCxnSpPr>
          <p:cNvPr id="55" name="Conector recto 54">
            <a:extLst>
              <a:ext uri="{FF2B5EF4-FFF2-40B4-BE49-F238E27FC236}">
                <a16:creationId xmlns:a16="http://schemas.microsoft.com/office/drawing/2014/main" id="{51F600F1-8005-4AA3-9AF6-6D9B5143188A}"/>
              </a:ext>
            </a:extLst>
          </p:cNvPr>
          <p:cNvCxnSpPr>
            <a:cxnSpLocks/>
          </p:cNvCxnSpPr>
          <p:nvPr/>
        </p:nvCxnSpPr>
        <p:spPr>
          <a:xfrm>
            <a:off x="6772559" y="2524159"/>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F05B598B-D98E-4715-BA82-8D02850EFD4A}"/>
              </a:ext>
            </a:extLst>
          </p:cNvPr>
          <p:cNvSpPr txBox="1"/>
          <p:nvPr/>
        </p:nvSpPr>
        <p:spPr>
          <a:xfrm>
            <a:off x="5064857" y="2156378"/>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3441135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45</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38203" y="1227551"/>
            <a:ext cx="6050071" cy="3498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cancelada (clave 3) entonces la </a:t>
            </a:r>
            <a:r>
              <a:rPr lang="es-MX" sz="1400" b="1" dirty="0"/>
              <a:t>prima</a:t>
            </a:r>
            <a:r>
              <a:rPr lang="es-MX" sz="1400" dirty="0"/>
              <a:t> </a:t>
            </a:r>
            <a:r>
              <a:rPr lang="es-MX" sz="1400" b="1" dirty="0"/>
              <a:t>devengada</a:t>
            </a:r>
            <a:r>
              <a:rPr lang="es-MX" sz="1400" dirty="0"/>
              <a:t> debe ser </a:t>
            </a:r>
            <a:r>
              <a:rPr lang="es-MX" sz="1400" b="1" dirty="0"/>
              <a:t>mayor </a:t>
            </a:r>
            <a:r>
              <a:rPr lang="es-MX" sz="1400" dirty="0"/>
              <a:t>o </a:t>
            </a:r>
            <a:r>
              <a:rPr lang="es-MX" b="1" dirty="0"/>
              <a:t>igual</a:t>
            </a:r>
            <a:r>
              <a:rPr lang="es-MX" sz="1400" dirty="0"/>
              <a:t> a prima emitida.</a:t>
            </a:r>
          </a:p>
          <a:p>
            <a:pPr marL="76200" indent="0">
              <a:buNone/>
            </a:pPr>
            <a:endParaRPr lang="es-MX" sz="1400" dirty="0"/>
          </a:p>
          <a:p>
            <a:pPr marL="76200" indent="0">
              <a:buNone/>
            </a:pPr>
            <a:endParaRPr lang="es-MX" sz="14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21" name="Conector recto 20">
            <a:extLst>
              <a:ext uri="{FF2B5EF4-FFF2-40B4-BE49-F238E27FC236}">
                <a16:creationId xmlns:a16="http://schemas.microsoft.com/office/drawing/2014/main" id="{5C69CFF8-64A3-4BF3-9DBB-A8392537DEE7}"/>
              </a:ext>
            </a:extLst>
          </p:cNvPr>
          <p:cNvCxnSpPr>
            <a:cxnSpLocks/>
          </p:cNvCxnSpPr>
          <p:nvPr/>
        </p:nvCxnSpPr>
        <p:spPr>
          <a:xfrm>
            <a:off x="811557" y="2867440"/>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82B4F1C-7303-4620-B2D4-AA9FDAAADF5D}"/>
              </a:ext>
            </a:extLst>
          </p:cNvPr>
          <p:cNvCxnSpPr>
            <a:cxnSpLocks/>
          </p:cNvCxnSpPr>
          <p:nvPr/>
        </p:nvCxnSpPr>
        <p:spPr>
          <a:xfrm>
            <a:off x="2457287" y="2591788"/>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B0C4423C-471A-4547-A20E-9E8A4733C990}"/>
              </a:ext>
            </a:extLst>
          </p:cNvPr>
          <p:cNvSpPr txBox="1"/>
          <p:nvPr/>
        </p:nvSpPr>
        <p:spPr>
          <a:xfrm>
            <a:off x="2423788" y="3030652"/>
            <a:ext cx="1443791" cy="261610"/>
          </a:xfrm>
          <a:prstGeom prst="rect">
            <a:avLst/>
          </a:prstGeom>
          <a:noFill/>
        </p:spPr>
        <p:txBody>
          <a:bodyPr wrap="square" rtlCol="0">
            <a:spAutoFit/>
          </a:bodyPr>
          <a:lstStyle/>
          <a:p>
            <a:pPr algn="ctr"/>
            <a:r>
              <a:rPr lang="es-MX" sz="1100" dirty="0"/>
              <a:t>Septiembre 2021</a:t>
            </a:r>
          </a:p>
        </p:txBody>
      </p:sp>
      <p:sp>
        <p:nvSpPr>
          <p:cNvPr id="24" name="CuadroTexto 23">
            <a:extLst>
              <a:ext uri="{FF2B5EF4-FFF2-40B4-BE49-F238E27FC236}">
                <a16:creationId xmlns:a16="http://schemas.microsoft.com/office/drawing/2014/main" id="{76999C5E-9133-42CF-8BA7-E271911BFA5D}"/>
              </a:ext>
            </a:extLst>
          </p:cNvPr>
          <p:cNvSpPr txBox="1"/>
          <p:nvPr/>
        </p:nvSpPr>
        <p:spPr>
          <a:xfrm>
            <a:off x="1555965" y="2925334"/>
            <a:ext cx="831727" cy="307777"/>
          </a:xfrm>
          <a:prstGeom prst="rect">
            <a:avLst/>
          </a:prstGeom>
          <a:noFill/>
        </p:spPr>
        <p:txBody>
          <a:bodyPr wrap="square" rtlCol="0">
            <a:spAutoFit/>
          </a:bodyPr>
          <a:lstStyle/>
          <a:p>
            <a:pPr algn="ctr"/>
            <a:r>
              <a:rPr lang="es-MX" dirty="0"/>
              <a:t>…</a:t>
            </a:r>
          </a:p>
        </p:txBody>
      </p:sp>
      <p:sp>
        <p:nvSpPr>
          <p:cNvPr id="25" name="CuadroTexto 24">
            <a:extLst>
              <a:ext uri="{FF2B5EF4-FFF2-40B4-BE49-F238E27FC236}">
                <a16:creationId xmlns:a16="http://schemas.microsoft.com/office/drawing/2014/main" id="{7A8D56B6-77E6-4AA1-B2D1-6E6D49ACD62C}"/>
              </a:ext>
            </a:extLst>
          </p:cNvPr>
          <p:cNvSpPr txBox="1"/>
          <p:nvPr/>
        </p:nvSpPr>
        <p:spPr>
          <a:xfrm>
            <a:off x="137787" y="3045647"/>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26" name="CuadroTexto 25">
            <a:extLst>
              <a:ext uri="{FF2B5EF4-FFF2-40B4-BE49-F238E27FC236}">
                <a16:creationId xmlns:a16="http://schemas.microsoft.com/office/drawing/2014/main" id="{CDD3DE8A-6020-4A9C-859C-FF95A9C012F6}"/>
              </a:ext>
            </a:extLst>
          </p:cNvPr>
          <p:cNvSpPr txBox="1"/>
          <p:nvPr/>
        </p:nvSpPr>
        <p:spPr>
          <a:xfrm>
            <a:off x="324609" y="2343697"/>
            <a:ext cx="1020220" cy="400110"/>
          </a:xfrm>
          <a:prstGeom prst="rect">
            <a:avLst/>
          </a:prstGeom>
          <a:noFill/>
        </p:spPr>
        <p:txBody>
          <a:bodyPr wrap="square" rtlCol="0">
            <a:spAutoFit/>
          </a:bodyPr>
          <a:lstStyle/>
          <a:p>
            <a:pPr algn="ctr"/>
            <a:r>
              <a:rPr lang="es-MX" sz="1000" dirty="0"/>
              <a:t>Inicio de vigencia</a:t>
            </a:r>
          </a:p>
        </p:txBody>
      </p:sp>
      <p:sp>
        <p:nvSpPr>
          <p:cNvPr id="27" name="CuadroTexto 26">
            <a:extLst>
              <a:ext uri="{FF2B5EF4-FFF2-40B4-BE49-F238E27FC236}">
                <a16:creationId xmlns:a16="http://schemas.microsoft.com/office/drawing/2014/main" id="{7ED231C6-FA1B-45D6-B66D-109FAB8B26DA}"/>
              </a:ext>
            </a:extLst>
          </p:cNvPr>
          <p:cNvSpPr txBox="1"/>
          <p:nvPr/>
        </p:nvSpPr>
        <p:spPr>
          <a:xfrm>
            <a:off x="6037143" y="2151429"/>
            <a:ext cx="890337" cy="400110"/>
          </a:xfrm>
          <a:prstGeom prst="rect">
            <a:avLst/>
          </a:prstGeom>
          <a:noFill/>
        </p:spPr>
        <p:txBody>
          <a:bodyPr wrap="square" rtlCol="0">
            <a:spAutoFit/>
          </a:bodyPr>
          <a:lstStyle/>
          <a:p>
            <a:pPr algn="ctr"/>
            <a:r>
              <a:rPr lang="es-MX" sz="1000" dirty="0"/>
              <a:t>Fin de vigencia</a:t>
            </a:r>
          </a:p>
        </p:txBody>
      </p:sp>
      <p:cxnSp>
        <p:nvCxnSpPr>
          <p:cNvPr id="28" name="Conector recto 27">
            <a:extLst>
              <a:ext uri="{FF2B5EF4-FFF2-40B4-BE49-F238E27FC236}">
                <a16:creationId xmlns:a16="http://schemas.microsoft.com/office/drawing/2014/main" id="{69A069CF-5B22-483E-815E-22D01025B4F2}"/>
              </a:ext>
            </a:extLst>
          </p:cNvPr>
          <p:cNvCxnSpPr>
            <a:cxnSpLocks/>
          </p:cNvCxnSpPr>
          <p:nvPr/>
        </p:nvCxnSpPr>
        <p:spPr>
          <a:xfrm>
            <a:off x="3788783" y="2663977"/>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81575412-BE0D-49EF-96D2-BB99507BA3A3}"/>
              </a:ext>
            </a:extLst>
          </p:cNvPr>
          <p:cNvCxnSpPr>
            <a:cxnSpLocks/>
          </p:cNvCxnSpPr>
          <p:nvPr/>
        </p:nvCxnSpPr>
        <p:spPr>
          <a:xfrm>
            <a:off x="1173919" y="2523607"/>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66505634-93D7-492A-9ABD-8B801D6D5741}"/>
              </a:ext>
            </a:extLst>
          </p:cNvPr>
          <p:cNvSpPr txBox="1"/>
          <p:nvPr/>
        </p:nvSpPr>
        <p:spPr>
          <a:xfrm>
            <a:off x="453714" y="3489283"/>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1" name="Conector recto 30">
            <a:extLst>
              <a:ext uri="{FF2B5EF4-FFF2-40B4-BE49-F238E27FC236}">
                <a16:creationId xmlns:a16="http://schemas.microsoft.com/office/drawing/2014/main" id="{8AC4CBE6-15E9-4A1E-9380-731E690DCFAF}"/>
              </a:ext>
            </a:extLst>
          </p:cNvPr>
          <p:cNvCxnSpPr>
            <a:cxnSpLocks/>
          </p:cNvCxnSpPr>
          <p:nvPr/>
        </p:nvCxnSpPr>
        <p:spPr>
          <a:xfrm>
            <a:off x="4787403" y="2611840"/>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9E3CF04A-0EA4-4ABC-BCCC-DF7BD056DD5D}"/>
              </a:ext>
            </a:extLst>
          </p:cNvPr>
          <p:cNvSpPr txBox="1"/>
          <p:nvPr/>
        </p:nvSpPr>
        <p:spPr>
          <a:xfrm>
            <a:off x="4741873" y="3098829"/>
            <a:ext cx="1443791" cy="261610"/>
          </a:xfrm>
          <a:prstGeom prst="rect">
            <a:avLst/>
          </a:prstGeom>
          <a:noFill/>
        </p:spPr>
        <p:txBody>
          <a:bodyPr wrap="square" rtlCol="0">
            <a:spAutoFit/>
          </a:bodyPr>
          <a:lstStyle/>
          <a:p>
            <a:pPr algn="ctr"/>
            <a:r>
              <a:rPr lang="es-MX" sz="1100" dirty="0"/>
              <a:t>Diciembre 2021</a:t>
            </a:r>
          </a:p>
        </p:txBody>
      </p:sp>
      <p:cxnSp>
        <p:nvCxnSpPr>
          <p:cNvPr id="36" name="Conector recto 35">
            <a:extLst>
              <a:ext uri="{FF2B5EF4-FFF2-40B4-BE49-F238E27FC236}">
                <a16:creationId xmlns:a16="http://schemas.microsoft.com/office/drawing/2014/main" id="{D2082D63-FA5B-494F-B17F-7391E14AA3D6}"/>
              </a:ext>
            </a:extLst>
          </p:cNvPr>
          <p:cNvCxnSpPr>
            <a:cxnSpLocks/>
          </p:cNvCxnSpPr>
          <p:nvPr/>
        </p:nvCxnSpPr>
        <p:spPr>
          <a:xfrm>
            <a:off x="5962489" y="2563713"/>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75D00F74-67B6-4C67-8869-CBDA64E39AC0}"/>
              </a:ext>
            </a:extLst>
          </p:cNvPr>
          <p:cNvSpPr txBox="1"/>
          <p:nvPr/>
        </p:nvSpPr>
        <p:spPr>
          <a:xfrm>
            <a:off x="4911476" y="3344775"/>
            <a:ext cx="1074045"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a:t>
            </a:r>
          </a:p>
          <a:p>
            <a:pPr algn="ctr"/>
            <a:r>
              <a:rPr lang="es-MX" sz="1000" b="1" dirty="0"/>
              <a:t>$ 0</a:t>
            </a:r>
          </a:p>
        </p:txBody>
      </p:sp>
      <p:sp>
        <p:nvSpPr>
          <p:cNvPr id="38" name="Rectángulo 37">
            <a:extLst>
              <a:ext uri="{FF2B5EF4-FFF2-40B4-BE49-F238E27FC236}">
                <a16:creationId xmlns:a16="http://schemas.microsoft.com/office/drawing/2014/main" id="{0B704C8B-AFCB-430B-839B-27BE252CDB05}"/>
              </a:ext>
            </a:extLst>
          </p:cNvPr>
          <p:cNvSpPr/>
          <p:nvPr/>
        </p:nvSpPr>
        <p:spPr>
          <a:xfrm>
            <a:off x="4842134" y="2098492"/>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9" name="Conector recto 38">
            <a:extLst>
              <a:ext uri="{FF2B5EF4-FFF2-40B4-BE49-F238E27FC236}">
                <a16:creationId xmlns:a16="http://schemas.microsoft.com/office/drawing/2014/main" id="{12A38793-6B61-46A0-9631-1B5C1544341A}"/>
              </a:ext>
            </a:extLst>
          </p:cNvPr>
          <p:cNvCxnSpPr>
            <a:cxnSpLocks/>
          </p:cNvCxnSpPr>
          <p:nvPr/>
        </p:nvCxnSpPr>
        <p:spPr>
          <a:xfrm>
            <a:off x="6672352" y="2611841"/>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35038284-9839-45E4-8CF4-4413D32C9C09}"/>
              </a:ext>
            </a:extLst>
          </p:cNvPr>
          <p:cNvSpPr txBox="1"/>
          <p:nvPr/>
        </p:nvSpPr>
        <p:spPr>
          <a:xfrm>
            <a:off x="5017434" y="2286364"/>
            <a:ext cx="890337" cy="553998"/>
          </a:xfrm>
          <a:prstGeom prst="rect">
            <a:avLst/>
          </a:prstGeom>
          <a:noFill/>
        </p:spPr>
        <p:txBody>
          <a:bodyPr wrap="square" rtlCol="0">
            <a:spAutoFit/>
          </a:bodyPr>
          <a:lstStyle/>
          <a:p>
            <a:pPr algn="ctr"/>
            <a:r>
              <a:rPr lang="es-MX" sz="1000" b="1" dirty="0"/>
              <a:t>Cancelada al inicio de vigencia</a:t>
            </a:r>
          </a:p>
        </p:txBody>
      </p:sp>
      <p:sp>
        <p:nvSpPr>
          <p:cNvPr id="41" name="CuadroTexto 40">
            <a:extLst>
              <a:ext uri="{FF2B5EF4-FFF2-40B4-BE49-F238E27FC236}">
                <a16:creationId xmlns:a16="http://schemas.microsoft.com/office/drawing/2014/main" id="{B9FD5789-4827-427B-8FAA-48639DEC5FB7}"/>
              </a:ext>
            </a:extLst>
          </p:cNvPr>
          <p:cNvSpPr txBox="1"/>
          <p:nvPr/>
        </p:nvSpPr>
        <p:spPr>
          <a:xfrm>
            <a:off x="2488474" y="2372913"/>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2542196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46</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533090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38203" y="1227551"/>
            <a:ext cx="6050071" cy="349800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400" dirty="0"/>
              <a:t>Si el estatus es </a:t>
            </a:r>
            <a:r>
              <a:rPr lang="es-MX" sz="1400" b="1" dirty="0"/>
              <a:t>igual</a:t>
            </a:r>
            <a:r>
              <a:rPr lang="es-MX" sz="1400" dirty="0"/>
              <a:t> a cancelada (clave 3) entonces la </a:t>
            </a:r>
            <a:r>
              <a:rPr lang="es-MX" sz="1400" b="1" dirty="0"/>
              <a:t>prima</a:t>
            </a:r>
            <a:r>
              <a:rPr lang="es-MX" sz="1400" dirty="0"/>
              <a:t> </a:t>
            </a:r>
            <a:r>
              <a:rPr lang="es-MX" sz="1400" b="1" dirty="0"/>
              <a:t>devengada</a:t>
            </a:r>
            <a:r>
              <a:rPr lang="es-MX" sz="1400" dirty="0"/>
              <a:t> debe ser </a:t>
            </a:r>
            <a:r>
              <a:rPr lang="es-MX" sz="1400" b="1" dirty="0"/>
              <a:t>mayor</a:t>
            </a:r>
            <a:r>
              <a:rPr lang="es-MX" sz="1400" dirty="0"/>
              <a:t> o </a:t>
            </a:r>
            <a:r>
              <a:rPr lang="es-MX" b="1" dirty="0"/>
              <a:t>igual</a:t>
            </a:r>
            <a:r>
              <a:rPr lang="es-MX" dirty="0"/>
              <a:t> </a:t>
            </a:r>
            <a:r>
              <a:rPr lang="es-MX" sz="1400" dirty="0"/>
              <a:t>a prima emitida.</a:t>
            </a:r>
          </a:p>
          <a:p>
            <a:pPr marL="76200" indent="0">
              <a:buNone/>
            </a:pPr>
            <a:endParaRPr lang="es-MX" sz="1400" dirty="0"/>
          </a:p>
          <a:p>
            <a:pPr marL="76200" indent="0">
              <a:buNone/>
            </a:pPr>
            <a:endParaRPr lang="es-MX" sz="14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21" name="Conector recto 20">
            <a:extLst>
              <a:ext uri="{FF2B5EF4-FFF2-40B4-BE49-F238E27FC236}">
                <a16:creationId xmlns:a16="http://schemas.microsoft.com/office/drawing/2014/main" id="{2DE17C01-05E0-432D-A234-6E9E0D5F0CF6}"/>
              </a:ext>
            </a:extLst>
          </p:cNvPr>
          <p:cNvCxnSpPr>
            <a:cxnSpLocks/>
          </p:cNvCxnSpPr>
          <p:nvPr/>
        </p:nvCxnSpPr>
        <p:spPr>
          <a:xfrm>
            <a:off x="911764" y="2792284"/>
            <a:ext cx="5851721" cy="19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579973E2-64CD-4EF1-8FED-F9E8D0AFBD56}"/>
              </a:ext>
            </a:extLst>
          </p:cNvPr>
          <p:cNvCxnSpPr>
            <a:cxnSpLocks/>
          </p:cNvCxnSpPr>
          <p:nvPr/>
        </p:nvCxnSpPr>
        <p:spPr>
          <a:xfrm>
            <a:off x="2557494" y="2516632"/>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C371B0E-2D1E-48DC-9881-A307F2C5E2BE}"/>
              </a:ext>
            </a:extLst>
          </p:cNvPr>
          <p:cNvSpPr txBox="1"/>
          <p:nvPr/>
        </p:nvSpPr>
        <p:spPr>
          <a:xfrm>
            <a:off x="2523995" y="2955496"/>
            <a:ext cx="1443791" cy="261610"/>
          </a:xfrm>
          <a:prstGeom prst="rect">
            <a:avLst/>
          </a:prstGeom>
          <a:noFill/>
        </p:spPr>
        <p:txBody>
          <a:bodyPr wrap="square" rtlCol="0">
            <a:spAutoFit/>
          </a:bodyPr>
          <a:lstStyle/>
          <a:p>
            <a:pPr algn="ctr"/>
            <a:r>
              <a:rPr lang="es-MX" sz="1100" dirty="0"/>
              <a:t>Septiembre 2021</a:t>
            </a:r>
          </a:p>
        </p:txBody>
      </p:sp>
      <p:sp>
        <p:nvSpPr>
          <p:cNvPr id="24" name="CuadroTexto 23">
            <a:extLst>
              <a:ext uri="{FF2B5EF4-FFF2-40B4-BE49-F238E27FC236}">
                <a16:creationId xmlns:a16="http://schemas.microsoft.com/office/drawing/2014/main" id="{0E41A069-BCFC-41D3-86C5-272D841DFFAF}"/>
              </a:ext>
            </a:extLst>
          </p:cNvPr>
          <p:cNvSpPr txBox="1"/>
          <p:nvPr/>
        </p:nvSpPr>
        <p:spPr>
          <a:xfrm>
            <a:off x="1656172" y="2850178"/>
            <a:ext cx="831727" cy="307777"/>
          </a:xfrm>
          <a:prstGeom prst="rect">
            <a:avLst/>
          </a:prstGeom>
          <a:noFill/>
        </p:spPr>
        <p:txBody>
          <a:bodyPr wrap="square" rtlCol="0">
            <a:spAutoFit/>
          </a:bodyPr>
          <a:lstStyle/>
          <a:p>
            <a:pPr algn="ctr"/>
            <a:r>
              <a:rPr lang="es-MX" dirty="0"/>
              <a:t>…</a:t>
            </a:r>
          </a:p>
        </p:txBody>
      </p:sp>
      <p:sp>
        <p:nvSpPr>
          <p:cNvPr id="25" name="CuadroTexto 24">
            <a:extLst>
              <a:ext uri="{FF2B5EF4-FFF2-40B4-BE49-F238E27FC236}">
                <a16:creationId xmlns:a16="http://schemas.microsoft.com/office/drawing/2014/main" id="{57B95A3F-59AF-47EB-9C5A-CF52E4D7E50B}"/>
              </a:ext>
            </a:extLst>
          </p:cNvPr>
          <p:cNvSpPr txBox="1"/>
          <p:nvPr/>
        </p:nvSpPr>
        <p:spPr>
          <a:xfrm>
            <a:off x="237994" y="2970491"/>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26" name="CuadroTexto 25">
            <a:extLst>
              <a:ext uri="{FF2B5EF4-FFF2-40B4-BE49-F238E27FC236}">
                <a16:creationId xmlns:a16="http://schemas.microsoft.com/office/drawing/2014/main" id="{784C533B-5CD1-4051-A78D-AA25CABB8D57}"/>
              </a:ext>
            </a:extLst>
          </p:cNvPr>
          <p:cNvSpPr txBox="1"/>
          <p:nvPr/>
        </p:nvSpPr>
        <p:spPr>
          <a:xfrm>
            <a:off x="417442" y="2216921"/>
            <a:ext cx="1020220" cy="400110"/>
          </a:xfrm>
          <a:prstGeom prst="rect">
            <a:avLst/>
          </a:prstGeom>
          <a:noFill/>
        </p:spPr>
        <p:txBody>
          <a:bodyPr wrap="square" rtlCol="0">
            <a:spAutoFit/>
          </a:bodyPr>
          <a:lstStyle/>
          <a:p>
            <a:pPr algn="ctr"/>
            <a:r>
              <a:rPr lang="es-MX" sz="1000" dirty="0"/>
              <a:t>Inicio de vigencia</a:t>
            </a:r>
          </a:p>
        </p:txBody>
      </p:sp>
      <p:sp>
        <p:nvSpPr>
          <p:cNvPr id="27" name="CuadroTexto 26">
            <a:extLst>
              <a:ext uri="{FF2B5EF4-FFF2-40B4-BE49-F238E27FC236}">
                <a16:creationId xmlns:a16="http://schemas.microsoft.com/office/drawing/2014/main" id="{48BB2C6A-D80F-4F74-A687-C19C85F3F48C}"/>
              </a:ext>
            </a:extLst>
          </p:cNvPr>
          <p:cNvSpPr txBox="1"/>
          <p:nvPr/>
        </p:nvSpPr>
        <p:spPr>
          <a:xfrm>
            <a:off x="6137350" y="2076273"/>
            <a:ext cx="890337" cy="400110"/>
          </a:xfrm>
          <a:prstGeom prst="rect">
            <a:avLst/>
          </a:prstGeom>
          <a:noFill/>
        </p:spPr>
        <p:txBody>
          <a:bodyPr wrap="square" rtlCol="0">
            <a:spAutoFit/>
          </a:bodyPr>
          <a:lstStyle/>
          <a:p>
            <a:pPr algn="ctr"/>
            <a:r>
              <a:rPr lang="es-MX" sz="1000" dirty="0"/>
              <a:t>Fin de vigencia</a:t>
            </a:r>
          </a:p>
        </p:txBody>
      </p:sp>
      <p:cxnSp>
        <p:nvCxnSpPr>
          <p:cNvPr id="28" name="Conector recto 27">
            <a:extLst>
              <a:ext uri="{FF2B5EF4-FFF2-40B4-BE49-F238E27FC236}">
                <a16:creationId xmlns:a16="http://schemas.microsoft.com/office/drawing/2014/main" id="{476A3466-E785-44B8-98C1-F218A27D93F5}"/>
              </a:ext>
            </a:extLst>
          </p:cNvPr>
          <p:cNvCxnSpPr>
            <a:cxnSpLocks/>
          </p:cNvCxnSpPr>
          <p:nvPr/>
        </p:nvCxnSpPr>
        <p:spPr>
          <a:xfrm>
            <a:off x="3888990" y="2588821"/>
            <a:ext cx="0" cy="538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B74CA82E-C055-4379-B285-1259B682EA5C}"/>
              </a:ext>
            </a:extLst>
          </p:cNvPr>
          <p:cNvCxnSpPr>
            <a:cxnSpLocks/>
          </p:cNvCxnSpPr>
          <p:nvPr/>
        </p:nvCxnSpPr>
        <p:spPr>
          <a:xfrm>
            <a:off x="1274126" y="2448451"/>
            <a:ext cx="0" cy="621633"/>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A0C76A17-93E5-431F-9D24-D6008DB3D3FE}"/>
              </a:ext>
            </a:extLst>
          </p:cNvPr>
          <p:cNvSpPr txBox="1"/>
          <p:nvPr/>
        </p:nvSpPr>
        <p:spPr>
          <a:xfrm>
            <a:off x="553921" y="3414127"/>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1" name="Conector recto 30">
            <a:extLst>
              <a:ext uri="{FF2B5EF4-FFF2-40B4-BE49-F238E27FC236}">
                <a16:creationId xmlns:a16="http://schemas.microsoft.com/office/drawing/2014/main" id="{96747842-EDF3-48E4-9BDB-1728FE5ECF0E}"/>
              </a:ext>
            </a:extLst>
          </p:cNvPr>
          <p:cNvCxnSpPr>
            <a:cxnSpLocks/>
          </p:cNvCxnSpPr>
          <p:nvPr/>
        </p:nvCxnSpPr>
        <p:spPr>
          <a:xfrm>
            <a:off x="4887610" y="2536684"/>
            <a:ext cx="0" cy="55482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E27EF3F0-DBAF-452D-9B50-C9CE0DF7CCA5}"/>
              </a:ext>
            </a:extLst>
          </p:cNvPr>
          <p:cNvSpPr txBox="1"/>
          <p:nvPr/>
        </p:nvSpPr>
        <p:spPr>
          <a:xfrm>
            <a:off x="4842080" y="3023673"/>
            <a:ext cx="1443791" cy="261610"/>
          </a:xfrm>
          <a:prstGeom prst="rect">
            <a:avLst/>
          </a:prstGeom>
          <a:noFill/>
        </p:spPr>
        <p:txBody>
          <a:bodyPr wrap="square" rtlCol="0">
            <a:spAutoFit/>
          </a:bodyPr>
          <a:lstStyle/>
          <a:p>
            <a:pPr algn="ctr"/>
            <a:r>
              <a:rPr lang="es-MX" sz="1100" dirty="0"/>
              <a:t>Diciembre 2021</a:t>
            </a:r>
          </a:p>
        </p:txBody>
      </p:sp>
      <p:cxnSp>
        <p:nvCxnSpPr>
          <p:cNvPr id="36" name="Conector recto 35">
            <a:extLst>
              <a:ext uri="{FF2B5EF4-FFF2-40B4-BE49-F238E27FC236}">
                <a16:creationId xmlns:a16="http://schemas.microsoft.com/office/drawing/2014/main" id="{052BF448-E2DE-4487-B695-F098A0D17908}"/>
              </a:ext>
            </a:extLst>
          </p:cNvPr>
          <p:cNvCxnSpPr>
            <a:cxnSpLocks/>
          </p:cNvCxnSpPr>
          <p:nvPr/>
        </p:nvCxnSpPr>
        <p:spPr>
          <a:xfrm>
            <a:off x="6062696" y="2488557"/>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B5B9A6D4-36B8-44B0-8BB5-A573ADCA5D98}"/>
              </a:ext>
            </a:extLst>
          </p:cNvPr>
          <p:cNvSpPr txBox="1"/>
          <p:nvPr/>
        </p:nvSpPr>
        <p:spPr>
          <a:xfrm>
            <a:off x="5011683" y="3269619"/>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-$40,000</a:t>
            </a:r>
          </a:p>
          <a:p>
            <a:pPr algn="ctr"/>
            <a:endParaRPr lang="es-MX" sz="1000" b="1" dirty="0"/>
          </a:p>
          <a:p>
            <a:pPr algn="ctr"/>
            <a:r>
              <a:rPr lang="es-MX" sz="1000" b="1" dirty="0"/>
              <a:t>Prima devengada </a:t>
            </a:r>
          </a:p>
          <a:p>
            <a:pPr algn="ctr"/>
            <a:r>
              <a:rPr lang="es-MX" sz="1000" b="1" dirty="0"/>
              <a:t>$ 0</a:t>
            </a:r>
          </a:p>
        </p:txBody>
      </p:sp>
      <p:sp>
        <p:nvSpPr>
          <p:cNvPr id="38" name="Rectángulo 37">
            <a:extLst>
              <a:ext uri="{FF2B5EF4-FFF2-40B4-BE49-F238E27FC236}">
                <a16:creationId xmlns:a16="http://schemas.microsoft.com/office/drawing/2014/main" id="{3DFFBD9E-FE51-435B-B647-1FE4F4572523}"/>
              </a:ext>
            </a:extLst>
          </p:cNvPr>
          <p:cNvSpPr/>
          <p:nvPr/>
        </p:nvSpPr>
        <p:spPr>
          <a:xfrm>
            <a:off x="4942341" y="2023336"/>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9" name="Conector recto 38">
            <a:extLst>
              <a:ext uri="{FF2B5EF4-FFF2-40B4-BE49-F238E27FC236}">
                <a16:creationId xmlns:a16="http://schemas.microsoft.com/office/drawing/2014/main" id="{6352FCDF-B623-409E-B44E-636B8C9F8CC8}"/>
              </a:ext>
            </a:extLst>
          </p:cNvPr>
          <p:cNvCxnSpPr>
            <a:cxnSpLocks/>
          </p:cNvCxnSpPr>
          <p:nvPr/>
        </p:nvCxnSpPr>
        <p:spPr>
          <a:xfrm>
            <a:off x="6772559" y="2536685"/>
            <a:ext cx="0" cy="538778"/>
          </a:xfrm>
          <a:prstGeom prst="line">
            <a:avLst/>
          </a:prstGeom>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3CF8F7AA-4335-48EE-8FF1-5584336E90A5}"/>
              </a:ext>
            </a:extLst>
          </p:cNvPr>
          <p:cNvSpPr txBox="1"/>
          <p:nvPr/>
        </p:nvSpPr>
        <p:spPr>
          <a:xfrm>
            <a:off x="5125014" y="2203834"/>
            <a:ext cx="890337" cy="553998"/>
          </a:xfrm>
          <a:prstGeom prst="rect">
            <a:avLst/>
          </a:prstGeom>
          <a:noFill/>
        </p:spPr>
        <p:txBody>
          <a:bodyPr wrap="square" rtlCol="0">
            <a:spAutoFit/>
          </a:bodyPr>
          <a:lstStyle/>
          <a:p>
            <a:pPr algn="ctr"/>
            <a:r>
              <a:rPr lang="es-MX" sz="1000" b="1" dirty="0"/>
              <a:t>Cancelada al inicio de vigencia</a:t>
            </a:r>
          </a:p>
        </p:txBody>
      </p:sp>
      <p:sp>
        <p:nvSpPr>
          <p:cNvPr id="41" name="CuadroTexto 40">
            <a:extLst>
              <a:ext uri="{FF2B5EF4-FFF2-40B4-BE49-F238E27FC236}">
                <a16:creationId xmlns:a16="http://schemas.microsoft.com/office/drawing/2014/main" id="{9545915B-D19A-4180-A72F-2E7F0A39C31B}"/>
              </a:ext>
            </a:extLst>
          </p:cNvPr>
          <p:cNvSpPr txBox="1"/>
          <p:nvPr/>
        </p:nvSpPr>
        <p:spPr>
          <a:xfrm>
            <a:off x="2662423" y="2305132"/>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2060886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47</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584825"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513659" y="1232883"/>
            <a:ext cx="5498182" cy="37105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800" dirty="0"/>
              <a:t>Si el estatus es </a:t>
            </a:r>
            <a:r>
              <a:rPr lang="es-MX" sz="1800" b="1" dirty="0"/>
              <a:t>igual</a:t>
            </a:r>
            <a:r>
              <a:rPr lang="es-MX" sz="1800" dirty="0"/>
              <a:t> a anticipada o diferida (clave 5) entonces la </a:t>
            </a:r>
            <a:r>
              <a:rPr lang="es-MX" sz="1800" b="1" dirty="0"/>
              <a:t>prima</a:t>
            </a:r>
            <a:r>
              <a:rPr lang="es-MX" sz="1800" dirty="0"/>
              <a:t> </a:t>
            </a:r>
            <a:r>
              <a:rPr lang="es-MX" sz="1800" b="1" dirty="0"/>
              <a:t>devengada</a:t>
            </a:r>
            <a:r>
              <a:rPr lang="es-MX" sz="1800" dirty="0"/>
              <a:t> debe ser </a:t>
            </a:r>
            <a:r>
              <a:rPr lang="es-MX" sz="1800" b="1" dirty="0"/>
              <a:t>igual</a:t>
            </a:r>
            <a:r>
              <a:rPr lang="es-MX" sz="1800" dirty="0"/>
              <a:t> a 0.</a:t>
            </a:r>
            <a:endParaRPr lang="es-ES" dirty="0"/>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la </a:t>
            </a:r>
            <a:r>
              <a:rPr lang="es-MX" sz="1800" b="1" dirty="0"/>
              <a:t>prima</a:t>
            </a:r>
            <a:r>
              <a:rPr lang="es-MX" sz="1800" dirty="0"/>
              <a:t> </a:t>
            </a:r>
            <a:r>
              <a:rPr lang="es-MX" sz="1800" b="1" dirty="0"/>
              <a:t>devengada</a:t>
            </a:r>
            <a:r>
              <a:rPr lang="es-MX" sz="1800" dirty="0"/>
              <a:t> es </a:t>
            </a:r>
            <a:r>
              <a:rPr lang="es-MX" sz="1800" b="1" dirty="0"/>
              <a:t>igual</a:t>
            </a:r>
            <a:r>
              <a:rPr lang="es-MX" sz="1800" dirty="0"/>
              <a:t> a 0 entonces el estatus debe ser </a:t>
            </a:r>
            <a:r>
              <a:rPr lang="es-MX" sz="1800" b="1" dirty="0"/>
              <a:t>igual</a:t>
            </a:r>
            <a:r>
              <a:rPr lang="es-MX" sz="1800" dirty="0"/>
              <a:t> a cancelada (clave 3) o anticipada o diferida (clave 5).</a:t>
            </a:r>
          </a:p>
          <a:p>
            <a:pPr marL="419100" indent="-342900">
              <a:spcBef>
                <a:spcPts val="600"/>
              </a:spcBef>
              <a:buSzPts val="2400"/>
              <a:buFont typeface="Arial" panose="020B0604020202020204" pitchFamily="34" charset="0"/>
              <a:buChar char="•"/>
            </a:pPr>
            <a:endParaRPr lang="es-MX" sz="18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67779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48</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584825"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Prima devengada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626393" y="1232883"/>
            <a:ext cx="5469607" cy="371059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800" dirty="0"/>
              <a:t>Si la suma asegurada es </a:t>
            </a:r>
            <a:r>
              <a:rPr lang="es-MX" sz="1800" b="1" dirty="0"/>
              <a:t>mayor</a:t>
            </a:r>
            <a:r>
              <a:rPr lang="es-MX" sz="1800" dirty="0"/>
              <a:t> a 0 entonces la </a:t>
            </a:r>
            <a:r>
              <a:rPr lang="es-MX" sz="1800" b="1" dirty="0"/>
              <a:t>prima</a:t>
            </a:r>
            <a:r>
              <a:rPr lang="es-MX" sz="1800" dirty="0"/>
              <a:t> </a:t>
            </a:r>
            <a:r>
              <a:rPr lang="es-MX" sz="1800" b="1" dirty="0"/>
              <a:t>devengada</a:t>
            </a:r>
            <a:r>
              <a:rPr lang="es-MX" sz="1800" dirty="0"/>
              <a:t> debe ser </a:t>
            </a:r>
            <a:r>
              <a:rPr lang="es-MX" sz="1800" b="1" dirty="0"/>
              <a:t>menor</a:t>
            </a:r>
            <a:r>
              <a:rPr lang="es-MX" sz="1800" dirty="0"/>
              <a:t> a la suma asegurada.</a:t>
            </a:r>
            <a:endParaRPr lang="es-ES"/>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la prima emitida es mayor a 0 entonces la </a:t>
            </a:r>
            <a:r>
              <a:rPr lang="es-MX" sz="1800" b="1" dirty="0"/>
              <a:t>prima</a:t>
            </a:r>
            <a:r>
              <a:rPr lang="es-MX" sz="1800" dirty="0"/>
              <a:t> </a:t>
            </a:r>
            <a:r>
              <a:rPr lang="es-MX" sz="1800" b="1" dirty="0"/>
              <a:t>devengada</a:t>
            </a:r>
            <a:r>
              <a:rPr lang="es-MX" sz="1800" dirty="0"/>
              <a:t> debe ser </a:t>
            </a:r>
            <a:r>
              <a:rPr lang="es-MX" sz="1800" b="1" dirty="0"/>
              <a:t>mayor</a:t>
            </a:r>
            <a:r>
              <a:rPr lang="es-MX" sz="1800" dirty="0"/>
              <a:t> a 0.</a:t>
            </a:r>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inicio es </a:t>
            </a:r>
            <a:r>
              <a:rPr lang="es-MX" sz="1800" b="1" dirty="0"/>
              <a:t>mayor</a:t>
            </a:r>
            <a:r>
              <a:rPr lang="es-MX" sz="1800" dirty="0"/>
              <a:t> a fecha de corte entonces la </a:t>
            </a:r>
            <a:r>
              <a:rPr lang="es-MX" sz="1800" b="1" dirty="0"/>
              <a:t>prima</a:t>
            </a:r>
            <a:r>
              <a:rPr lang="es-MX" sz="1800" dirty="0"/>
              <a:t> </a:t>
            </a:r>
            <a:r>
              <a:rPr lang="es-MX" sz="1800" b="1" dirty="0"/>
              <a:t>devengada</a:t>
            </a:r>
            <a:r>
              <a:rPr lang="es-MX" sz="1800" dirty="0"/>
              <a:t> debe ser </a:t>
            </a:r>
            <a:r>
              <a:rPr lang="es-MX" sz="1800" b="1" dirty="0"/>
              <a:t>igual</a:t>
            </a:r>
            <a:r>
              <a:rPr lang="es-MX" sz="1800" dirty="0"/>
              <a:t> a 0.</a:t>
            </a:r>
          </a:p>
          <a:p>
            <a:pPr marL="419100" indent="-342900">
              <a:spcBef>
                <a:spcPts val="600"/>
              </a:spcBef>
              <a:buSzPts val="2400"/>
              <a:buFont typeface="Arial" panose="020B0604020202020204" pitchFamily="34" charset="0"/>
              <a:buChar char="•"/>
            </a:pPr>
            <a:endParaRPr lang="es-MX" sz="18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244665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Siniestros</a:t>
            </a:r>
            <a:endParaRPr dirty="0"/>
          </a:p>
        </p:txBody>
      </p:sp>
      <p:sp>
        <p:nvSpPr>
          <p:cNvPr id="99" name="Google Shape;99;p15"/>
          <p:cNvSpPr txBox="1">
            <a:spLocks noGrp="1"/>
          </p:cNvSpPr>
          <p:nvPr>
            <p:ph type="subTitle" idx="1"/>
          </p:nvPr>
        </p:nvSpPr>
        <p:spPr>
          <a:xfrm>
            <a:off x="609601" y="3187025"/>
            <a:ext cx="8191500" cy="17454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a:t>En este archivo se reportarán los certificados, tanto del ejercicio que se reporta como de ejercicios anteriores, que hayan realizado una reclamación durante el período de reporte o que hayan presentado un movimiento en el ejercicio del reporte sin importar la fecha en que se realizó la reclamación. Se debe mantener consistencia en el número de póliza, número de certificado y número de siniestro aun cuando el mismo asegurado ahora cuente con otro número de póliza para otro ejercicio.</a:t>
            </a:r>
          </a:p>
        </p:txBody>
      </p:sp>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49</a:t>
            </a:fld>
            <a:endParaRPr dirty="0"/>
          </a:p>
        </p:txBody>
      </p:sp>
    </p:spTree>
    <p:extLst>
      <p:ext uri="{BB962C8B-B14F-4D97-AF65-F5344CB8AC3E}">
        <p14:creationId xmlns:p14="http://schemas.microsoft.com/office/powerpoint/2010/main" val="423089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Datos Generales</a:t>
            </a:r>
            <a:endParaRPr dirty="0"/>
          </a:p>
        </p:txBody>
      </p:sp>
      <p:sp>
        <p:nvSpPr>
          <p:cNvPr id="99" name="Google Shape;99;p15"/>
          <p:cNvSpPr txBox="1">
            <a:spLocks noGrp="1"/>
          </p:cNvSpPr>
          <p:nvPr>
            <p:ph type="subTitle" idx="1"/>
          </p:nvPr>
        </p:nvSpPr>
        <p:spPr>
          <a:xfrm>
            <a:off x="685799" y="3082250"/>
            <a:ext cx="7567047" cy="1745472"/>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dirty="0"/>
              <a:t>Se deberán reportar los datos especificados en cada uno de los certificados que hayan estado en vigor del 1 de enero al 31 de diciembre del año de reporte y/o tuvieron algún movimiento en  emisión durante el ejercicio, independientemente de que el certificado no se encuentre en vigor a la fecha de cierre del ejercicio.</a:t>
            </a:r>
          </a:p>
        </p:txBody>
      </p:sp>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a:t>
            </a:fld>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Número de póliza</a:t>
            </a:r>
            <a:endParaRPr sz="4800" b="1" dirty="0"/>
          </a:p>
        </p:txBody>
      </p:sp>
      <p:sp>
        <p:nvSpPr>
          <p:cNvPr id="112" name="Google Shape;112;p17"/>
          <p:cNvSpPr txBox="1">
            <a:spLocks noGrp="1"/>
          </p:cNvSpPr>
          <p:nvPr>
            <p:ph type="body" idx="1"/>
          </p:nvPr>
        </p:nvSpPr>
        <p:spPr>
          <a:xfrm>
            <a:off x="890337" y="1203157"/>
            <a:ext cx="5727031" cy="3717757"/>
          </a:xfrm>
          <a:prstGeom prst="rect">
            <a:avLst/>
          </a:prstGeom>
        </p:spPr>
        <p:txBody>
          <a:bodyPr spcFirstLastPara="1" wrap="square" lIns="91425" tIns="91425" rIns="91425" bIns="91425" anchor="t" anchorCtr="0">
            <a:noAutofit/>
          </a:bodyPr>
          <a:lstStyle/>
          <a:p>
            <a:pPr algn="just">
              <a:buClr>
                <a:srgbClr val="000000"/>
              </a:buClr>
              <a:buFont typeface="Arial" panose="020B0604020202020204" pitchFamily="34" charset="0"/>
              <a:buChar char="•"/>
            </a:pPr>
            <a:r>
              <a:rPr lang="es-MX" sz="1800" dirty="0">
                <a:solidFill>
                  <a:srgbClr val="000000"/>
                </a:solidFill>
                <a:latin typeface="Arial"/>
                <a:cs typeface="Arial"/>
                <a:sym typeface="Arial"/>
              </a:rPr>
              <a:t>Si la fecha de ocurrencia de siniestro es </a:t>
            </a:r>
            <a:r>
              <a:rPr lang="es-MX" sz="1800" b="1" dirty="0">
                <a:solidFill>
                  <a:srgbClr val="000000"/>
                </a:solidFill>
                <a:latin typeface="Arial"/>
                <a:cs typeface="Arial"/>
                <a:sym typeface="Arial"/>
              </a:rPr>
              <a:t>igual</a:t>
            </a:r>
            <a:r>
              <a:rPr lang="es-MX" sz="1800" dirty="0">
                <a:solidFill>
                  <a:srgbClr val="000000"/>
                </a:solidFill>
                <a:latin typeface="Arial"/>
                <a:cs typeface="Arial"/>
                <a:sym typeface="Arial"/>
              </a:rPr>
              <a:t> al año reporte entonces el </a:t>
            </a:r>
            <a:r>
              <a:rPr lang="es-MX" sz="1800" b="1" dirty="0">
                <a:solidFill>
                  <a:srgbClr val="000000"/>
                </a:solidFill>
                <a:latin typeface="Arial"/>
                <a:cs typeface="Arial"/>
                <a:sym typeface="Arial"/>
              </a:rPr>
              <a:t>número de pólizas y el certificado</a:t>
            </a:r>
            <a:r>
              <a:rPr lang="es-MX" sz="1800" dirty="0">
                <a:solidFill>
                  <a:srgbClr val="000000"/>
                </a:solidFill>
                <a:latin typeface="Arial"/>
                <a:cs typeface="Arial"/>
                <a:sym typeface="Arial"/>
              </a:rPr>
              <a:t> debe estar reportado en datos generales.</a:t>
            </a:r>
            <a:endParaRPr lang="es-ES"/>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50</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624783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Número de siniestro</a:t>
            </a:r>
            <a:endParaRPr sz="4800" b="1" dirty="0"/>
          </a:p>
        </p:txBody>
      </p:sp>
      <p:sp>
        <p:nvSpPr>
          <p:cNvPr id="112" name="Google Shape;112;p17"/>
          <p:cNvSpPr txBox="1">
            <a:spLocks noGrp="1"/>
          </p:cNvSpPr>
          <p:nvPr>
            <p:ph type="body" idx="1"/>
          </p:nvPr>
        </p:nvSpPr>
        <p:spPr>
          <a:xfrm>
            <a:off x="890337" y="1203157"/>
            <a:ext cx="5727031" cy="3717757"/>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reportará el número de siniestro asignado cuya reclamación se registró en el ejercicio que se reporta. </a:t>
            </a:r>
            <a:endParaRPr lang="es-ES">
              <a:solidFill>
                <a:srgbClr val="415665"/>
              </a:solidFill>
              <a:cs typeface="Arial"/>
              <a:sym typeface="Arial"/>
            </a:endParaRPr>
          </a:p>
          <a:p>
            <a:pPr marL="76200" indent="0" algn="just">
              <a:buNone/>
            </a:pPr>
            <a:r>
              <a:rPr lang="es-MX" sz="1400" dirty="0">
                <a:solidFill>
                  <a:srgbClr val="000000"/>
                </a:solidFill>
                <a:latin typeface="Arial"/>
                <a:cs typeface="Arial"/>
                <a:sym typeface="Arial"/>
              </a:rPr>
              <a:t>El número de siniestro es único y sólo podrá repetirse dentro de una misma póliza cuando se afecten diferentes coberturas de forma simultánea o cuando se tengan diferentes reclamaciones derivadas de un mismo siniestro</a:t>
            </a:r>
            <a:endParaRPr lang="es-ES">
              <a:solidFill>
                <a:srgbClr val="415665"/>
              </a:solidFill>
              <a:cs typeface="Arial"/>
            </a:endParaRPr>
          </a:p>
          <a:p>
            <a:pPr marL="76200" indent="0" algn="just">
              <a:buNone/>
            </a:pPr>
            <a:r>
              <a:rPr lang="es-MX" sz="1400" dirty="0">
                <a:solidFill>
                  <a:srgbClr val="000000"/>
                </a:solidFill>
                <a:latin typeface="Arial"/>
                <a:cs typeface="Arial"/>
                <a:sym typeface="Arial"/>
              </a:rPr>
              <a:t>Los números de siniestro asignados deberán ser consistentes con el archivo actual y futuro de siniestros.</a:t>
            </a:r>
            <a:endParaRPr lang="es-ES" dirty="0"/>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51</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590503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Número de reclamación</a:t>
            </a:r>
            <a:endParaRPr sz="4800" b="1" dirty="0"/>
          </a:p>
        </p:txBody>
      </p:sp>
      <p:sp>
        <p:nvSpPr>
          <p:cNvPr id="112" name="Google Shape;112;p17"/>
          <p:cNvSpPr txBox="1">
            <a:spLocks noGrp="1"/>
          </p:cNvSpPr>
          <p:nvPr>
            <p:ph type="body" idx="1"/>
          </p:nvPr>
        </p:nvSpPr>
        <p:spPr>
          <a:xfrm>
            <a:off x="890337" y="1203157"/>
            <a:ext cx="5727031" cy="3717757"/>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reportará el número de reclamación derivado del siniestro registrado en el ejercicio que se reporta. </a:t>
            </a:r>
            <a:endParaRPr lang="es-ES">
              <a:solidFill>
                <a:srgbClr val="415665"/>
              </a:solidFill>
              <a:cs typeface="Arial"/>
              <a:sym typeface="Arial"/>
            </a:endParaRPr>
          </a:p>
          <a:p>
            <a:pPr marL="76200" indent="0" algn="just">
              <a:buNone/>
            </a:pPr>
            <a:r>
              <a:rPr lang="es-MX" sz="1400" dirty="0">
                <a:solidFill>
                  <a:srgbClr val="000000"/>
                </a:solidFill>
                <a:latin typeface="Arial"/>
                <a:cs typeface="Arial"/>
                <a:sym typeface="Arial"/>
              </a:rPr>
              <a:t>El número de reclamación sólo podrá repetirse dentro de un mismo siniestro cuando se afecten diferentes coberturas de forma simultánea</a:t>
            </a:r>
            <a:endParaRPr lang="es-ES" dirty="0">
              <a:solidFill>
                <a:srgbClr val="415665"/>
              </a:solidFill>
              <a:cs typeface="Arial"/>
              <a:sym typeface="Arial"/>
            </a:endParaRPr>
          </a:p>
          <a:p>
            <a:pPr marL="76200" indent="0" algn="just">
              <a:buNone/>
            </a:pPr>
            <a:r>
              <a:rPr lang="es-MX" sz="1400" dirty="0">
                <a:solidFill>
                  <a:srgbClr val="000000"/>
                </a:solidFill>
                <a:latin typeface="Arial"/>
                <a:cs typeface="Arial"/>
                <a:sym typeface="Arial"/>
              </a:rPr>
              <a:t>Los números de reclamaciones asignados deberán ser consistentes con el archivo actual y futuro de siniestros.</a:t>
            </a:r>
            <a:endParaRPr lang="es-ES"/>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52</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92164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Fecha de ocurrencia del siniestro</a:t>
            </a:r>
            <a:endParaRPr sz="3600" b="1" dirty="0"/>
          </a:p>
        </p:txBody>
      </p:sp>
      <p:sp>
        <p:nvSpPr>
          <p:cNvPr id="112" name="Google Shape;112;p17"/>
          <p:cNvSpPr txBox="1">
            <a:spLocks noGrp="1"/>
          </p:cNvSpPr>
          <p:nvPr>
            <p:ph type="body" idx="1"/>
          </p:nvPr>
        </p:nvSpPr>
        <p:spPr>
          <a:xfrm>
            <a:off x="635266" y="1001027"/>
            <a:ext cx="6121669" cy="3621505"/>
          </a:xfrm>
          <a:prstGeom prst="rect">
            <a:avLst/>
          </a:prstGeom>
        </p:spPr>
        <p:txBody>
          <a:bodyPr spcFirstLastPara="1" wrap="square" lIns="91425" tIns="91425" rIns="91425" bIns="91425" anchor="t" anchorCtr="0">
            <a:noAutofit/>
          </a:bodyPr>
          <a:lstStyle/>
          <a:p>
            <a:pPr marL="76200" indent="0">
              <a:buClr>
                <a:srgbClr val="000000"/>
              </a:buClr>
              <a:buNone/>
            </a:pPr>
            <a:r>
              <a:rPr lang="es-MX" sz="1400" dirty="0">
                <a:solidFill>
                  <a:srgbClr val="000000"/>
                </a:solidFill>
                <a:latin typeface="Arial"/>
                <a:cs typeface="Arial"/>
                <a:sym typeface="Arial"/>
              </a:rPr>
              <a:t>Se reportará la fecha de ocurrencia del siniestro cuya reclamación se registró en el ejercicio que se reporta. </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a:t>
            </a:r>
            <a:r>
              <a:rPr lang="es-MX" sz="1400" b="1" dirty="0">
                <a:solidFill>
                  <a:srgbClr val="000000"/>
                </a:solidFill>
                <a:latin typeface="Arial"/>
                <a:cs typeface="Arial"/>
                <a:sym typeface="Arial"/>
              </a:rPr>
              <a:t> 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contabilización del siniestro.</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nacimiento.</a:t>
            </a:r>
          </a:p>
          <a:p>
            <a:pPr marL="76200" lvl="0" indent="0">
              <a:buClr>
                <a:srgbClr val="000000"/>
              </a:buClr>
              <a:buNone/>
            </a:pPr>
            <a:endParaRPr lang="es-MX" sz="1400" dirty="0">
              <a:solidFill>
                <a:srgbClr val="000000"/>
              </a:solidFill>
              <a:latin typeface="Arial"/>
              <a:cs typeface="Arial"/>
              <a:sym typeface="Arial"/>
            </a:endParaRPr>
          </a:p>
          <a:p>
            <a:pPr marL="76200" lvl="0" indent="0">
              <a:buClr>
                <a:srgbClr val="000000"/>
              </a:buClr>
              <a:buNone/>
            </a:pPr>
            <a:endParaRPr lang="es-MX" sz="1400" dirty="0">
              <a:solidFill>
                <a:srgbClr val="000000"/>
              </a:solidFill>
              <a:latin typeface="Arial"/>
              <a:cs typeface="Arial"/>
              <a:sym typeface="Arial"/>
            </a:endParaRPr>
          </a:p>
          <a:p>
            <a:pPr marL="76200" lvl="0" indent="0">
              <a:buClr>
                <a:srgbClr val="000000"/>
              </a:buClr>
              <a:buNone/>
            </a:pPr>
            <a:endParaRPr lang="es-MX" sz="14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53</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20" name="Conector recto 19">
            <a:extLst>
              <a:ext uri="{FF2B5EF4-FFF2-40B4-BE49-F238E27FC236}">
                <a16:creationId xmlns:a16="http://schemas.microsoft.com/office/drawing/2014/main" id="{60260942-1C94-4DC8-A7B1-68A0094930ED}"/>
              </a:ext>
            </a:extLst>
          </p:cNvPr>
          <p:cNvCxnSpPr>
            <a:cxnSpLocks/>
          </p:cNvCxnSpPr>
          <p:nvPr/>
        </p:nvCxnSpPr>
        <p:spPr>
          <a:xfrm>
            <a:off x="1000914" y="4242776"/>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520D3663-3743-4606-8A78-1792E8576586}"/>
              </a:ext>
            </a:extLst>
          </p:cNvPr>
          <p:cNvCxnSpPr/>
          <p:nvPr/>
        </p:nvCxnSpPr>
        <p:spPr>
          <a:xfrm>
            <a:off x="5984338" y="3765698"/>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49DA1C15-7668-47A6-9534-5A3917CBA444}"/>
              </a:ext>
            </a:extLst>
          </p:cNvPr>
          <p:cNvCxnSpPr/>
          <p:nvPr/>
        </p:nvCxnSpPr>
        <p:spPr>
          <a:xfrm>
            <a:off x="3732997" y="3708611"/>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95C7713F-BA75-42F1-B5A2-6C8D57449147}"/>
              </a:ext>
            </a:extLst>
          </p:cNvPr>
          <p:cNvSpPr txBox="1"/>
          <p:nvPr/>
        </p:nvSpPr>
        <p:spPr>
          <a:xfrm>
            <a:off x="5491489" y="4695078"/>
            <a:ext cx="1007165" cy="261610"/>
          </a:xfrm>
          <a:prstGeom prst="rect">
            <a:avLst/>
          </a:prstGeom>
          <a:noFill/>
        </p:spPr>
        <p:txBody>
          <a:bodyPr wrap="square" rtlCol="0">
            <a:spAutoFit/>
          </a:bodyPr>
          <a:lstStyle/>
          <a:p>
            <a:pPr algn="ctr"/>
            <a:r>
              <a:rPr lang="es-MX" sz="1100" dirty="0"/>
              <a:t>Abril 2020</a:t>
            </a:r>
          </a:p>
        </p:txBody>
      </p:sp>
      <p:sp>
        <p:nvSpPr>
          <p:cNvPr id="24" name="CuadroTexto 23">
            <a:extLst>
              <a:ext uri="{FF2B5EF4-FFF2-40B4-BE49-F238E27FC236}">
                <a16:creationId xmlns:a16="http://schemas.microsoft.com/office/drawing/2014/main" id="{5F31EA03-946F-40E3-AA7A-6FF0277EE739}"/>
              </a:ext>
            </a:extLst>
          </p:cNvPr>
          <p:cNvSpPr txBox="1"/>
          <p:nvPr/>
        </p:nvSpPr>
        <p:spPr>
          <a:xfrm>
            <a:off x="4972863" y="4639605"/>
            <a:ext cx="502246" cy="261610"/>
          </a:xfrm>
          <a:prstGeom prst="rect">
            <a:avLst/>
          </a:prstGeom>
          <a:noFill/>
        </p:spPr>
        <p:txBody>
          <a:bodyPr wrap="square" rtlCol="0">
            <a:spAutoFit/>
          </a:bodyPr>
          <a:lstStyle/>
          <a:p>
            <a:r>
              <a:rPr lang="es-MX" sz="1100" dirty="0"/>
              <a:t>…</a:t>
            </a:r>
          </a:p>
        </p:txBody>
      </p:sp>
      <p:sp>
        <p:nvSpPr>
          <p:cNvPr id="25" name="CuadroTexto 24">
            <a:extLst>
              <a:ext uri="{FF2B5EF4-FFF2-40B4-BE49-F238E27FC236}">
                <a16:creationId xmlns:a16="http://schemas.microsoft.com/office/drawing/2014/main" id="{3BD4D6E9-F32E-4163-8FB8-8D6223990C7C}"/>
              </a:ext>
            </a:extLst>
          </p:cNvPr>
          <p:cNvSpPr txBox="1"/>
          <p:nvPr/>
        </p:nvSpPr>
        <p:spPr>
          <a:xfrm>
            <a:off x="3154916" y="4694399"/>
            <a:ext cx="1292087" cy="261610"/>
          </a:xfrm>
          <a:prstGeom prst="rect">
            <a:avLst/>
          </a:prstGeom>
          <a:noFill/>
        </p:spPr>
        <p:txBody>
          <a:bodyPr wrap="square" rtlCol="0">
            <a:spAutoFit/>
          </a:bodyPr>
          <a:lstStyle/>
          <a:p>
            <a:r>
              <a:rPr lang="es-MX" sz="1100" dirty="0"/>
              <a:t>Febrero 2020</a:t>
            </a:r>
          </a:p>
        </p:txBody>
      </p:sp>
      <p:sp>
        <p:nvSpPr>
          <p:cNvPr id="26" name="CuadroTexto 25">
            <a:extLst>
              <a:ext uri="{FF2B5EF4-FFF2-40B4-BE49-F238E27FC236}">
                <a16:creationId xmlns:a16="http://schemas.microsoft.com/office/drawing/2014/main" id="{AA40DF92-779B-4E0D-8B95-45A70FE7BC23}"/>
              </a:ext>
            </a:extLst>
          </p:cNvPr>
          <p:cNvSpPr txBox="1"/>
          <p:nvPr/>
        </p:nvSpPr>
        <p:spPr>
          <a:xfrm>
            <a:off x="5126635" y="3221084"/>
            <a:ext cx="1579768" cy="600164"/>
          </a:xfrm>
          <a:prstGeom prst="rect">
            <a:avLst/>
          </a:prstGeom>
          <a:noFill/>
        </p:spPr>
        <p:txBody>
          <a:bodyPr wrap="square" rtlCol="0">
            <a:spAutoFit/>
          </a:bodyPr>
          <a:lstStyle/>
          <a:p>
            <a:pPr algn="ctr"/>
            <a:r>
              <a:rPr lang="es-MX" sz="1100" dirty="0"/>
              <a:t>Fecha de contabilización del siniestro.</a:t>
            </a:r>
          </a:p>
        </p:txBody>
      </p:sp>
      <p:cxnSp>
        <p:nvCxnSpPr>
          <p:cNvPr id="27" name="Conector recto de flecha 26">
            <a:extLst>
              <a:ext uri="{FF2B5EF4-FFF2-40B4-BE49-F238E27FC236}">
                <a16:creationId xmlns:a16="http://schemas.microsoft.com/office/drawing/2014/main" id="{B7BADEC3-8373-413D-8328-889ECB044204}"/>
              </a:ext>
            </a:extLst>
          </p:cNvPr>
          <p:cNvCxnSpPr>
            <a:cxnSpLocks/>
          </p:cNvCxnSpPr>
          <p:nvPr/>
        </p:nvCxnSpPr>
        <p:spPr>
          <a:xfrm flipH="1">
            <a:off x="4153454" y="3999649"/>
            <a:ext cx="1695305"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28" name="CuadroTexto 27">
            <a:extLst>
              <a:ext uri="{FF2B5EF4-FFF2-40B4-BE49-F238E27FC236}">
                <a16:creationId xmlns:a16="http://schemas.microsoft.com/office/drawing/2014/main" id="{A7571216-039B-45CD-B0C1-4DC6BACD6A96}"/>
              </a:ext>
            </a:extLst>
          </p:cNvPr>
          <p:cNvSpPr txBox="1"/>
          <p:nvPr/>
        </p:nvSpPr>
        <p:spPr>
          <a:xfrm>
            <a:off x="4576470" y="3361343"/>
            <a:ext cx="557260" cy="261610"/>
          </a:xfrm>
          <a:prstGeom prst="rect">
            <a:avLst/>
          </a:prstGeom>
          <a:noFill/>
        </p:spPr>
        <p:txBody>
          <a:bodyPr wrap="square" rtlCol="0">
            <a:spAutoFit/>
          </a:bodyPr>
          <a:lstStyle/>
          <a:p>
            <a:pPr algn="ctr"/>
            <a:r>
              <a:rPr lang="es-MX" sz="1100" dirty="0"/>
              <a:t>&lt;=</a:t>
            </a:r>
          </a:p>
        </p:txBody>
      </p:sp>
      <p:cxnSp>
        <p:nvCxnSpPr>
          <p:cNvPr id="29" name="Conector recto de flecha 28">
            <a:extLst>
              <a:ext uri="{FF2B5EF4-FFF2-40B4-BE49-F238E27FC236}">
                <a16:creationId xmlns:a16="http://schemas.microsoft.com/office/drawing/2014/main" id="{26F363D1-375B-4E79-87AA-B6F38752566D}"/>
              </a:ext>
            </a:extLst>
          </p:cNvPr>
          <p:cNvCxnSpPr>
            <a:cxnSpLocks/>
          </p:cNvCxnSpPr>
          <p:nvPr/>
        </p:nvCxnSpPr>
        <p:spPr>
          <a:xfrm>
            <a:off x="3745848" y="3705726"/>
            <a:ext cx="0" cy="438152"/>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27E72769-1BB2-480A-B98D-27ECCBFAD596}"/>
              </a:ext>
            </a:extLst>
          </p:cNvPr>
          <p:cNvSpPr txBox="1"/>
          <p:nvPr/>
        </p:nvSpPr>
        <p:spPr>
          <a:xfrm>
            <a:off x="691877" y="3262086"/>
            <a:ext cx="1133062" cy="430887"/>
          </a:xfrm>
          <a:prstGeom prst="rect">
            <a:avLst/>
          </a:prstGeom>
          <a:noFill/>
        </p:spPr>
        <p:txBody>
          <a:bodyPr wrap="square" rtlCol="0">
            <a:spAutoFit/>
          </a:bodyPr>
          <a:lstStyle/>
          <a:p>
            <a:pPr algn="ctr"/>
            <a:r>
              <a:rPr lang="es-MX" sz="1100" dirty="0"/>
              <a:t>Fecha de nacimiento</a:t>
            </a:r>
          </a:p>
        </p:txBody>
      </p:sp>
      <p:sp>
        <p:nvSpPr>
          <p:cNvPr id="31" name="CuadroTexto 30">
            <a:extLst>
              <a:ext uri="{FF2B5EF4-FFF2-40B4-BE49-F238E27FC236}">
                <a16:creationId xmlns:a16="http://schemas.microsoft.com/office/drawing/2014/main" id="{D84297D8-3586-43C7-9B3E-CE0B8368D907}"/>
              </a:ext>
            </a:extLst>
          </p:cNvPr>
          <p:cNvSpPr txBox="1"/>
          <p:nvPr/>
        </p:nvSpPr>
        <p:spPr>
          <a:xfrm>
            <a:off x="2936113" y="3283194"/>
            <a:ext cx="1579678" cy="430887"/>
          </a:xfrm>
          <a:prstGeom prst="rect">
            <a:avLst/>
          </a:prstGeom>
          <a:noFill/>
        </p:spPr>
        <p:txBody>
          <a:bodyPr wrap="square" rtlCol="0">
            <a:spAutoFit/>
          </a:bodyPr>
          <a:lstStyle/>
          <a:p>
            <a:pPr algn="ctr"/>
            <a:r>
              <a:rPr lang="es-MX" sz="1100" dirty="0"/>
              <a:t>Fecha de ocurrencia de siniestro</a:t>
            </a:r>
          </a:p>
        </p:txBody>
      </p:sp>
      <p:cxnSp>
        <p:nvCxnSpPr>
          <p:cNvPr id="32" name="Conector recto de flecha 31">
            <a:extLst>
              <a:ext uri="{FF2B5EF4-FFF2-40B4-BE49-F238E27FC236}">
                <a16:creationId xmlns:a16="http://schemas.microsoft.com/office/drawing/2014/main" id="{A4B3F7FD-6DB9-4FA6-BD6B-AF769908B128}"/>
              </a:ext>
            </a:extLst>
          </p:cNvPr>
          <p:cNvCxnSpPr>
            <a:cxnSpLocks/>
          </p:cNvCxnSpPr>
          <p:nvPr/>
        </p:nvCxnSpPr>
        <p:spPr>
          <a:xfrm>
            <a:off x="1504254" y="4111105"/>
            <a:ext cx="1837188"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33" name="Abrir llave 32">
            <a:extLst>
              <a:ext uri="{FF2B5EF4-FFF2-40B4-BE49-F238E27FC236}">
                <a16:creationId xmlns:a16="http://schemas.microsoft.com/office/drawing/2014/main" id="{CD0EBE1D-3A3F-45AF-B1F1-3E3CF3D0FA1C}"/>
              </a:ext>
            </a:extLst>
          </p:cNvPr>
          <p:cNvSpPr/>
          <p:nvPr/>
        </p:nvSpPr>
        <p:spPr>
          <a:xfrm rot="5400000">
            <a:off x="3638180" y="1652723"/>
            <a:ext cx="139485" cy="4544037"/>
          </a:xfrm>
          <a:prstGeom prst="leftBrace">
            <a:avLst>
              <a:gd name="adj1" fmla="val 8333"/>
              <a:gd name="adj2" fmla="val 49369"/>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p>
        </p:txBody>
      </p:sp>
      <p:sp>
        <p:nvSpPr>
          <p:cNvPr id="34" name="CuadroTexto 33">
            <a:extLst>
              <a:ext uri="{FF2B5EF4-FFF2-40B4-BE49-F238E27FC236}">
                <a16:creationId xmlns:a16="http://schemas.microsoft.com/office/drawing/2014/main" id="{1773AE58-0E55-46C8-BECB-1FFC52C56942}"/>
              </a:ext>
            </a:extLst>
          </p:cNvPr>
          <p:cNvSpPr txBox="1"/>
          <p:nvPr/>
        </p:nvSpPr>
        <p:spPr>
          <a:xfrm>
            <a:off x="1985335" y="3358985"/>
            <a:ext cx="663084" cy="261610"/>
          </a:xfrm>
          <a:prstGeom prst="rect">
            <a:avLst/>
          </a:prstGeom>
          <a:noFill/>
        </p:spPr>
        <p:txBody>
          <a:bodyPr wrap="square" rtlCol="0">
            <a:spAutoFit/>
          </a:bodyPr>
          <a:lstStyle/>
          <a:p>
            <a:pPr algn="ctr"/>
            <a:r>
              <a:rPr lang="es-MX" sz="1100" dirty="0"/>
              <a:t>&lt;=</a:t>
            </a:r>
          </a:p>
        </p:txBody>
      </p:sp>
      <p:cxnSp>
        <p:nvCxnSpPr>
          <p:cNvPr id="35" name="Conector recto 34">
            <a:extLst>
              <a:ext uri="{FF2B5EF4-FFF2-40B4-BE49-F238E27FC236}">
                <a16:creationId xmlns:a16="http://schemas.microsoft.com/office/drawing/2014/main" id="{A8C120F4-ED2A-4A92-95F5-B8E77F1D5ED2}"/>
              </a:ext>
            </a:extLst>
          </p:cNvPr>
          <p:cNvCxnSpPr/>
          <p:nvPr/>
        </p:nvCxnSpPr>
        <p:spPr>
          <a:xfrm>
            <a:off x="1430757" y="372162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43AABEAB-7529-4E36-BE80-EA6EF847B524}"/>
              </a:ext>
            </a:extLst>
          </p:cNvPr>
          <p:cNvSpPr txBox="1"/>
          <p:nvPr/>
        </p:nvSpPr>
        <p:spPr>
          <a:xfrm>
            <a:off x="1054226" y="4723502"/>
            <a:ext cx="1292087" cy="261610"/>
          </a:xfrm>
          <a:prstGeom prst="rect">
            <a:avLst/>
          </a:prstGeom>
          <a:noFill/>
        </p:spPr>
        <p:txBody>
          <a:bodyPr wrap="square" rtlCol="0">
            <a:spAutoFit/>
          </a:bodyPr>
          <a:lstStyle/>
          <a:p>
            <a:r>
              <a:rPr lang="es-MX" sz="1100" dirty="0"/>
              <a:t>Febrero 2000</a:t>
            </a:r>
          </a:p>
        </p:txBody>
      </p:sp>
      <p:sp>
        <p:nvSpPr>
          <p:cNvPr id="37" name="CuadroTexto 36">
            <a:extLst>
              <a:ext uri="{FF2B5EF4-FFF2-40B4-BE49-F238E27FC236}">
                <a16:creationId xmlns:a16="http://schemas.microsoft.com/office/drawing/2014/main" id="{8B634D27-68B3-4058-BF91-545417957737}"/>
              </a:ext>
            </a:extLst>
          </p:cNvPr>
          <p:cNvSpPr txBox="1"/>
          <p:nvPr/>
        </p:nvSpPr>
        <p:spPr>
          <a:xfrm>
            <a:off x="2424175" y="4658112"/>
            <a:ext cx="502246" cy="261610"/>
          </a:xfrm>
          <a:prstGeom prst="rect">
            <a:avLst/>
          </a:prstGeom>
          <a:noFill/>
        </p:spPr>
        <p:txBody>
          <a:bodyPr wrap="square" rtlCol="0">
            <a:spAutoFit/>
          </a:bodyPr>
          <a:lstStyle/>
          <a:p>
            <a:r>
              <a:rPr lang="es-MX" sz="1100" dirty="0"/>
              <a:t>…</a:t>
            </a:r>
          </a:p>
        </p:txBody>
      </p:sp>
    </p:spTree>
    <p:extLst>
      <p:ext uri="{BB962C8B-B14F-4D97-AF65-F5344CB8AC3E}">
        <p14:creationId xmlns:p14="http://schemas.microsoft.com/office/powerpoint/2010/main" val="3884385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Fecha de ocurrencia del siniestro</a:t>
            </a:r>
            <a:endParaRPr sz="3600" b="1" dirty="0"/>
          </a:p>
        </p:txBody>
      </p:sp>
      <p:sp>
        <p:nvSpPr>
          <p:cNvPr id="112" name="Google Shape;112;p17"/>
          <p:cNvSpPr txBox="1">
            <a:spLocks noGrp="1"/>
          </p:cNvSpPr>
          <p:nvPr>
            <p:ph type="body" idx="1"/>
          </p:nvPr>
        </p:nvSpPr>
        <p:spPr>
          <a:xfrm>
            <a:off x="529388" y="1155031"/>
            <a:ext cx="6292517" cy="3765884"/>
          </a:xfrm>
          <a:prstGeom prst="rect">
            <a:avLst/>
          </a:prstGeom>
        </p:spPr>
        <p:txBody>
          <a:bodyPr spcFirstLastPara="1" wrap="square" lIns="91425" tIns="91425" rIns="91425" bIns="91425" anchor="t" anchorCtr="0">
            <a:noAutofit/>
          </a:bodyPr>
          <a:lstStyle/>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a:t>
            </a:r>
            <a:r>
              <a:rPr lang="es-MX" sz="1400" dirty="0">
                <a:solidFill>
                  <a:srgbClr val="000000"/>
                </a:solidFill>
                <a:latin typeface="Arial"/>
                <a:cs typeface="Arial"/>
                <a:sym typeface="Arial"/>
              </a:rPr>
              <a:t> 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pago del siniestro.</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a:t>
            </a:r>
            <a:r>
              <a:rPr lang="es-MX" sz="1400" dirty="0">
                <a:solidFill>
                  <a:srgbClr val="000000"/>
                </a:solidFill>
                <a:latin typeface="Arial"/>
                <a:cs typeface="Arial"/>
                <a:sym typeface="Arial"/>
              </a:rPr>
              <a:t> 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reporte de la reclamación.</a:t>
            </a:r>
            <a:endParaRPr lang="es-MX" sz="1400" dirty="0">
              <a:solidFill>
                <a:srgbClr val="000000"/>
              </a:solidFill>
              <a:latin typeface="Arial"/>
              <a:cs typeface="Arial"/>
            </a:endParaRPr>
          </a:p>
          <a:p>
            <a:pPr marL="76200" lvl="0" indent="0">
              <a:buClr>
                <a:srgbClr val="000000"/>
              </a:buClr>
              <a:buNone/>
            </a:pPr>
            <a:endParaRPr lang="es-MX" sz="1400" dirty="0">
              <a:solidFill>
                <a:srgbClr val="000000"/>
              </a:solidFill>
              <a:latin typeface="Arial"/>
              <a:cs typeface="Arial"/>
              <a:sym typeface="Arial"/>
            </a:endParaRPr>
          </a:p>
          <a:p>
            <a:pPr marL="76200" lvl="0" indent="0">
              <a:buClr>
                <a:srgbClr val="000000"/>
              </a:buClr>
              <a:buNone/>
            </a:pPr>
            <a:endParaRPr lang="es-MX" sz="1400" dirty="0">
              <a:solidFill>
                <a:srgbClr val="000000"/>
              </a:solidFill>
              <a:latin typeface="Arial"/>
              <a:cs typeface="Arial"/>
              <a:sym typeface="Arial"/>
            </a:endParaRPr>
          </a:p>
          <a:p>
            <a:pPr marL="76200" lvl="0" indent="0">
              <a:buClr>
                <a:srgbClr val="000000"/>
              </a:buClr>
              <a:buNone/>
            </a:pPr>
            <a:endParaRPr lang="es-MX" sz="14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54</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8" name="Conector recto 37">
            <a:extLst>
              <a:ext uri="{FF2B5EF4-FFF2-40B4-BE49-F238E27FC236}">
                <a16:creationId xmlns:a16="http://schemas.microsoft.com/office/drawing/2014/main" id="{E0283E59-085F-475C-9C2F-49311DF3139F}"/>
              </a:ext>
            </a:extLst>
          </p:cNvPr>
          <p:cNvCxnSpPr>
            <a:cxnSpLocks/>
          </p:cNvCxnSpPr>
          <p:nvPr/>
        </p:nvCxnSpPr>
        <p:spPr>
          <a:xfrm>
            <a:off x="988881" y="4254808"/>
            <a:ext cx="53637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4B849643-4B74-4757-9638-2254463139EB}"/>
              </a:ext>
            </a:extLst>
          </p:cNvPr>
          <p:cNvCxnSpPr/>
          <p:nvPr/>
        </p:nvCxnSpPr>
        <p:spPr>
          <a:xfrm>
            <a:off x="5972305" y="377773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78BEEE96-0428-4141-9047-44969291818F}"/>
              </a:ext>
            </a:extLst>
          </p:cNvPr>
          <p:cNvCxnSpPr/>
          <p:nvPr/>
        </p:nvCxnSpPr>
        <p:spPr>
          <a:xfrm>
            <a:off x="3720964" y="3720643"/>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3DC73827-A2A9-4A1C-A5B3-A2DF32E45AFB}"/>
              </a:ext>
            </a:extLst>
          </p:cNvPr>
          <p:cNvSpPr txBox="1"/>
          <p:nvPr/>
        </p:nvSpPr>
        <p:spPr>
          <a:xfrm>
            <a:off x="5563677" y="4720375"/>
            <a:ext cx="1007165" cy="261610"/>
          </a:xfrm>
          <a:prstGeom prst="rect">
            <a:avLst/>
          </a:prstGeom>
          <a:noFill/>
        </p:spPr>
        <p:txBody>
          <a:bodyPr wrap="square" rtlCol="0">
            <a:spAutoFit/>
          </a:bodyPr>
          <a:lstStyle/>
          <a:p>
            <a:r>
              <a:rPr lang="es-MX" sz="1100" dirty="0"/>
              <a:t>Abril 2020</a:t>
            </a:r>
          </a:p>
        </p:txBody>
      </p:sp>
      <p:sp>
        <p:nvSpPr>
          <p:cNvPr id="42" name="CuadroTexto 41">
            <a:extLst>
              <a:ext uri="{FF2B5EF4-FFF2-40B4-BE49-F238E27FC236}">
                <a16:creationId xmlns:a16="http://schemas.microsoft.com/office/drawing/2014/main" id="{3908E9D0-0E67-41AB-B2C1-74928749561A}"/>
              </a:ext>
            </a:extLst>
          </p:cNvPr>
          <p:cNvSpPr txBox="1"/>
          <p:nvPr/>
        </p:nvSpPr>
        <p:spPr>
          <a:xfrm>
            <a:off x="4784059" y="4688966"/>
            <a:ext cx="502246" cy="261610"/>
          </a:xfrm>
          <a:prstGeom prst="rect">
            <a:avLst/>
          </a:prstGeom>
          <a:noFill/>
        </p:spPr>
        <p:txBody>
          <a:bodyPr wrap="square" rtlCol="0">
            <a:spAutoFit/>
          </a:bodyPr>
          <a:lstStyle/>
          <a:p>
            <a:r>
              <a:rPr lang="es-MX" sz="1100" dirty="0"/>
              <a:t>…</a:t>
            </a:r>
          </a:p>
        </p:txBody>
      </p:sp>
      <p:sp>
        <p:nvSpPr>
          <p:cNvPr id="43" name="CuadroTexto 42">
            <a:extLst>
              <a:ext uri="{FF2B5EF4-FFF2-40B4-BE49-F238E27FC236}">
                <a16:creationId xmlns:a16="http://schemas.microsoft.com/office/drawing/2014/main" id="{F310DE2A-7F92-4134-B74F-EA101059ABB3}"/>
              </a:ext>
            </a:extLst>
          </p:cNvPr>
          <p:cNvSpPr txBox="1"/>
          <p:nvPr/>
        </p:nvSpPr>
        <p:spPr>
          <a:xfrm>
            <a:off x="3142883" y="4742525"/>
            <a:ext cx="1292087" cy="261610"/>
          </a:xfrm>
          <a:prstGeom prst="rect">
            <a:avLst/>
          </a:prstGeom>
          <a:noFill/>
        </p:spPr>
        <p:txBody>
          <a:bodyPr wrap="square" rtlCol="0">
            <a:spAutoFit/>
          </a:bodyPr>
          <a:lstStyle/>
          <a:p>
            <a:r>
              <a:rPr lang="es-MX" sz="1100" dirty="0"/>
              <a:t>Febrero 2020</a:t>
            </a:r>
          </a:p>
        </p:txBody>
      </p:sp>
      <p:sp>
        <p:nvSpPr>
          <p:cNvPr id="44" name="CuadroTexto 43">
            <a:extLst>
              <a:ext uri="{FF2B5EF4-FFF2-40B4-BE49-F238E27FC236}">
                <a16:creationId xmlns:a16="http://schemas.microsoft.com/office/drawing/2014/main" id="{A78C5C3F-CE9E-4C4D-8661-CB50227A9989}"/>
              </a:ext>
            </a:extLst>
          </p:cNvPr>
          <p:cNvSpPr txBox="1"/>
          <p:nvPr/>
        </p:nvSpPr>
        <p:spPr>
          <a:xfrm>
            <a:off x="5086960" y="2896974"/>
            <a:ext cx="1758083" cy="430887"/>
          </a:xfrm>
          <a:prstGeom prst="rect">
            <a:avLst/>
          </a:prstGeom>
          <a:noFill/>
        </p:spPr>
        <p:txBody>
          <a:bodyPr wrap="square" lIns="91440" tIns="45720" rIns="91440" bIns="45720" rtlCol="0" anchor="t">
            <a:spAutoFit/>
          </a:bodyPr>
          <a:lstStyle/>
          <a:p>
            <a:pPr algn="ctr"/>
            <a:r>
              <a:rPr lang="es-MX" sz="1100" dirty="0"/>
              <a:t>Fecha de reporte de la reclamación</a:t>
            </a:r>
          </a:p>
        </p:txBody>
      </p:sp>
      <p:cxnSp>
        <p:nvCxnSpPr>
          <p:cNvPr id="45" name="Conector recto de flecha 44">
            <a:extLst>
              <a:ext uri="{FF2B5EF4-FFF2-40B4-BE49-F238E27FC236}">
                <a16:creationId xmlns:a16="http://schemas.microsoft.com/office/drawing/2014/main" id="{CAC63BBC-0F0D-41CB-99F9-0214AEDAAF93}"/>
              </a:ext>
            </a:extLst>
          </p:cNvPr>
          <p:cNvCxnSpPr>
            <a:cxnSpLocks/>
          </p:cNvCxnSpPr>
          <p:nvPr/>
        </p:nvCxnSpPr>
        <p:spPr>
          <a:xfrm>
            <a:off x="1487465" y="3917896"/>
            <a:ext cx="4865209"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6" name="CuadroTexto 45">
            <a:extLst>
              <a:ext uri="{FF2B5EF4-FFF2-40B4-BE49-F238E27FC236}">
                <a16:creationId xmlns:a16="http://schemas.microsoft.com/office/drawing/2014/main" id="{9269CBD5-1885-4C27-8084-A18EF99D36B5}"/>
              </a:ext>
            </a:extLst>
          </p:cNvPr>
          <p:cNvSpPr txBox="1"/>
          <p:nvPr/>
        </p:nvSpPr>
        <p:spPr>
          <a:xfrm>
            <a:off x="3385836" y="3118923"/>
            <a:ext cx="557260" cy="261610"/>
          </a:xfrm>
          <a:prstGeom prst="rect">
            <a:avLst/>
          </a:prstGeom>
          <a:noFill/>
        </p:spPr>
        <p:txBody>
          <a:bodyPr wrap="square" rtlCol="0">
            <a:spAutoFit/>
          </a:bodyPr>
          <a:lstStyle/>
          <a:p>
            <a:pPr algn="ctr"/>
            <a:r>
              <a:rPr lang="es-MX" sz="1100" dirty="0"/>
              <a:t>&lt;=</a:t>
            </a:r>
          </a:p>
        </p:txBody>
      </p:sp>
      <p:sp>
        <p:nvSpPr>
          <p:cNvPr id="47" name="CuadroTexto 46">
            <a:extLst>
              <a:ext uri="{FF2B5EF4-FFF2-40B4-BE49-F238E27FC236}">
                <a16:creationId xmlns:a16="http://schemas.microsoft.com/office/drawing/2014/main" id="{9C7BF1FC-4371-4BD0-B393-2465374A89E1}"/>
              </a:ext>
            </a:extLst>
          </p:cNvPr>
          <p:cNvSpPr txBox="1"/>
          <p:nvPr/>
        </p:nvSpPr>
        <p:spPr>
          <a:xfrm>
            <a:off x="843473" y="3081613"/>
            <a:ext cx="1133062" cy="600164"/>
          </a:xfrm>
          <a:prstGeom prst="rect">
            <a:avLst/>
          </a:prstGeom>
          <a:noFill/>
        </p:spPr>
        <p:txBody>
          <a:bodyPr wrap="square" rtlCol="0">
            <a:spAutoFit/>
          </a:bodyPr>
          <a:lstStyle/>
          <a:p>
            <a:pPr algn="ctr"/>
            <a:r>
              <a:rPr lang="es-MX" sz="1100" dirty="0"/>
              <a:t>Fecha de ocurrencia del siniestro </a:t>
            </a:r>
          </a:p>
        </p:txBody>
      </p:sp>
      <p:cxnSp>
        <p:nvCxnSpPr>
          <p:cNvPr id="48" name="Conector recto 47">
            <a:extLst>
              <a:ext uri="{FF2B5EF4-FFF2-40B4-BE49-F238E27FC236}">
                <a16:creationId xmlns:a16="http://schemas.microsoft.com/office/drawing/2014/main" id="{E7FB25CF-88FE-48C4-9DBB-074313FA1244}"/>
              </a:ext>
            </a:extLst>
          </p:cNvPr>
          <p:cNvCxnSpPr/>
          <p:nvPr/>
        </p:nvCxnSpPr>
        <p:spPr>
          <a:xfrm>
            <a:off x="1418724" y="3733657"/>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A49D042D-EB3D-4944-806D-212C914C2825}"/>
              </a:ext>
            </a:extLst>
          </p:cNvPr>
          <p:cNvCxnSpPr>
            <a:cxnSpLocks/>
          </p:cNvCxnSpPr>
          <p:nvPr/>
        </p:nvCxnSpPr>
        <p:spPr>
          <a:xfrm>
            <a:off x="1410071" y="3624082"/>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CuadroTexto 49">
            <a:extLst>
              <a:ext uri="{FF2B5EF4-FFF2-40B4-BE49-F238E27FC236}">
                <a16:creationId xmlns:a16="http://schemas.microsoft.com/office/drawing/2014/main" id="{7D67DABA-13F7-4F05-9D82-6E88CD295B3B}"/>
              </a:ext>
            </a:extLst>
          </p:cNvPr>
          <p:cNvSpPr txBox="1"/>
          <p:nvPr/>
        </p:nvSpPr>
        <p:spPr>
          <a:xfrm>
            <a:off x="1042193" y="4735534"/>
            <a:ext cx="1292087" cy="261610"/>
          </a:xfrm>
          <a:prstGeom prst="rect">
            <a:avLst/>
          </a:prstGeom>
          <a:noFill/>
        </p:spPr>
        <p:txBody>
          <a:bodyPr wrap="square" rtlCol="0">
            <a:spAutoFit/>
          </a:bodyPr>
          <a:lstStyle/>
          <a:p>
            <a:r>
              <a:rPr lang="es-MX" sz="1100" dirty="0"/>
              <a:t>Febrero 2000</a:t>
            </a:r>
          </a:p>
        </p:txBody>
      </p:sp>
      <p:sp>
        <p:nvSpPr>
          <p:cNvPr id="51" name="CuadroTexto 50">
            <a:extLst>
              <a:ext uri="{FF2B5EF4-FFF2-40B4-BE49-F238E27FC236}">
                <a16:creationId xmlns:a16="http://schemas.microsoft.com/office/drawing/2014/main" id="{E199FA46-840B-475F-B612-FCD712BAC175}"/>
              </a:ext>
            </a:extLst>
          </p:cNvPr>
          <p:cNvSpPr txBox="1"/>
          <p:nvPr/>
        </p:nvSpPr>
        <p:spPr>
          <a:xfrm>
            <a:off x="2243700" y="4670144"/>
            <a:ext cx="502246" cy="261610"/>
          </a:xfrm>
          <a:prstGeom prst="rect">
            <a:avLst/>
          </a:prstGeom>
          <a:noFill/>
        </p:spPr>
        <p:txBody>
          <a:bodyPr wrap="square" rtlCol="0">
            <a:spAutoFit/>
          </a:bodyPr>
          <a:lstStyle/>
          <a:p>
            <a:r>
              <a:rPr lang="es-MX" sz="1100" dirty="0"/>
              <a:t>…</a:t>
            </a:r>
          </a:p>
        </p:txBody>
      </p:sp>
      <p:sp>
        <p:nvSpPr>
          <p:cNvPr id="52" name="CuadroTexto 51">
            <a:extLst>
              <a:ext uri="{FF2B5EF4-FFF2-40B4-BE49-F238E27FC236}">
                <a16:creationId xmlns:a16="http://schemas.microsoft.com/office/drawing/2014/main" id="{08CD3F6B-2026-4AC0-9153-57E12A588800}"/>
              </a:ext>
            </a:extLst>
          </p:cNvPr>
          <p:cNvSpPr txBox="1"/>
          <p:nvPr/>
        </p:nvSpPr>
        <p:spPr>
          <a:xfrm>
            <a:off x="5051790" y="3330727"/>
            <a:ext cx="1758083" cy="430887"/>
          </a:xfrm>
          <a:prstGeom prst="rect">
            <a:avLst/>
          </a:prstGeom>
          <a:noFill/>
        </p:spPr>
        <p:txBody>
          <a:bodyPr wrap="square" rtlCol="0">
            <a:spAutoFit/>
          </a:bodyPr>
          <a:lstStyle/>
          <a:p>
            <a:pPr algn="ctr"/>
            <a:r>
              <a:rPr lang="es-MX" sz="1100" dirty="0"/>
              <a:t>Fecha de pago del siniestro</a:t>
            </a:r>
          </a:p>
        </p:txBody>
      </p:sp>
      <p:cxnSp>
        <p:nvCxnSpPr>
          <p:cNvPr id="53" name="Conector recto de flecha 52">
            <a:extLst>
              <a:ext uri="{FF2B5EF4-FFF2-40B4-BE49-F238E27FC236}">
                <a16:creationId xmlns:a16="http://schemas.microsoft.com/office/drawing/2014/main" id="{48EA52EB-CF74-46CE-B959-D8C0D2AEDC9B}"/>
              </a:ext>
            </a:extLst>
          </p:cNvPr>
          <p:cNvCxnSpPr>
            <a:cxnSpLocks/>
            <a:stCxn id="44" idx="1"/>
          </p:cNvCxnSpPr>
          <p:nvPr/>
        </p:nvCxnSpPr>
        <p:spPr>
          <a:xfrm flipH="1">
            <a:off x="3961166" y="3112418"/>
            <a:ext cx="1125794" cy="1120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4" name="Conector recto de flecha 53">
            <a:extLst>
              <a:ext uri="{FF2B5EF4-FFF2-40B4-BE49-F238E27FC236}">
                <a16:creationId xmlns:a16="http://schemas.microsoft.com/office/drawing/2014/main" id="{7F439873-90AA-4833-87F8-F54731E415C7}"/>
              </a:ext>
            </a:extLst>
          </p:cNvPr>
          <p:cNvCxnSpPr>
            <a:cxnSpLocks/>
            <a:stCxn id="52" idx="1"/>
          </p:cNvCxnSpPr>
          <p:nvPr/>
        </p:nvCxnSpPr>
        <p:spPr>
          <a:xfrm flipH="1" flipV="1">
            <a:off x="3949442" y="3212740"/>
            <a:ext cx="1102348" cy="33343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72295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Fecha de ocurrencia del siniestro</a:t>
            </a:r>
            <a:endParaRPr sz="3600" b="1" dirty="0"/>
          </a:p>
        </p:txBody>
      </p:sp>
      <p:sp>
        <p:nvSpPr>
          <p:cNvPr id="112" name="Google Shape;112;p17"/>
          <p:cNvSpPr txBox="1">
            <a:spLocks noGrp="1"/>
          </p:cNvSpPr>
          <p:nvPr>
            <p:ph type="body" idx="1"/>
          </p:nvPr>
        </p:nvSpPr>
        <p:spPr>
          <a:xfrm>
            <a:off x="529388" y="1155031"/>
            <a:ext cx="6292517" cy="3765884"/>
          </a:xfrm>
          <a:prstGeom prst="rect">
            <a:avLst/>
          </a:prstGeom>
        </p:spPr>
        <p:txBody>
          <a:bodyPr spcFirstLastPara="1" wrap="square" lIns="91425" tIns="91425" rIns="91425" bIns="91425" anchor="t" anchorCtr="0">
            <a:noAutofit/>
          </a:bodyPr>
          <a:lstStyle/>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alta del certificado.</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La </a:t>
            </a:r>
            <a:r>
              <a:rPr lang="es-MX" sz="1400" b="1" dirty="0">
                <a:solidFill>
                  <a:srgbClr val="000000"/>
                </a:solidFill>
                <a:latin typeface="Arial"/>
                <a:cs typeface="Arial"/>
                <a:sym typeface="Arial"/>
              </a:rPr>
              <a:t>fecha de ocurrencia del siniestro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fecha de baja del certificado.</a:t>
            </a:r>
          </a:p>
          <a:p>
            <a:pPr marL="76200" lvl="0" indent="0">
              <a:buClr>
                <a:srgbClr val="000000"/>
              </a:buClr>
              <a:buNone/>
            </a:pPr>
            <a:endParaRPr lang="es-MX" sz="14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55</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6" name="Conector recto 35">
            <a:extLst>
              <a:ext uri="{FF2B5EF4-FFF2-40B4-BE49-F238E27FC236}">
                <a16:creationId xmlns:a16="http://schemas.microsoft.com/office/drawing/2014/main" id="{6A3D8090-580E-4CFA-8050-C10408B6D218}"/>
              </a:ext>
            </a:extLst>
          </p:cNvPr>
          <p:cNvCxnSpPr>
            <a:cxnSpLocks/>
          </p:cNvCxnSpPr>
          <p:nvPr/>
        </p:nvCxnSpPr>
        <p:spPr>
          <a:xfrm>
            <a:off x="916693" y="4194650"/>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5DD5E62C-A0D8-4CBF-A1DB-24F4C4626E75}"/>
              </a:ext>
            </a:extLst>
          </p:cNvPr>
          <p:cNvCxnSpPr/>
          <p:nvPr/>
        </p:nvCxnSpPr>
        <p:spPr>
          <a:xfrm>
            <a:off x="5900117" y="3717572"/>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058A26FF-98B1-4E2E-89D7-647100A0FD65}"/>
              </a:ext>
            </a:extLst>
          </p:cNvPr>
          <p:cNvCxnSpPr/>
          <p:nvPr/>
        </p:nvCxnSpPr>
        <p:spPr>
          <a:xfrm>
            <a:off x="3648776" y="3660485"/>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85615BED-EC1E-426F-99DD-8D54B2F21C8E}"/>
              </a:ext>
            </a:extLst>
          </p:cNvPr>
          <p:cNvSpPr txBox="1"/>
          <p:nvPr/>
        </p:nvSpPr>
        <p:spPr>
          <a:xfrm>
            <a:off x="5491489" y="4660217"/>
            <a:ext cx="1007165" cy="261610"/>
          </a:xfrm>
          <a:prstGeom prst="rect">
            <a:avLst/>
          </a:prstGeom>
          <a:noFill/>
        </p:spPr>
        <p:txBody>
          <a:bodyPr wrap="square" rtlCol="0">
            <a:spAutoFit/>
          </a:bodyPr>
          <a:lstStyle/>
          <a:p>
            <a:r>
              <a:rPr lang="es-MX" sz="1100" dirty="0"/>
              <a:t>Abril 2020</a:t>
            </a:r>
          </a:p>
        </p:txBody>
      </p:sp>
      <p:sp>
        <p:nvSpPr>
          <p:cNvPr id="57" name="CuadroTexto 56">
            <a:extLst>
              <a:ext uri="{FF2B5EF4-FFF2-40B4-BE49-F238E27FC236}">
                <a16:creationId xmlns:a16="http://schemas.microsoft.com/office/drawing/2014/main" id="{6CE703D5-A278-4277-9859-9E6B7DA2E083}"/>
              </a:ext>
            </a:extLst>
          </p:cNvPr>
          <p:cNvSpPr txBox="1"/>
          <p:nvPr/>
        </p:nvSpPr>
        <p:spPr>
          <a:xfrm>
            <a:off x="4711871" y="4628808"/>
            <a:ext cx="502246" cy="261610"/>
          </a:xfrm>
          <a:prstGeom prst="rect">
            <a:avLst/>
          </a:prstGeom>
          <a:noFill/>
        </p:spPr>
        <p:txBody>
          <a:bodyPr wrap="square" rtlCol="0">
            <a:spAutoFit/>
          </a:bodyPr>
          <a:lstStyle/>
          <a:p>
            <a:r>
              <a:rPr lang="es-MX" sz="1100" dirty="0"/>
              <a:t>…</a:t>
            </a:r>
          </a:p>
        </p:txBody>
      </p:sp>
      <p:sp>
        <p:nvSpPr>
          <p:cNvPr id="58" name="CuadroTexto 57">
            <a:extLst>
              <a:ext uri="{FF2B5EF4-FFF2-40B4-BE49-F238E27FC236}">
                <a16:creationId xmlns:a16="http://schemas.microsoft.com/office/drawing/2014/main" id="{19A2B353-BBD3-413C-8D5F-A812CAAD25D2}"/>
              </a:ext>
            </a:extLst>
          </p:cNvPr>
          <p:cNvSpPr txBox="1"/>
          <p:nvPr/>
        </p:nvSpPr>
        <p:spPr>
          <a:xfrm>
            <a:off x="3070695" y="4682367"/>
            <a:ext cx="1292087" cy="261610"/>
          </a:xfrm>
          <a:prstGeom prst="rect">
            <a:avLst/>
          </a:prstGeom>
          <a:noFill/>
        </p:spPr>
        <p:txBody>
          <a:bodyPr wrap="square" rtlCol="0">
            <a:spAutoFit/>
          </a:bodyPr>
          <a:lstStyle/>
          <a:p>
            <a:r>
              <a:rPr lang="es-MX" sz="1100" dirty="0"/>
              <a:t>Febrero 2010</a:t>
            </a:r>
          </a:p>
        </p:txBody>
      </p:sp>
      <p:sp>
        <p:nvSpPr>
          <p:cNvPr id="59" name="CuadroTexto 58">
            <a:extLst>
              <a:ext uri="{FF2B5EF4-FFF2-40B4-BE49-F238E27FC236}">
                <a16:creationId xmlns:a16="http://schemas.microsoft.com/office/drawing/2014/main" id="{C4C00505-4B47-4C9F-BDD8-0250ED6808C7}"/>
              </a:ext>
            </a:extLst>
          </p:cNvPr>
          <p:cNvSpPr txBox="1"/>
          <p:nvPr/>
        </p:nvSpPr>
        <p:spPr>
          <a:xfrm>
            <a:off x="560004" y="3036108"/>
            <a:ext cx="1758083" cy="430887"/>
          </a:xfrm>
          <a:prstGeom prst="rect">
            <a:avLst/>
          </a:prstGeom>
          <a:noFill/>
        </p:spPr>
        <p:txBody>
          <a:bodyPr wrap="square" rtlCol="0">
            <a:spAutoFit/>
          </a:bodyPr>
          <a:lstStyle/>
          <a:p>
            <a:pPr algn="ctr"/>
            <a:r>
              <a:rPr lang="es-MX" sz="1100" dirty="0"/>
              <a:t>Fecha de alta del certificado</a:t>
            </a:r>
          </a:p>
        </p:txBody>
      </p:sp>
      <p:cxnSp>
        <p:nvCxnSpPr>
          <p:cNvPr id="60" name="Conector recto de flecha 59">
            <a:extLst>
              <a:ext uri="{FF2B5EF4-FFF2-40B4-BE49-F238E27FC236}">
                <a16:creationId xmlns:a16="http://schemas.microsoft.com/office/drawing/2014/main" id="{A193CE72-9773-4108-B58A-172F26D7C506}"/>
              </a:ext>
            </a:extLst>
          </p:cNvPr>
          <p:cNvCxnSpPr>
            <a:cxnSpLocks/>
          </p:cNvCxnSpPr>
          <p:nvPr/>
        </p:nvCxnSpPr>
        <p:spPr>
          <a:xfrm>
            <a:off x="1415277" y="3857738"/>
            <a:ext cx="506974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61" name="CuadroTexto 60">
            <a:extLst>
              <a:ext uri="{FF2B5EF4-FFF2-40B4-BE49-F238E27FC236}">
                <a16:creationId xmlns:a16="http://schemas.microsoft.com/office/drawing/2014/main" id="{8FBE69FC-D32B-4363-92BD-C19BA42AE9E3}"/>
              </a:ext>
            </a:extLst>
          </p:cNvPr>
          <p:cNvSpPr txBox="1"/>
          <p:nvPr/>
        </p:nvSpPr>
        <p:spPr>
          <a:xfrm>
            <a:off x="4380448" y="3035319"/>
            <a:ext cx="557260" cy="261610"/>
          </a:xfrm>
          <a:prstGeom prst="rect">
            <a:avLst/>
          </a:prstGeom>
          <a:noFill/>
        </p:spPr>
        <p:txBody>
          <a:bodyPr wrap="square" rtlCol="0">
            <a:spAutoFit/>
          </a:bodyPr>
          <a:lstStyle/>
          <a:p>
            <a:pPr algn="ctr"/>
            <a:r>
              <a:rPr lang="es-MX" sz="1100" dirty="0"/>
              <a:t>&lt;=</a:t>
            </a:r>
          </a:p>
        </p:txBody>
      </p:sp>
      <p:sp>
        <p:nvSpPr>
          <p:cNvPr id="62" name="CuadroTexto 61">
            <a:extLst>
              <a:ext uri="{FF2B5EF4-FFF2-40B4-BE49-F238E27FC236}">
                <a16:creationId xmlns:a16="http://schemas.microsoft.com/office/drawing/2014/main" id="{A426CAEA-7E8D-4A1E-8DC0-128755866609}"/>
              </a:ext>
            </a:extLst>
          </p:cNvPr>
          <p:cNvSpPr txBox="1"/>
          <p:nvPr/>
        </p:nvSpPr>
        <p:spPr>
          <a:xfrm>
            <a:off x="3022116" y="2869055"/>
            <a:ext cx="1133062" cy="600164"/>
          </a:xfrm>
          <a:prstGeom prst="rect">
            <a:avLst/>
          </a:prstGeom>
          <a:noFill/>
        </p:spPr>
        <p:txBody>
          <a:bodyPr wrap="square" rtlCol="0">
            <a:spAutoFit/>
          </a:bodyPr>
          <a:lstStyle/>
          <a:p>
            <a:pPr algn="ctr"/>
            <a:r>
              <a:rPr lang="es-MX" sz="1100" dirty="0"/>
              <a:t>Fecha de ocurrencia del siniestro </a:t>
            </a:r>
          </a:p>
        </p:txBody>
      </p:sp>
      <p:cxnSp>
        <p:nvCxnSpPr>
          <p:cNvPr id="63" name="Conector recto 62">
            <a:extLst>
              <a:ext uri="{FF2B5EF4-FFF2-40B4-BE49-F238E27FC236}">
                <a16:creationId xmlns:a16="http://schemas.microsoft.com/office/drawing/2014/main" id="{090898F1-B6FD-41F4-B5CA-211C2C7FFFC9}"/>
              </a:ext>
            </a:extLst>
          </p:cNvPr>
          <p:cNvCxnSpPr/>
          <p:nvPr/>
        </p:nvCxnSpPr>
        <p:spPr>
          <a:xfrm>
            <a:off x="1346536" y="3673499"/>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26B8F260-58B4-4E72-A133-5703715092C5}"/>
              </a:ext>
            </a:extLst>
          </p:cNvPr>
          <p:cNvCxnSpPr>
            <a:cxnSpLocks/>
          </p:cNvCxnSpPr>
          <p:nvPr/>
        </p:nvCxnSpPr>
        <p:spPr>
          <a:xfrm>
            <a:off x="3643480" y="351020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5" name="CuadroTexto 64">
            <a:extLst>
              <a:ext uri="{FF2B5EF4-FFF2-40B4-BE49-F238E27FC236}">
                <a16:creationId xmlns:a16="http://schemas.microsoft.com/office/drawing/2014/main" id="{330B598E-E625-4D85-B07D-3E11598DD5D0}"/>
              </a:ext>
            </a:extLst>
          </p:cNvPr>
          <p:cNvSpPr txBox="1"/>
          <p:nvPr/>
        </p:nvSpPr>
        <p:spPr>
          <a:xfrm>
            <a:off x="970005" y="4675376"/>
            <a:ext cx="1292087" cy="261610"/>
          </a:xfrm>
          <a:prstGeom prst="rect">
            <a:avLst/>
          </a:prstGeom>
          <a:noFill/>
        </p:spPr>
        <p:txBody>
          <a:bodyPr wrap="square" rtlCol="0">
            <a:spAutoFit/>
          </a:bodyPr>
          <a:lstStyle/>
          <a:p>
            <a:r>
              <a:rPr lang="es-MX" sz="1100" dirty="0"/>
              <a:t>Febrero 2000</a:t>
            </a:r>
          </a:p>
        </p:txBody>
      </p:sp>
      <p:sp>
        <p:nvSpPr>
          <p:cNvPr id="66" name="CuadroTexto 65">
            <a:extLst>
              <a:ext uri="{FF2B5EF4-FFF2-40B4-BE49-F238E27FC236}">
                <a16:creationId xmlns:a16="http://schemas.microsoft.com/office/drawing/2014/main" id="{2AAA8F54-19E2-46F3-A4D3-72A46AB72B2A}"/>
              </a:ext>
            </a:extLst>
          </p:cNvPr>
          <p:cNvSpPr txBox="1"/>
          <p:nvPr/>
        </p:nvSpPr>
        <p:spPr>
          <a:xfrm>
            <a:off x="2171512" y="4609986"/>
            <a:ext cx="502246" cy="261610"/>
          </a:xfrm>
          <a:prstGeom prst="rect">
            <a:avLst/>
          </a:prstGeom>
          <a:noFill/>
        </p:spPr>
        <p:txBody>
          <a:bodyPr wrap="square" rtlCol="0">
            <a:spAutoFit/>
          </a:bodyPr>
          <a:lstStyle/>
          <a:p>
            <a:r>
              <a:rPr lang="es-MX" sz="1100" dirty="0"/>
              <a:t>…</a:t>
            </a:r>
          </a:p>
        </p:txBody>
      </p:sp>
      <p:sp>
        <p:nvSpPr>
          <p:cNvPr id="67" name="CuadroTexto 66">
            <a:extLst>
              <a:ext uri="{FF2B5EF4-FFF2-40B4-BE49-F238E27FC236}">
                <a16:creationId xmlns:a16="http://schemas.microsoft.com/office/drawing/2014/main" id="{F2BEDFB2-67C9-4091-B44B-93CD3760C4CF}"/>
              </a:ext>
            </a:extLst>
          </p:cNvPr>
          <p:cNvSpPr txBox="1"/>
          <p:nvPr/>
        </p:nvSpPr>
        <p:spPr>
          <a:xfrm>
            <a:off x="2446141" y="3011873"/>
            <a:ext cx="557260" cy="261610"/>
          </a:xfrm>
          <a:prstGeom prst="rect">
            <a:avLst/>
          </a:prstGeom>
          <a:noFill/>
        </p:spPr>
        <p:txBody>
          <a:bodyPr wrap="square" rtlCol="0">
            <a:spAutoFit/>
          </a:bodyPr>
          <a:lstStyle/>
          <a:p>
            <a:pPr algn="ctr"/>
            <a:r>
              <a:rPr lang="es-MX" sz="1100" dirty="0"/>
              <a:t>&lt;=</a:t>
            </a:r>
          </a:p>
        </p:txBody>
      </p:sp>
      <p:sp>
        <p:nvSpPr>
          <p:cNvPr id="68" name="CuadroTexto 67">
            <a:extLst>
              <a:ext uri="{FF2B5EF4-FFF2-40B4-BE49-F238E27FC236}">
                <a16:creationId xmlns:a16="http://schemas.microsoft.com/office/drawing/2014/main" id="{035A805A-1CC2-48B5-B3B8-2B48E5BFFA91}"/>
              </a:ext>
            </a:extLst>
          </p:cNvPr>
          <p:cNvSpPr txBox="1"/>
          <p:nvPr/>
        </p:nvSpPr>
        <p:spPr>
          <a:xfrm>
            <a:off x="4930242" y="2953429"/>
            <a:ext cx="1758083" cy="430887"/>
          </a:xfrm>
          <a:prstGeom prst="rect">
            <a:avLst/>
          </a:prstGeom>
          <a:noFill/>
        </p:spPr>
        <p:txBody>
          <a:bodyPr wrap="square" rtlCol="0">
            <a:spAutoFit/>
          </a:bodyPr>
          <a:lstStyle/>
          <a:p>
            <a:pPr algn="ctr"/>
            <a:r>
              <a:rPr lang="es-MX" sz="1100" dirty="0"/>
              <a:t>Fecha de baja del certificado</a:t>
            </a:r>
          </a:p>
        </p:txBody>
      </p:sp>
    </p:spTree>
    <p:extLst>
      <p:ext uri="{BB962C8B-B14F-4D97-AF65-F5344CB8AC3E}">
        <p14:creationId xmlns:p14="http://schemas.microsoft.com/office/powerpoint/2010/main" val="3982407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56</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Fecha de reporte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613611" y="919212"/>
            <a:ext cx="5662061" cy="32938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Se reportará la fecha en que fue notificada a la Institución la reclamación.</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La </a:t>
            </a:r>
            <a:r>
              <a:rPr lang="es-MX" b="1" dirty="0"/>
              <a:t>fecha de reporte de la reclamación </a:t>
            </a:r>
            <a:r>
              <a:rPr lang="es-MX" dirty="0"/>
              <a:t>debe ser </a:t>
            </a:r>
            <a:r>
              <a:rPr lang="es-MX" b="1" dirty="0"/>
              <a:t>menor</a:t>
            </a:r>
            <a:r>
              <a:rPr lang="es-MX" dirty="0"/>
              <a:t> o </a:t>
            </a:r>
            <a:r>
              <a:rPr lang="es-MX" b="1" dirty="0"/>
              <a:t>igual</a:t>
            </a:r>
            <a:r>
              <a:rPr lang="es-MX" dirty="0"/>
              <a:t> a fecha de contabilización del siniestro.</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La </a:t>
            </a:r>
            <a:r>
              <a:rPr lang="es-MX" b="1" dirty="0"/>
              <a:t>fecha de reporte de la reclamación </a:t>
            </a:r>
            <a:r>
              <a:rPr lang="es-MX" dirty="0"/>
              <a:t>debe ser </a:t>
            </a:r>
            <a:r>
              <a:rPr lang="es-MX" b="1" dirty="0"/>
              <a:t>mayor</a:t>
            </a:r>
            <a:r>
              <a:rPr lang="es-MX" dirty="0"/>
              <a:t> o </a:t>
            </a:r>
            <a:r>
              <a:rPr lang="es-MX" b="1" dirty="0"/>
              <a:t>igual</a:t>
            </a:r>
            <a:r>
              <a:rPr lang="es-MX" dirty="0"/>
              <a:t> a fecha de nacimiento.</a:t>
            </a:r>
          </a:p>
          <a:p>
            <a:pPr marL="419100" indent="-342900">
              <a:spcBef>
                <a:spcPts val="600"/>
              </a:spcBef>
              <a:buSzPts val="2400"/>
              <a:buFont typeface="Arial" panose="020B0604020202020204" pitchFamily="34" charset="0"/>
              <a:buChar char="•"/>
            </a:pPr>
            <a:endParaRPr lang="es-MX"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32" name="Conector recto 31">
            <a:extLst>
              <a:ext uri="{FF2B5EF4-FFF2-40B4-BE49-F238E27FC236}">
                <a16:creationId xmlns:a16="http://schemas.microsoft.com/office/drawing/2014/main" id="{7070F21A-693C-4ECC-87B9-424905D27529}"/>
              </a:ext>
            </a:extLst>
          </p:cNvPr>
          <p:cNvCxnSpPr>
            <a:cxnSpLocks/>
          </p:cNvCxnSpPr>
          <p:nvPr/>
        </p:nvCxnSpPr>
        <p:spPr>
          <a:xfrm>
            <a:off x="700123" y="4194651"/>
            <a:ext cx="5171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9FD6AD78-9337-4D83-A7DC-3A1BA36BD523}"/>
              </a:ext>
            </a:extLst>
          </p:cNvPr>
          <p:cNvCxnSpPr/>
          <p:nvPr/>
        </p:nvCxnSpPr>
        <p:spPr>
          <a:xfrm>
            <a:off x="5683547" y="371757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03F256E-6E95-4AB8-AD11-DDB04216C7A7}"/>
              </a:ext>
            </a:extLst>
          </p:cNvPr>
          <p:cNvCxnSpPr/>
          <p:nvPr/>
        </p:nvCxnSpPr>
        <p:spPr>
          <a:xfrm>
            <a:off x="3432206" y="3660486"/>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A0475F4E-FD35-459F-9DC3-B9BEE25AB4A8}"/>
              </a:ext>
            </a:extLst>
          </p:cNvPr>
          <p:cNvSpPr txBox="1"/>
          <p:nvPr/>
        </p:nvSpPr>
        <p:spPr>
          <a:xfrm>
            <a:off x="5274919" y="4660218"/>
            <a:ext cx="1007165" cy="261610"/>
          </a:xfrm>
          <a:prstGeom prst="rect">
            <a:avLst/>
          </a:prstGeom>
          <a:noFill/>
        </p:spPr>
        <p:txBody>
          <a:bodyPr wrap="square" rtlCol="0">
            <a:spAutoFit/>
          </a:bodyPr>
          <a:lstStyle/>
          <a:p>
            <a:r>
              <a:rPr lang="es-MX" sz="1100" dirty="0"/>
              <a:t>Abril 2020</a:t>
            </a:r>
          </a:p>
        </p:txBody>
      </p:sp>
      <p:sp>
        <p:nvSpPr>
          <p:cNvPr id="37" name="CuadroTexto 36">
            <a:extLst>
              <a:ext uri="{FF2B5EF4-FFF2-40B4-BE49-F238E27FC236}">
                <a16:creationId xmlns:a16="http://schemas.microsoft.com/office/drawing/2014/main" id="{50A9C461-6D5B-40CA-BF94-92822A091517}"/>
              </a:ext>
            </a:extLst>
          </p:cNvPr>
          <p:cNvSpPr txBox="1"/>
          <p:nvPr/>
        </p:nvSpPr>
        <p:spPr>
          <a:xfrm>
            <a:off x="4495301" y="4628809"/>
            <a:ext cx="502246" cy="261610"/>
          </a:xfrm>
          <a:prstGeom prst="rect">
            <a:avLst/>
          </a:prstGeom>
          <a:noFill/>
        </p:spPr>
        <p:txBody>
          <a:bodyPr wrap="square" rtlCol="0">
            <a:spAutoFit/>
          </a:bodyPr>
          <a:lstStyle/>
          <a:p>
            <a:r>
              <a:rPr lang="es-MX" sz="1100" dirty="0"/>
              <a:t>…</a:t>
            </a:r>
          </a:p>
        </p:txBody>
      </p:sp>
      <p:sp>
        <p:nvSpPr>
          <p:cNvPr id="38" name="CuadroTexto 37">
            <a:extLst>
              <a:ext uri="{FF2B5EF4-FFF2-40B4-BE49-F238E27FC236}">
                <a16:creationId xmlns:a16="http://schemas.microsoft.com/office/drawing/2014/main" id="{64C20707-6557-4180-B5F4-F508CB6FD37B}"/>
              </a:ext>
            </a:extLst>
          </p:cNvPr>
          <p:cNvSpPr txBox="1"/>
          <p:nvPr/>
        </p:nvSpPr>
        <p:spPr>
          <a:xfrm>
            <a:off x="2854125" y="4682368"/>
            <a:ext cx="1292087" cy="261610"/>
          </a:xfrm>
          <a:prstGeom prst="rect">
            <a:avLst/>
          </a:prstGeom>
          <a:noFill/>
        </p:spPr>
        <p:txBody>
          <a:bodyPr wrap="square" rtlCol="0">
            <a:spAutoFit/>
          </a:bodyPr>
          <a:lstStyle/>
          <a:p>
            <a:r>
              <a:rPr lang="es-MX" sz="1100" dirty="0"/>
              <a:t>Febrero 2010</a:t>
            </a:r>
          </a:p>
        </p:txBody>
      </p:sp>
      <p:sp>
        <p:nvSpPr>
          <p:cNvPr id="39" name="CuadroTexto 38">
            <a:extLst>
              <a:ext uri="{FF2B5EF4-FFF2-40B4-BE49-F238E27FC236}">
                <a16:creationId xmlns:a16="http://schemas.microsoft.com/office/drawing/2014/main" id="{30F0E84C-146C-4E6A-BD19-DC195170581B}"/>
              </a:ext>
            </a:extLst>
          </p:cNvPr>
          <p:cNvSpPr txBox="1"/>
          <p:nvPr/>
        </p:nvSpPr>
        <p:spPr>
          <a:xfrm>
            <a:off x="543950" y="3298470"/>
            <a:ext cx="1330572" cy="430887"/>
          </a:xfrm>
          <a:prstGeom prst="rect">
            <a:avLst/>
          </a:prstGeom>
          <a:noFill/>
        </p:spPr>
        <p:txBody>
          <a:bodyPr wrap="square" rtlCol="0">
            <a:spAutoFit/>
          </a:bodyPr>
          <a:lstStyle/>
          <a:p>
            <a:pPr algn="ctr"/>
            <a:r>
              <a:rPr lang="es-MX" sz="1100" dirty="0"/>
              <a:t>Fecha de nacimiento</a:t>
            </a:r>
          </a:p>
        </p:txBody>
      </p:sp>
      <p:cxnSp>
        <p:nvCxnSpPr>
          <p:cNvPr id="40" name="Conector recto de flecha 39">
            <a:extLst>
              <a:ext uri="{FF2B5EF4-FFF2-40B4-BE49-F238E27FC236}">
                <a16:creationId xmlns:a16="http://schemas.microsoft.com/office/drawing/2014/main" id="{B17227B5-D504-4E01-9AD7-F8802CCCFDEB}"/>
              </a:ext>
            </a:extLst>
          </p:cNvPr>
          <p:cNvCxnSpPr>
            <a:cxnSpLocks/>
          </p:cNvCxnSpPr>
          <p:nvPr/>
        </p:nvCxnSpPr>
        <p:spPr>
          <a:xfrm>
            <a:off x="1114486" y="4026181"/>
            <a:ext cx="4889272"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41" name="CuadroTexto 40">
            <a:extLst>
              <a:ext uri="{FF2B5EF4-FFF2-40B4-BE49-F238E27FC236}">
                <a16:creationId xmlns:a16="http://schemas.microsoft.com/office/drawing/2014/main" id="{B7984CEA-A8C0-4AE9-9F31-DD2B706939D1}"/>
              </a:ext>
            </a:extLst>
          </p:cNvPr>
          <p:cNvSpPr txBox="1"/>
          <p:nvPr/>
        </p:nvSpPr>
        <p:spPr>
          <a:xfrm>
            <a:off x="4331673" y="3324939"/>
            <a:ext cx="557260" cy="261610"/>
          </a:xfrm>
          <a:prstGeom prst="rect">
            <a:avLst/>
          </a:prstGeom>
          <a:noFill/>
        </p:spPr>
        <p:txBody>
          <a:bodyPr wrap="square" rtlCol="0">
            <a:spAutoFit/>
          </a:bodyPr>
          <a:lstStyle/>
          <a:p>
            <a:pPr algn="ctr"/>
            <a:r>
              <a:rPr lang="es-MX" sz="1100" dirty="0"/>
              <a:t>&lt;=</a:t>
            </a:r>
          </a:p>
        </p:txBody>
      </p:sp>
      <p:sp>
        <p:nvSpPr>
          <p:cNvPr id="42" name="CuadroTexto 41">
            <a:extLst>
              <a:ext uri="{FF2B5EF4-FFF2-40B4-BE49-F238E27FC236}">
                <a16:creationId xmlns:a16="http://schemas.microsoft.com/office/drawing/2014/main" id="{295F36F1-710F-420D-8885-3B285627A1FD}"/>
              </a:ext>
            </a:extLst>
          </p:cNvPr>
          <p:cNvSpPr txBox="1"/>
          <p:nvPr/>
        </p:nvSpPr>
        <p:spPr>
          <a:xfrm>
            <a:off x="2645363" y="3267857"/>
            <a:ext cx="1641110" cy="430887"/>
          </a:xfrm>
          <a:prstGeom prst="rect">
            <a:avLst/>
          </a:prstGeom>
          <a:noFill/>
        </p:spPr>
        <p:txBody>
          <a:bodyPr wrap="square" rtlCol="0">
            <a:spAutoFit/>
          </a:bodyPr>
          <a:lstStyle/>
          <a:p>
            <a:pPr algn="ctr"/>
            <a:r>
              <a:rPr lang="es-MX" sz="1100" dirty="0"/>
              <a:t>Fecha de reporte de la reclamación</a:t>
            </a:r>
          </a:p>
        </p:txBody>
      </p:sp>
      <p:cxnSp>
        <p:nvCxnSpPr>
          <p:cNvPr id="43" name="Conector recto 42">
            <a:extLst>
              <a:ext uri="{FF2B5EF4-FFF2-40B4-BE49-F238E27FC236}">
                <a16:creationId xmlns:a16="http://schemas.microsoft.com/office/drawing/2014/main" id="{52DB870C-BD3B-4823-8561-92C042A47DA4}"/>
              </a:ext>
            </a:extLst>
          </p:cNvPr>
          <p:cNvCxnSpPr/>
          <p:nvPr/>
        </p:nvCxnSpPr>
        <p:spPr>
          <a:xfrm>
            <a:off x="1129966" y="367350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33E17A0E-DA8A-4A73-96CC-0E17CD8B71A0}"/>
              </a:ext>
            </a:extLst>
          </p:cNvPr>
          <p:cNvCxnSpPr>
            <a:cxnSpLocks/>
          </p:cNvCxnSpPr>
          <p:nvPr/>
        </p:nvCxnSpPr>
        <p:spPr>
          <a:xfrm>
            <a:off x="3426911" y="3669632"/>
            <a:ext cx="0" cy="465044"/>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CuadroTexto 44">
            <a:extLst>
              <a:ext uri="{FF2B5EF4-FFF2-40B4-BE49-F238E27FC236}">
                <a16:creationId xmlns:a16="http://schemas.microsoft.com/office/drawing/2014/main" id="{E69A1734-FA00-4280-B7FB-1B42BC35BF09}"/>
              </a:ext>
            </a:extLst>
          </p:cNvPr>
          <p:cNvSpPr txBox="1"/>
          <p:nvPr/>
        </p:nvSpPr>
        <p:spPr>
          <a:xfrm>
            <a:off x="753435" y="4675377"/>
            <a:ext cx="1292087" cy="261610"/>
          </a:xfrm>
          <a:prstGeom prst="rect">
            <a:avLst/>
          </a:prstGeom>
          <a:noFill/>
        </p:spPr>
        <p:txBody>
          <a:bodyPr wrap="square" rtlCol="0">
            <a:spAutoFit/>
          </a:bodyPr>
          <a:lstStyle/>
          <a:p>
            <a:r>
              <a:rPr lang="es-MX" sz="1100" dirty="0"/>
              <a:t>Febrero 2000</a:t>
            </a:r>
          </a:p>
        </p:txBody>
      </p:sp>
      <p:sp>
        <p:nvSpPr>
          <p:cNvPr id="46" name="CuadroTexto 45">
            <a:extLst>
              <a:ext uri="{FF2B5EF4-FFF2-40B4-BE49-F238E27FC236}">
                <a16:creationId xmlns:a16="http://schemas.microsoft.com/office/drawing/2014/main" id="{09FD1977-AA9C-43BB-B0C6-6A6DB69FBADB}"/>
              </a:ext>
            </a:extLst>
          </p:cNvPr>
          <p:cNvSpPr txBox="1"/>
          <p:nvPr/>
        </p:nvSpPr>
        <p:spPr>
          <a:xfrm>
            <a:off x="1954942" y="4609987"/>
            <a:ext cx="502246" cy="261610"/>
          </a:xfrm>
          <a:prstGeom prst="rect">
            <a:avLst/>
          </a:prstGeom>
          <a:noFill/>
        </p:spPr>
        <p:txBody>
          <a:bodyPr wrap="square" rtlCol="0">
            <a:spAutoFit/>
          </a:bodyPr>
          <a:lstStyle/>
          <a:p>
            <a:r>
              <a:rPr lang="es-MX" sz="1100" dirty="0"/>
              <a:t>…</a:t>
            </a:r>
          </a:p>
        </p:txBody>
      </p:sp>
      <p:sp>
        <p:nvSpPr>
          <p:cNvPr id="47" name="CuadroTexto 46">
            <a:extLst>
              <a:ext uri="{FF2B5EF4-FFF2-40B4-BE49-F238E27FC236}">
                <a16:creationId xmlns:a16="http://schemas.microsoft.com/office/drawing/2014/main" id="{A01EBDFF-4EB8-4306-8BDA-06E4EE0BD72C}"/>
              </a:ext>
            </a:extLst>
          </p:cNvPr>
          <p:cNvSpPr txBox="1"/>
          <p:nvPr/>
        </p:nvSpPr>
        <p:spPr>
          <a:xfrm>
            <a:off x="4812631" y="3148807"/>
            <a:ext cx="1588169" cy="600164"/>
          </a:xfrm>
          <a:prstGeom prst="rect">
            <a:avLst/>
          </a:prstGeom>
          <a:noFill/>
        </p:spPr>
        <p:txBody>
          <a:bodyPr wrap="square" rtlCol="0">
            <a:spAutoFit/>
          </a:bodyPr>
          <a:lstStyle/>
          <a:p>
            <a:pPr algn="ctr"/>
            <a:r>
              <a:rPr lang="es-MX" sz="1100" dirty="0"/>
              <a:t>Fecha de contabilización del siniestro</a:t>
            </a:r>
          </a:p>
        </p:txBody>
      </p:sp>
      <p:sp>
        <p:nvSpPr>
          <p:cNvPr id="48" name="CuadroTexto 47">
            <a:extLst>
              <a:ext uri="{FF2B5EF4-FFF2-40B4-BE49-F238E27FC236}">
                <a16:creationId xmlns:a16="http://schemas.microsoft.com/office/drawing/2014/main" id="{DD6EBD9C-730E-46F1-A4A6-07EFCED986F1}"/>
              </a:ext>
            </a:extLst>
          </p:cNvPr>
          <p:cNvSpPr txBox="1"/>
          <p:nvPr/>
        </p:nvSpPr>
        <p:spPr>
          <a:xfrm>
            <a:off x="1948642" y="3334392"/>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2958861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57</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Fecha de reporte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324853" y="1227220"/>
            <a:ext cx="5816065" cy="32938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600" dirty="0"/>
              <a:t>La </a:t>
            </a:r>
            <a:r>
              <a:rPr lang="es-MX" sz="1600" b="1" dirty="0"/>
              <a:t>fecha de reporte de la reclamación </a:t>
            </a:r>
            <a:r>
              <a:rPr lang="es-MX" sz="1600" dirty="0"/>
              <a:t>debe ser </a:t>
            </a:r>
            <a:r>
              <a:rPr lang="es-MX" sz="1600" b="1" dirty="0"/>
              <a:t>menor</a:t>
            </a:r>
            <a:r>
              <a:rPr lang="es-MX" sz="1600" dirty="0"/>
              <a:t> o </a:t>
            </a:r>
            <a:r>
              <a:rPr lang="es-MX" sz="1600" b="1" dirty="0"/>
              <a:t>igual</a:t>
            </a:r>
            <a:r>
              <a:rPr lang="es-MX" sz="1600" dirty="0"/>
              <a:t> a fecha de pago del siniestro.</a:t>
            </a:r>
          </a:p>
          <a:p>
            <a:pPr marL="419100" indent="-342900">
              <a:spcBef>
                <a:spcPts val="600"/>
              </a:spcBef>
              <a:buSzPts val="2400"/>
              <a:buFont typeface="Arial" panose="020B0604020202020204" pitchFamily="34" charset="0"/>
              <a:buChar char="•"/>
            </a:pPr>
            <a:endParaRPr lang="es-MX" sz="16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49" name="Conector recto 48">
            <a:extLst>
              <a:ext uri="{FF2B5EF4-FFF2-40B4-BE49-F238E27FC236}">
                <a16:creationId xmlns:a16="http://schemas.microsoft.com/office/drawing/2014/main" id="{93E027B6-AC4C-4A99-B21F-1D91096BC7C6}"/>
              </a:ext>
            </a:extLst>
          </p:cNvPr>
          <p:cNvCxnSpPr>
            <a:cxnSpLocks/>
          </p:cNvCxnSpPr>
          <p:nvPr/>
        </p:nvCxnSpPr>
        <p:spPr>
          <a:xfrm>
            <a:off x="775545" y="3871594"/>
            <a:ext cx="51560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1A55871-627B-4A6A-94CA-9F0476F3F78E}"/>
              </a:ext>
            </a:extLst>
          </p:cNvPr>
          <p:cNvCxnSpPr/>
          <p:nvPr/>
        </p:nvCxnSpPr>
        <p:spPr>
          <a:xfrm>
            <a:off x="5446148" y="329826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2B266FA6-5E4B-4813-9908-34CAE423C5FF}"/>
              </a:ext>
            </a:extLst>
          </p:cNvPr>
          <p:cNvCxnSpPr/>
          <p:nvPr/>
        </p:nvCxnSpPr>
        <p:spPr>
          <a:xfrm>
            <a:off x="3507628" y="3337429"/>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A78FB264-BDB1-4C11-8218-EF837729D5FB}"/>
              </a:ext>
            </a:extLst>
          </p:cNvPr>
          <p:cNvSpPr txBox="1"/>
          <p:nvPr/>
        </p:nvSpPr>
        <p:spPr>
          <a:xfrm>
            <a:off x="5025488" y="4264971"/>
            <a:ext cx="1007165" cy="261610"/>
          </a:xfrm>
          <a:prstGeom prst="rect">
            <a:avLst/>
          </a:prstGeom>
          <a:noFill/>
        </p:spPr>
        <p:txBody>
          <a:bodyPr wrap="square" rtlCol="0">
            <a:spAutoFit/>
          </a:bodyPr>
          <a:lstStyle/>
          <a:p>
            <a:r>
              <a:rPr lang="es-MX" sz="1100" dirty="0"/>
              <a:t>Abril 2020</a:t>
            </a:r>
          </a:p>
        </p:txBody>
      </p:sp>
      <p:cxnSp>
        <p:nvCxnSpPr>
          <p:cNvPr id="53" name="Conector recto de flecha 52">
            <a:extLst>
              <a:ext uri="{FF2B5EF4-FFF2-40B4-BE49-F238E27FC236}">
                <a16:creationId xmlns:a16="http://schemas.microsoft.com/office/drawing/2014/main" id="{47E35015-9243-4913-8E08-B888BD9236E4}"/>
              </a:ext>
            </a:extLst>
          </p:cNvPr>
          <p:cNvCxnSpPr>
            <a:cxnSpLocks/>
          </p:cNvCxnSpPr>
          <p:nvPr/>
        </p:nvCxnSpPr>
        <p:spPr>
          <a:xfrm>
            <a:off x="1274129" y="3534682"/>
            <a:ext cx="4537124" cy="0"/>
          </a:xfrm>
          <a:prstGeom prst="straightConnector1">
            <a:avLst/>
          </a:prstGeom>
          <a:ln>
            <a:solidFill>
              <a:srgbClr val="C00000"/>
            </a:solidFill>
            <a:prstDash val="sysDash"/>
            <a:tailEnd type="triangle"/>
          </a:ln>
        </p:spPr>
        <p:style>
          <a:lnRef idx="2">
            <a:schemeClr val="accent2"/>
          </a:lnRef>
          <a:fillRef idx="0">
            <a:schemeClr val="accent2"/>
          </a:fillRef>
          <a:effectRef idx="1">
            <a:schemeClr val="accent2"/>
          </a:effectRef>
          <a:fontRef idx="minor">
            <a:schemeClr val="tx1"/>
          </a:fontRef>
        </p:style>
      </p:cxnSp>
      <p:sp>
        <p:nvSpPr>
          <p:cNvPr id="54" name="CuadroTexto 53">
            <a:extLst>
              <a:ext uri="{FF2B5EF4-FFF2-40B4-BE49-F238E27FC236}">
                <a16:creationId xmlns:a16="http://schemas.microsoft.com/office/drawing/2014/main" id="{6EAEED18-812F-4E1E-B0B1-2DA4F2C75966}"/>
              </a:ext>
            </a:extLst>
          </p:cNvPr>
          <p:cNvSpPr txBox="1"/>
          <p:nvPr/>
        </p:nvSpPr>
        <p:spPr>
          <a:xfrm>
            <a:off x="349307" y="2757540"/>
            <a:ext cx="1551682" cy="430887"/>
          </a:xfrm>
          <a:prstGeom prst="rect">
            <a:avLst/>
          </a:prstGeom>
          <a:noFill/>
        </p:spPr>
        <p:txBody>
          <a:bodyPr wrap="square" rtlCol="0">
            <a:spAutoFit/>
          </a:bodyPr>
          <a:lstStyle/>
          <a:p>
            <a:pPr algn="ctr"/>
            <a:r>
              <a:rPr lang="es-MX" sz="1100" dirty="0"/>
              <a:t>Fecha de reporte de la reclamación</a:t>
            </a:r>
          </a:p>
        </p:txBody>
      </p:sp>
      <p:cxnSp>
        <p:nvCxnSpPr>
          <p:cNvPr id="55" name="Conector recto 54">
            <a:extLst>
              <a:ext uri="{FF2B5EF4-FFF2-40B4-BE49-F238E27FC236}">
                <a16:creationId xmlns:a16="http://schemas.microsoft.com/office/drawing/2014/main" id="{61254392-5B98-4AC3-B4E8-40D92758F971}"/>
              </a:ext>
            </a:extLst>
          </p:cNvPr>
          <p:cNvCxnSpPr/>
          <p:nvPr/>
        </p:nvCxnSpPr>
        <p:spPr>
          <a:xfrm>
            <a:off x="1205388" y="335044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207488A3-E685-451D-9F0F-057872DFBD52}"/>
              </a:ext>
            </a:extLst>
          </p:cNvPr>
          <p:cNvCxnSpPr>
            <a:cxnSpLocks/>
          </p:cNvCxnSpPr>
          <p:nvPr/>
        </p:nvCxnSpPr>
        <p:spPr>
          <a:xfrm>
            <a:off x="1209509" y="3139384"/>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003EBC75-0315-4543-B6B1-9B915EAB3720}"/>
              </a:ext>
            </a:extLst>
          </p:cNvPr>
          <p:cNvSpPr txBox="1"/>
          <p:nvPr/>
        </p:nvSpPr>
        <p:spPr>
          <a:xfrm>
            <a:off x="828857" y="4352320"/>
            <a:ext cx="1292087" cy="261610"/>
          </a:xfrm>
          <a:prstGeom prst="rect">
            <a:avLst/>
          </a:prstGeom>
          <a:noFill/>
        </p:spPr>
        <p:txBody>
          <a:bodyPr wrap="square" rtlCol="0">
            <a:spAutoFit/>
          </a:bodyPr>
          <a:lstStyle/>
          <a:p>
            <a:r>
              <a:rPr lang="es-MX" sz="1100" dirty="0"/>
              <a:t>Febrero 2000</a:t>
            </a:r>
          </a:p>
        </p:txBody>
      </p:sp>
      <p:sp>
        <p:nvSpPr>
          <p:cNvPr id="58" name="CuadroTexto 57">
            <a:extLst>
              <a:ext uri="{FF2B5EF4-FFF2-40B4-BE49-F238E27FC236}">
                <a16:creationId xmlns:a16="http://schemas.microsoft.com/office/drawing/2014/main" id="{AFDE846A-4A5C-448D-A9FB-FE12F762AC15}"/>
              </a:ext>
            </a:extLst>
          </p:cNvPr>
          <p:cNvSpPr txBox="1"/>
          <p:nvPr/>
        </p:nvSpPr>
        <p:spPr>
          <a:xfrm>
            <a:off x="3524794" y="4259634"/>
            <a:ext cx="502246" cy="261610"/>
          </a:xfrm>
          <a:prstGeom prst="rect">
            <a:avLst/>
          </a:prstGeom>
          <a:noFill/>
        </p:spPr>
        <p:txBody>
          <a:bodyPr wrap="square" rtlCol="0">
            <a:spAutoFit/>
          </a:bodyPr>
          <a:lstStyle/>
          <a:p>
            <a:r>
              <a:rPr lang="es-MX" sz="1100" dirty="0"/>
              <a:t>…</a:t>
            </a:r>
          </a:p>
        </p:txBody>
      </p:sp>
      <p:sp>
        <p:nvSpPr>
          <p:cNvPr id="59" name="CuadroTexto 58">
            <a:extLst>
              <a:ext uri="{FF2B5EF4-FFF2-40B4-BE49-F238E27FC236}">
                <a16:creationId xmlns:a16="http://schemas.microsoft.com/office/drawing/2014/main" id="{24389A93-5392-4BA1-BC8D-192387F31CDA}"/>
              </a:ext>
            </a:extLst>
          </p:cNvPr>
          <p:cNvSpPr txBox="1"/>
          <p:nvPr/>
        </p:nvSpPr>
        <p:spPr>
          <a:xfrm>
            <a:off x="4699500" y="2838680"/>
            <a:ext cx="1556922" cy="430887"/>
          </a:xfrm>
          <a:prstGeom prst="rect">
            <a:avLst/>
          </a:prstGeom>
          <a:noFill/>
        </p:spPr>
        <p:txBody>
          <a:bodyPr wrap="square" rtlCol="0">
            <a:spAutoFit/>
          </a:bodyPr>
          <a:lstStyle/>
          <a:p>
            <a:pPr algn="ctr"/>
            <a:r>
              <a:rPr lang="es-MX" sz="1100" dirty="0"/>
              <a:t>Fecha de pago de siniestro</a:t>
            </a:r>
          </a:p>
        </p:txBody>
      </p:sp>
      <p:sp>
        <p:nvSpPr>
          <p:cNvPr id="60" name="CuadroTexto 59">
            <a:extLst>
              <a:ext uri="{FF2B5EF4-FFF2-40B4-BE49-F238E27FC236}">
                <a16:creationId xmlns:a16="http://schemas.microsoft.com/office/drawing/2014/main" id="{03018718-8C66-4881-8C5E-088033B0E4B7}"/>
              </a:ext>
            </a:extLst>
          </p:cNvPr>
          <p:cNvSpPr txBox="1"/>
          <p:nvPr/>
        </p:nvSpPr>
        <p:spPr>
          <a:xfrm>
            <a:off x="3192098" y="2784351"/>
            <a:ext cx="557260" cy="261610"/>
          </a:xfrm>
          <a:prstGeom prst="rect">
            <a:avLst/>
          </a:prstGeom>
          <a:noFill/>
        </p:spPr>
        <p:txBody>
          <a:bodyPr wrap="square" rtlCol="0">
            <a:spAutoFit/>
          </a:bodyPr>
          <a:lstStyle/>
          <a:p>
            <a:pPr algn="ctr"/>
            <a:r>
              <a:rPr lang="es-MX" sz="1100" dirty="0"/>
              <a:t>&lt;=</a:t>
            </a:r>
          </a:p>
        </p:txBody>
      </p:sp>
    </p:spTree>
    <p:extLst>
      <p:ext uri="{BB962C8B-B14F-4D97-AF65-F5344CB8AC3E}">
        <p14:creationId xmlns:p14="http://schemas.microsoft.com/office/powerpoint/2010/main" val="2478475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58</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731298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Fecha de contabilización del siniestro</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721142" y="1174030"/>
            <a:ext cx="6055044" cy="36289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MX" sz="1600" dirty="0"/>
              <a:t>Se reportará la fecha en que la Institución contabilizó la reclamación.</a:t>
            </a:r>
            <a:endParaRPr lang="es-ES"/>
          </a:p>
          <a:p>
            <a:pPr marL="419100" indent="-342900">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La fecha de contabilización del siniestro debe ser </a:t>
            </a:r>
            <a:r>
              <a:rPr lang="es-MX" sz="1600" b="1" dirty="0"/>
              <a:t>menor</a:t>
            </a:r>
            <a:r>
              <a:rPr lang="es-MX" sz="1600" dirty="0"/>
              <a:t> o </a:t>
            </a:r>
            <a:r>
              <a:rPr lang="es-MX" sz="1600" b="1" dirty="0"/>
              <a:t>igual</a:t>
            </a:r>
            <a:r>
              <a:rPr lang="es-MX" sz="1600" dirty="0"/>
              <a:t> a fecha de pago del siniestro.</a:t>
            </a:r>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La fecha de contabilización del siniestro es </a:t>
            </a:r>
            <a:r>
              <a:rPr lang="es-MX" sz="1600" b="1" dirty="0"/>
              <a:t>menor</a:t>
            </a:r>
            <a:r>
              <a:rPr lang="es-MX" sz="1600" dirty="0"/>
              <a:t> o </a:t>
            </a:r>
            <a:r>
              <a:rPr lang="es-MX" sz="1600" b="1" dirty="0"/>
              <a:t>igual</a:t>
            </a:r>
            <a:r>
              <a:rPr lang="es-MX" sz="1600" dirty="0"/>
              <a:t> a año de reporte.</a:t>
            </a:r>
          </a:p>
          <a:p>
            <a:pPr marL="419100" indent="-342900">
              <a:spcBef>
                <a:spcPts val="600"/>
              </a:spcBef>
              <a:buSzPts val="2400"/>
              <a:buFont typeface="Arial" panose="020B0604020202020204" pitchFamily="34" charset="0"/>
              <a:buChar char="•"/>
            </a:pPr>
            <a:endParaRPr lang="es-MX" sz="2000" dirty="0"/>
          </a:p>
          <a:p>
            <a:pPr marL="76200">
              <a:spcBef>
                <a:spcPts val="600"/>
              </a:spcBef>
              <a:buSzPts val="2400"/>
            </a:pPr>
            <a:r>
              <a:rPr lang="es-MX" dirty="0"/>
              <a:t>Nota: Los siniestros con </a:t>
            </a:r>
            <a:r>
              <a:rPr lang="es-MX" b="1" dirty="0"/>
              <a:t>fecha de contabilización </a:t>
            </a:r>
            <a:r>
              <a:rPr lang="es-MX" dirty="0"/>
              <a:t>en el 2020 deben estar reportados en la base del 2020.</a:t>
            </a:r>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1356683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59</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7096418"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000" b="1" dirty="0">
                <a:solidFill>
                  <a:schemeClr val="dk2"/>
                </a:solidFill>
                <a:latin typeface="Dosis"/>
                <a:sym typeface="Dosis"/>
              </a:rPr>
              <a:t>Fecha de pago de la reclamación</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Fecha en que se realizó el pago de la reclamación por parte de la Institución.</a:t>
            </a:r>
          </a:p>
          <a:p>
            <a:pPr marL="419100" indent="-342900">
              <a:spcBef>
                <a:spcPts val="600"/>
              </a:spcBef>
              <a:buSzPts val="2400"/>
              <a:buFont typeface="Arial" panose="020B0604020202020204" pitchFamily="34" charset="0"/>
              <a:buChar char="•"/>
            </a:pPr>
            <a:endParaRPr lang="es-MX" dirty="0"/>
          </a:p>
          <a:p>
            <a:pPr marL="419100" indent="-342900" algn="just">
              <a:spcBef>
                <a:spcPts val="600"/>
              </a:spcBef>
              <a:buSzPts val="2400"/>
              <a:buFont typeface="Arial" panose="020B0604020202020204" pitchFamily="34" charset="0"/>
              <a:buChar char="•"/>
            </a:pPr>
            <a:r>
              <a:rPr lang="es-MX" dirty="0"/>
              <a:t>La </a:t>
            </a:r>
            <a:r>
              <a:rPr lang="es-MX" b="1" dirty="0"/>
              <a:t>fecha de pago de la reclamación </a:t>
            </a:r>
            <a:r>
              <a:rPr lang="es-MX" dirty="0"/>
              <a:t>debe ser </a:t>
            </a:r>
            <a:r>
              <a:rPr lang="es-MX" b="1" dirty="0"/>
              <a:t>igual</a:t>
            </a:r>
            <a:r>
              <a:rPr lang="es-MX" dirty="0"/>
              <a:t> a año de reporte.</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cxnSp>
        <p:nvCxnSpPr>
          <p:cNvPr id="19" name="Conector recto 18">
            <a:extLst>
              <a:ext uri="{FF2B5EF4-FFF2-40B4-BE49-F238E27FC236}">
                <a16:creationId xmlns:a16="http://schemas.microsoft.com/office/drawing/2014/main" id="{167B7649-FF10-4999-AAB0-4AE78DA63B70}"/>
              </a:ext>
            </a:extLst>
          </p:cNvPr>
          <p:cNvCxnSpPr>
            <a:cxnSpLocks/>
          </p:cNvCxnSpPr>
          <p:nvPr/>
        </p:nvCxnSpPr>
        <p:spPr>
          <a:xfrm>
            <a:off x="1022200" y="3970061"/>
            <a:ext cx="55786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D8CCDDA-3123-4EAA-A589-95D8AFA6154F}"/>
              </a:ext>
            </a:extLst>
          </p:cNvPr>
          <p:cNvCxnSpPr/>
          <p:nvPr/>
        </p:nvCxnSpPr>
        <p:spPr>
          <a:xfrm>
            <a:off x="5998004" y="3462503"/>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7D47060D-A509-4830-B068-433728042C65}"/>
              </a:ext>
            </a:extLst>
          </p:cNvPr>
          <p:cNvCxnSpPr/>
          <p:nvPr/>
        </p:nvCxnSpPr>
        <p:spPr>
          <a:xfrm>
            <a:off x="3754283" y="3435896"/>
            <a:ext cx="0" cy="954156"/>
          </a:xfrm>
          <a:prstGeom prst="line">
            <a:avLst/>
          </a:prstGeom>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7B8458AE-B95D-40EA-9518-0D15D2E6911F}"/>
              </a:ext>
            </a:extLst>
          </p:cNvPr>
          <p:cNvSpPr txBox="1"/>
          <p:nvPr/>
        </p:nvSpPr>
        <p:spPr>
          <a:xfrm>
            <a:off x="5779876" y="4466108"/>
            <a:ext cx="576807" cy="261610"/>
          </a:xfrm>
          <a:prstGeom prst="rect">
            <a:avLst/>
          </a:prstGeom>
          <a:noFill/>
        </p:spPr>
        <p:txBody>
          <a:bodyPr wrap="square" rtlCol="0">
            <a:spAutoFit/>
          </a:bodyPr>
          <a:lstStyle/>
          <a:p>
            <a:r>
              <a:rPr lang="es-MX" sz="1100" dirty="0"/>
              <a:t>2020</a:t>
            </a:r>
          </a:p>
        </p:txBody>
      </p:sp>
      <p:sp>
        <p:nvSpPr>
          <p:cNvPr id="28" name="CuadroTexto 27">
            <a:extLst>
              <a:ext uri="{FF2B5EF4-FFF2-40B4-BE49-F238E27FC236}">
                <a16:creationId xmlns:a16="http://schemas.microsoft.com/office/drawing/2014/main" id="{D24AA4D1-40A3-4D77-9FE6-7402EBC77D06}"/>
              </a:ext>
            </a:extLst>
          </p:cNvPr>
          <p:cNvSpPr txBox="1"/>
          <p:nvPr/>
        </p:nvSpPr>
        <p:spPr>
          <a:xfrm>
            <a:off x="3609901" y="4357327"/>
            <a:ext cx="502246" cy="261610"/>
          </a:xfrm>
          <a:prstGeom prst="rect">
            <a:avLst/>
          </a:prstGeom>
          <a:noFill/>
        </p:spPr>
        <p:txBody>
          <a:bodyPr wrap="square" rtlCol="0">
            <a:spAutoFit/>
          </a:bodyPr>
          <a:lstStyle/>
          <a:p>
            <a:r>
              <a:rPr lang="es-MX" sz="1100" dirty="0"/>
              <a:t>…</a:t>
            </a:r>
          </a:p>
        </p:txBody>
      </p:sp>
      <p:sp>
        <p:nvSpPr>
          <p:cNvPr id="29" name="CuadroTexto 28">
            <a:extLst>
              <a:ext uri="{FF2B5EF4-FFF2-40B4-BE49-F238E27FC236}">
                <a16:creationId xmlns:a16="http://schemas.microsoft.com/office/drawing/2014/main" id="{8AEC2291-052D-4188-A7DB-73940707D621}"/>
              </a:ext>
            </a:extLst>
          </p:cNvPr>
          <p:cNvSpPr txBox="1"/>
          <p:nvPr/>
        </p:nvSpPr>
        <p:spPr>
          <a:xfrm>
            <a:off x="3458519" y="3018290"/>
            <a:ext cx="557260" cy="261610"/>
          </a:xfrm>
          <a:prstGeom prst="rect">
            <a:avLst/>
          </a:prstGeom>
          <a:noFill/>
        </p:spPr>
        <p:txBody>
          <a:bodyPr wrap="square" rtlCol="0">
            <a:spAutoFit/>
          </a:bodyPr>
          <a:lstStyle/>
          <a:p>
            <a:pPr algn="ctr"/>
            <a:r>
              <a:rPr lang="es-MX" sz="1100" dirty="0"/>
              <a:t>=</a:t>
            </a:r>
          </a:p>
        </p:txBody>
      </p:sp>
      <p:sp>
        <p:nvSpPr>
          <p:cNvPr id="30" name="CuadroTexto 29">
            <a:extLst>
              <a:ext uri="{FF2B5EF4-FFF2-40B4-BE49-F238E27FC236}">
                <a16:creationId xmlns:a16="http://schemas.microsoft.com/office/drawing/2014/main" id="{AE0DFE55-1287-4B9E-9170-02035A8531CF}"/>
              </a:ext>
            </a:extLst>
          </p:cNvPr>
          <p:cNvSpPr txBox="1"/>
          <p:nvPr/>
        </p:nvSpPr>
        <p:spPr>
          <a:xfrm>
            <a:off x="884319" y="2879668"/>
            <a:ext cx="1133062" cy="430887"/>
          </a:xfrm>
          <a:prstGeom prst="rect">
            <a:avLst/>
          </a:prstGeom>
          <a:noFill/>
        </p:spPr>
        <p:txBody>
          <a:bodyPr wrap="square" rtlCol="0">
            <a:spAutoFit/>
          </a:bodyPr>
          <a:lstStyle/>
          <a:p>
            <a:pPr algn="ctr"/>
            <a:r>
              <a:rPr lang="es-MX" sz="1100" dirty="0"/>
              <a:t>Fecha de pago del siniestro</a:t>
            </a:r>
          </a:p>
        </p:txBody>
      </p:sp>
      <p:cxnSp>
        <p:nvCxnSpPr>
          <p:cNvPr id="31" name="Conector recto 30">
            <a:extLst>
              <a:ext uri="{FF2B5EF4-FFF2-40B4-BE49-F238E27FC236}">
                <a16:creationId xmlns:a16="http://schemas.microsoft.com/office/drawing/2014/main" id="{C5301683-FD1A-417D-843B-9106FEA8F54D}"/>
              </a:ext>
            </a:extLst>
          </p:cNvPr>
          <p:cNvCxnSpPr/>
          <p:nvPr/>
        </p:nvCxnSpPr>
        <p:spPr>
          <a:xfrm>
            <a:off x="1452043" y="3448910"/>
            <a:ext cx="0" cy="954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de flecha 31">
            <a:extLst>
              <a:ext uri="{FF2B5EF4-FFF2-40B4-BE49-F238E27FC236}">
                <a16:creationId xmlns:a16="http://schemas.microsoft.com/office/drawing/2014/main" id="{9D3E74BB-AE1D-4145-BBBA-2DEDD54BF99E}"/>
              </a:ext>
            </a:extLst>
          </p:cNvPr>
          <p:cNvCxnSpPr>
            <a:cxnSpLocks/>
          </p:cNvCxnSpPr>
          <p:nvPr/>
        </p:nvCxnSpPr>
        <p:spPr>
          <a:xfrm>
            <a:off x="1455113" y="3315888"/>
            <a:ext cx="0" cy="624468"/>
          </a:xfrm>
          <a:prstGeom prst="straightConnector1">
            <a:avLst/>
          </a:prstGeom>
          <a:ln>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2556953A-E20C-47A4-94D7-8BA5787AC024}"/>
              </a:ext>
            </a:extLst>
          </p:cNvPr>
          <p:cNvSpPr txBox="1"/>
          <p:nvPr/>
        </p:nvSpPr>
        <p:spPr>
          <a:xfrm>
            <a:off x="1075512" y="4450787"/>
            <a:ext cx="1292087" cy="261610"/>
          </a:xfrm>
          <a:prstGeom prst="rect">
            <a:avLst/>
          </a:prstGeom>
          <a:noFill/>
        </p:spPr>
        <p:txBody>
          <a:bodyPr wrap="square" rtlCol="0">
            <a:spAutoFit/>
          </a:bodyPr>
          <a:lstStyle/>
          <a:p>
            <a:r>
              <a:rPr lang="es-MX" sz="1100" dirty="0"/>
              <a:t>Febrero 2020</a:t>
            </a:r>
          </a:p>
        </p:txBody>
      </p:sp>
      <p:sp>
        <p:nvSpPr>
          <p:cNvPr id="34" name="CuadroTexto 33">
            <a:extLst>
              <a:ext uri="{FF2B5EF4-FFF2-40B4-BE49-F238E27FC236}">
                <a16:creationId xmlns:a16="http://schemas.microsoft.com/office/drawing/2014/main" id="{322C15CA-9154-420D-95C7-C1C04816BA43}"/>
              </a:ext>
            </a:extLst>
          </p:cNvPr>
          <p:cNvSpPr txBox="1"/>
          <p:nvPr/>
        </p:nvSpPr>
        <p:spPr>
          <a:xfrm>
            <a:off x="5371265" y="3040337"/>
            <a:ext cx="1133062" cy="261610"/>
          </a:xfrm>
          <a:prstGeom prst="rect">
            <a:avLst/>
          </a:prstGeom>
          <a:noFill/>
        </p:spPr>
        <p:txBody>
          <a:bodyPr wrap="square" rtlCol="0">
            <a:spAutoFit/>
          </a:bodyPr>
          <a:lstStyle/>
          <a:p>
            <a:pPr algn="ctr"/>
            <a:r>
              <a:rPr lang="es-MX" sz="1100" dirty="0"/>
              <a:t>Año de reporte</a:t>
            </a:r>
          </a:p>
        </p:txBody>
      </p:sp>
    </p:spTree>
    <p:extLst>
      <p:ext uri="{BB962C8B-B14F-4D97-AF65-F5344CB8AC3E}">
        <p14:creationId xmlns:p14="http://schemas.microsoft.com/office/powerpoint/2010/main" val="368624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7189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Número de póliza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130491"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ES" sz="1600" dirty="0">
                <a:effectLst/>
                <a:latin typeface="Soberana Sans" panose="02000000000000000000" pitchFamily="50" charset="0"/>
                <a:ea typeface="Times New Roman" panose="02020603050405020304" pitchFamily="18" charset="0"/>
                <a:cs typeface="Georgia" panose="02040502050405020303" pitchFamily="18" charset="0"/>
              </a:rPr>
              <a:t>Se identificará cada registro con el número de póliza que la propia Institución haya asignado a cada uno de los asegurados. Dicho número deberá guardar consistencia con el archivo actual y futuro de datos generales, emisión y siniestros. </a:t>
            </a:r>
            <a:endParaRPr lang="es-MX" sz="18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4443523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60</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Estatus de la reclamación siniestro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51058"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Estatus de la reclamación siniestros</a:t>
            </a:r>
            <a:r>
              <a:rPr lang="es-MX" sz="2000" dirty="0"/>
              <a:t>.</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2" name="Tabla 31">
            <a:extLst>
              <a:ext uri="{FF2B5EF4-FFF2-40B4-BE49-F238E27FC236}">
                <a16:creationId xmlns:a16="http://schemas.microsoft.com/office/drawing/2014/main" id="{B7D23EDF-24F9-4E9F-A8B4-7BA3AE436B08}"/>
              </a:ext>
            </a:extLst>
          </p:cNvPr>
          <p:cNvGraphicFramePr>
            <a:graphicFrameLocks noGrp="1"/>
          </p:cNvGraphicFramePr>
          <p:nvPr>
            <p:extLst>
              <p:ext uri="{D42A27DB-BD31-4B8C-83A1-F6EECF244321}">
                <p14:modId xmlns:p14="http://schemas.microsoft.com/office/powerpoint/2010/main" val="1493888172"/>
              </p:ext>
            </p:extLst>
          </p:nvPr>
        </p:nvGraphicFramePr>
        <p:xfrm>
          <a:off x="1434003" y="2718566"/>
          <a:ext cx="4346865" cy="1597711"/>
        </p:xfrm>
        <a:graphic>
          <a:graphicData uri="http://schemas.openxmlformats.org/drawingml/2006/table">
            <a:tbl>
              <a:tblPr>
                <a:tableStyleId>{E8B1032C-EA38-4F05-BA0D-38AFFFC7BED3}</a:tableStyleId>
              </a:tblPr>
              <a:tblGrid>
                <a:gridCol w="1249685">
                  <a:extLst>
                    <a:ext uri="{9D8B030D-6E8A-4147-A177-3AD203B41FA5}">
                      <a16:colId xmlns:a16="http://schemas.microsoft.com/office/drawing/2014/main" val="1123678291"/>
                    </a:ext>
                  </a:extLst>
                </a:gridCol>
                <a:gridCol w="3097180">
                  <a:extLst>
                    <a:ext uri="{9D8B030D-6E8A-4147-A177-3AD203B41FA5}">
                      <a16:colId xmlns:a16="http://schemas.microsoft.com/office/drawing/2014/main" val="3416913185"/>
                    </a:ext>
                  </a:extLst>
                </a:gridCol>
              </a:tblGrid>
              <a:tr h="460074">
                <a:tc>
                  <a:txBody>
                    <a:bodyPr/>
                    <a:lstStyle/>
                    <a:p>
                      <a:pPr indent="182880" algn="ctr">
                        <a:lnSpc>
                          <a:spcPts val="1100"/>
                        </a:lnSpc>
                        <a:spcAft>
                          <a:spcPts val="505"/>
                        </a:spcAft>
                      </a:pPr>
                      <a:r>
                        <a:rPr lang="es-ES" sz="950" b="1" dirty="0">
                          <a:solidFill>
                            <a:srgbClr val="000000"/>
                          </a:solidFill>
                          <a:effectLst/>
                          <a:latin typeface="Soberana Sans" panose="02000000000000000000" pitchFamily="50" charset="0"/>
                          <a:ea typeface="Times New Roman" panose="02020603050405020304" pitchFamily="18" charset="0"/>
                        </a:rPr>
                        <a:t>Clave</a:t>
                      </a:r>
                      <a:endParaRPr lang="es-MX" sz="900" dirty="0">
                        <a:solidFill>
                          <a:srgbClr val="000000"/>
                        </a:solidFill>
                        <a:effectLst/>
                        <a:latin typeface="Arial" panose="020B0604020202020204" pitchFamily="34" charset="0"/>
                        <a:ea typeface="Times New Roman" panose="02020603050405020304" pitchFamily="18" charset="0"/>
                      </a:endParaRPr>
                    </a:p>
                  </a:txBody>
                  <a:tcPr marL="27305" marR="27305" marT="0" marB="0" anchor="ctr">
                    <a:solidFill>
                      <a:schemeClr val="bg2">
                        <a:lumMod val="40000"/>
                        <a:lumOff val="60000"/>
                      </a:schemeClr>
                    </a:solidFill>
                  </a:tcPr>
                </a:tc>
                <a:tc>
                  <a:txBody>
                    <a:bodyPr/>
                    <a:lstStyle/>
                    <a:p>
                      <a:pPr indent="182880" algn="ctr">
                        <a:lnSpc>
                          <a:spcPts val="1100"/>
                        </a:lnSpc>
                        <a:spcAft>
                          <a:spcPts val="505"/>
                        </a:spcAft>
                      </a:pPr>
                      <a:r>
                        <a:rPr lang="es-ES" sz="950" b="1" dirty="0">
                          <a:solidFill>
                            <a:srgbClr val="000000"/>
                          </a:solidFill>
                          <a:effectLst/>
                          <a:latin typeface="Soberana Sans" panose="02000000000000000000" pitchFamily="50" charset="0"/>
                          <a:ea typeface="Times New Roman" panose="02020603050405020304" pitchFamily="18" charset="0"/>
                        </a:rPr>
                        <a:t>Siniestro (estatus)</a:t>
                      </a:r>
                      <a:endParaRPr lang="es-MX" sz="900" dirty="0">
                        <a:solidFill>
                          <a:srgbClr val="000000"/>
                        </a:solidFill>
                        <a:effectLst/>
                        <a:latin typeface="Arial" panose="020B0604020202020204" pitchFamily="34" charset="0"/>
                        <a:ea typeface="Times New Roman" panose="02020603050405020304" pitchFamily="18" charset="0"/>
                      </a:endParaRPr>
                    </a:p>
                  </a:txBody>
                  <a:tcPr marL="27305" marR="27305" marT="0" marB="0" anchor="ctr">
                    <a:solidFill>
                      <a:schemeClr val="bg2">
                        <a:lumMod val="40000"/>
                        <a:lumOff val="60000"/>
                      </a:schemeClr>
                    </a:solidFill>
                  </a:tcPr>
                </a:tc>
                <a:extLst>
                  <a:ext uri="{0D108BD9-81ED-4DB2-BD59-A6C34878D82A}">
                    <a16:rowId xmlns:a16="http://schemas.microsoft.com/office/drawing/2014/main" val="4191090839"/>
                  </a:ext>
                </a:extLst>
              </a:tr>
              <a:tr h="211913">
                <a:tc>
                  <a:txBody>
                    <a:bodyPr/>
                    <a:lstStyle/>
                    <a:p>
                      <a:pPr indent="182880" algn="ctr">
                        <a:lnSpc>
                          <a:spcPts val="1100"/>
                        </a:lnSpc>
                        <a:spcAft>
                          <a:spcPts val="505"/>
                        </a:spcAft>
                      </a:pPr>
                      <a:r>
                        <a:rPr lang="es-ES" sz="1400" b="0" i="0" u="none" strike="noStrike" cap="none" dirty="0">
                          <a:solidFill>
                            <a:srgbClr val="000000"/>
                          </a:solidFill>
                          <a:effectLst/>
                          <a:latin typeface="+mn-lt"/>
                          <a:ea typeface="+mn-ea"/>
                          <a:cs typeface="+mn-cs"/>
                          <a:sym typeface="Arial"/>
                        </a:rPr>
                        <a:t>1</a:t>
                      </a:r>
                      <a:endParaRPr lang="es-MX" sz="1400" b="0" i="0" u="none" strike="noStrike" cap="none" dirty="0">
                        <a:solidFill>
                          <a:srgbClr val="000000"/>
                        </a:solidFill>
                        <a:effectLst/>
                        <a:latin typeface="+mn-lt"/>
                        <a:ea typeface="+mn-ea"/>
                        <a:cs typeface="+mn-cs"/>
                        <a:sym typeface="Arial"/>
                      </a:endParaRPr>
                    </a:p>
                  </a:txBody>
                  <a:tcPr marL="27305" marR="27305" marT="0" marB="0" anchor="ctr"/>
                </a:tc>
                <a:tc>
                  <a:txBody>
                    <a:bodyPr/>
                    <a:lstStyle/>
                    <a:p>
                      <a:pPr indent="182880" algn="just">
                        <a:lnSpc>
                          <a:spcPts val="1100"/>
                        </a:lnSpc>
                        <a:spcAft>
                          <a:spcPts val="505"/>
                        </a:spcAft>
                      </a:pPr>
                      <a:r>
                        <a:rPr lang="es-ES" sz="1400" b="0" i="0" u="none" strike="noStrike" cap="none">
                          <a:solidFill>
                            <a:srgbClr val="000000"/>
                          </a:solidFill>
                          <a:effectLst/>
                          <a:latin typeface="+mn-lt"/>
                          <a:ea typeface="+mn-ea"/>
                          <a:cs typeface="+mn-cs"/>
                          <a:sym typeface="Arial"/>
                        </a:rPr>
                        <a:t>Pagado Total</a:t>
                      </a:r>
                      <a:endParaRPr lang="es-MX" sz="1400" b="0" i="0" u="none" strike="noStrike" cap="none">
                        <a:solidFill>
                          <a:srgbClr val="000000"/>
                        </a:solidFill>
                        <a:effectLst/>
                        <a:latin typeface="+mn-lt"/>
                        <a:ea typeface="+mn-ea"/>
                        <a:cs typeface="+mn-cs"/>
                        <a:sym typeface="Arial"/>
                      </a:endParaRPr>
                    </a:p>
                  </a:txBody>
                  <a:tcPr marL="27305" marR="27305" marT="0" marB="0" anchor="ctr"/>
                </a:tc>
                <a:extLst>
                  <a:ext uri="{0D108BD9-81ED-4DB2-BD59-A6C34878D82A}">
                    <a16:rowId xmlns:a16="http://schemas.microsoft.com/office/drawing/2014/main" val="775530781"/>
                  </a:ext>
                </a:extLst>
              </a:tr>
              <a:tr h="211913">
                <a:tc>
                  <a:txBody>
                    <a:bodyPr/>
                    <a:lstStyle/>
                    <a:p>
                      <a:pPr indent="182880" algn="ctr">
                        <a:lnSpc>
                          <a:spcPts val="1100"/>
                        </a:lnSpc>
                        <a:spcAft>
                          <a:spcPts val="505"/>
                        </a:spcAft>
                      </a:pPr>
                      <a:r>
                        <a:rPr lang="es-ES" sz="1400" b="0" i="0" u="none" strike="noStrike" cap="none" dirty="0">
                          <a:solidFill>
                            <a:srgbClr val="000000"/>
                          </a:solidFill>
                          <a:effectLst/>
                          <a:latin typeface="+mn-lt"/>
                          <a:ea typeface="+mn-ea"/>
                          <a:cs typeface="+mn-cs"/>
                          <a:sym typeface="Arial"/>
                        </a:rPr>
                        <a:t>2</a:t>
                      </a:r>
                      <a:endParaRPr lang="es-MX" sz="1400" b="0" i="0" u="none" strike="noStrike" cap="none" dirty="0">
                        <a:solidFill>
                          <a:srgbClr val="000000"/>
                        </a:solidFill>
                        <a:effectLst/>
                        <a:latin typeface="+mn-lt"/>
                        <a:ea typeface="+mn-ea"/>
                        <a:cs typeface="+mn-cs"/>
                        <a:sym typeface="Arial"/>
                      </a:endParaRPr>
                    </a:p>
                  </a:txBody>
                  <a:tcPr marL="27305" marR="27305" marT="0" marB="0" anchor="ctr"/>
                </a:tc>
                <a:tc>
                  <a:txBody>
                    <a:bodyPr/>
                    <a:lstStyle/>
                    <a:p>
                      <a:pPr indent="182880" algn="just">
                        <a:lnSpc>
                          <a:spcPts val="1100"/>
                        </a:lnSpc>
                        <a:spcAft>
                          <a:spcPts val="505"/>
                        </a:spcAft>
                      </a:pPr>
                      <a:r>
                        <a:rPr lang="es-ES" sz="1400" b="0" i="0" u="none" strike="noStrike" cap="none" dirty="0">
                          <a:solidFill>
                            <a:srgbClr val="000000"/>
                          </a:solidFill>
                          <a:effectLst/>
                          <a:latin typeface="+mn-lt"/>
                          <a:ea typeface="+mn-ea"/>
                          <a:cs typeface="+mn-cs"/>
                          <a:sym typeface="Arial"/>
                        </a:rPr>
                        <a:t>Pagado parcial</a:t>
                      </a:r>
                      <a:endParaRPr lang="es-MX" sz="1400" b="0" i="0" u="none" strike="noStrike" cap="none" dirty="0">
                        <a:solidFill>
                          <a:srgbClr val="000000"/>
                        </a:solidFill>
                        <a:effectLst/>
                        <a:latin typeface="+mn-lt"/>
                        <a:ea typeface="+mn-ea"/>
                        <a:cs typeface="+mn-cs"/>
                        <a:sym typeface="Arial"/>
                      </a:endParaRPr>
                    </a:p>
                  </a:txBody>
                  <a:tcPr marL="27305" marR="27305" marT="0" marB="0" anchor="ctr"/>
                </a:tc>
                <a:extLst>
                  <a:ext uri="{0D108BD9-81ED-4DB2-BD59-A6C34878D82A}">
                    <a16:rowId xmlns:a16="http://schemas.microsoft.com/office/drawing/2014/main" val="2590892757"/>
                  </a:ext>
                </a:extLst>
              </a:tr>
              <a:tr h="211913">
                <a:tc>
                  <a:txBody>
                    <a:bodyPr/>
                    <a:lstStyle/>
                    <a:p>
                      <a:pPr indent="182880" algn="ctr">
                        <a:lnSpc>
                          <a:spcPts val="1100"/>
                        </a:lnSpc>
                        <a:spcAft>
                          <a:spcPts val="505"/>
                        </a:spcAft>
                      </a:pPr>
                      <a:r>
                        <a:rPr lang="es-ES" sz="1400" b="0" i="0" u="none" strike="noStrike" cap="none">
                          <a:solidFill>
                            <a:srgbClr val="000000"/>
                          </a:solidFill>
                          <a:effectLst/>
                          <a:latin typeface="+mn-lt"/>
                          <a:ea typeface="+mn-ea"/>
                          <a:cs typeface="+mn-cs"/>
                          <a:sym typeface="Arial"/>
                        </a:rPr>
                        <a:t>3</a:t>
                      </a:r>
                      <a:endParaRPr lang="es-MX" sz="1400" b="0" i="0" u="none" strike="noStrike" cap="none">
                        <a:solidFill>
                          <a:srgbClr val="000000"/>
                        </a:solidFill>
                        <a:effectLst/>
                        <a:latin typeface="+mn-lt"/>
                        <a:ea typeface="+mn-ea"/>
                        <a:cs typeface="+mn-cs"/>
                        <a:sym typeface="Arial"/>
                      </a:endParaRPr>
                    </a:p>
                  </a:txBody>
                  <a:tcPr marL="27305" marR="27305" marT="0" marB="0" anchor="ctr"/>
                </a:tc>
                <a:tc>
                  <a:txBody>
                    <a:bodyPr/>
                    <a:lstStyle/>
                    <a:p>
                      <a:pPr indent="182880" algn="just">
                        <a:lnSpc>
                          <a:spcPts val="1100"/>
                        </a:lnSpc>
                        <a:spcAft>
                          <a:spcPts val="505"/>
                        </a:spcAft>
                      </a:pPr>
                      <a:r>
                        <a:rPr lang="es-ES" sz="1400" b="0" i="0" u="none" strike="noStrike" cap="none" dirty="0">
                          <a:solidFill>
                            <a:srgbClr val="000000"/>
                          </a:solidFill>
                          <a:effectLst/>
                          <a:latin typeface="+mn-lt"/>
                          <a:ea typeface="+mn-ea"/>
                          <a:cs typeface="+mn-cs"/>
                          <a:sym typeface="Arial"/>
                        </a:rPr>
                        <a:t>Pendiente de pago</a:t>
                      </a:r>
                      <a:endParaRPr lang="es-MX" sz="1400" b="0" i="0" u="none" strike="noStrike" cap="none" dirty="0">
                        <a:solidFill>
                          <a:srgbClr val="000000"/>
                        </a:solidFill>
                        <a:effectLst/>
                        <a:latin typeface="+mn-lt"/>
                        <a:ea typeface="+mn-ea"/>
                        <a:cs typeface="+mn-cs"/>
                        <a:sym typeface="Arial"/>
                      </a:endParaRPr>
                    </a:p>
                  </a:txBody>
                  <a:tcPr marL="27305" marR="27305" marT="0" marB="0" anchor="ctr"/>
                </a:tc>
                <a:extLst>
                  <a:ext uri="{0D108BD9-81ED-4DB2-BD59-A6C34878D82A}">
                    <a16:rowId xmlns:a16="http://schemas.microsoft.com/office/drawing/2014/main" val="3769160668"/>
                  </a:ext>
                </a:extLst>
              </a:tr>
              <a:tr h="250949">
                <a:tc>
                  <a:txBody>
                    <a:bodyPr/>
                    <a:lstStyle/>
                    <a:p>
                      <a:pPr indent="182880" algn="ctr">
                        <a:lnSpc>
                          <a:spcPts val="1100"/>
                        </a:lnSpc>
                        <a:spcAft>
                          <a:spcPts val="505"/>
                        </a:spcAft>
                      </a:pPr>
                      <a:r>
                        <a:rPr lang="es-ES" sz="1400" b="0" i="0" u="none" strike="noStrike" cap="none">
                          <a:solidFill>
                            <a:srgbClr val="000000"/>
                          </a:solidFill>
                          <a:effectLst/>
                          <a:latin typeface="+mn-lt"/>
                          <a:ea typeface="+mn-ea"/>
                          <a:cs typeface="+mn-cs"/>
                          <a:sym typeface="Arial"/>
                        </a:rPr>
                        <a:t>4</a:t>
                      </a:r>
                      <a:endParaRPr lang="es-MX" sz="1400" b="0" i="0" u="none" strike="noStrike" cap="none">
                        <a:solidFill>
                          <a:srgbClr val="000000"/>
                        </a:solidFill>
                        <a:effectLst/>
                        <a:latin typeface="+mn-lt"/>
                        <a:ea typeface="+mn-ea"/>
                        <a:cs typeface="+mn-cs"/>
                        <a:sym typeface="Arial"/>
                      </a:endParaRPr>
                    </a:p>
                  </a:txBody>
                  <a:tcPr marL="27305" marR="27305" marT="0" marB="0" anchor="ctr"/>
                </a:tc>
                <a:tc>
                  <a:txBody>
                    <a:bodyPr/>
                    <a:lstStyle/>
                    <a:p>
                      <a:pPr indent="182880" algn="just">
                        <a:lnSpc>
                          <a:spcPts val="1100"/>
                        </a:lnSpc>
                        <a:spcAft>
                          <a:spcPts val="505"/>
                        </a:spcAft>
                      </a:pPr>
                      <a:r>
                        <a:rPr lang="es-ES" sz="1400" b="0" i="0" u="none" strike="noStrike" cap="none" dirty="0">
                          <a:solidFill>
                            <a:srgbClr val="000000"/>
                          </a:solidFill>
                          <a:effectLst/>
                          <a:latin typeface="+mn-lt"/>
                          <a:ea typeface="+mn-ea"/>
                          <a:cs typeface="+mn-cs"/>
                          <a:sym typeface="Arial"/>
                        </a:rPr>
                        <a:t>Litigio</a:t>
                      </a:r>
                      <a:endParaRPr lang="es-MX" sz="1400" b="0" i="0" u="none" strike="noStrike" cap="none" dirty="0">
                        <a:solidFill>
                          <a:srgbClr val="000000"/>
                        </a:solidFill>
                        <a:effectLst/>
                        <a:latin typeface="+mn-lt"/>
                        <a:ea typeface="+mn-ea"/>
                        <a:cs typeface="+mn-cs"/>
                        <a:sym typeface="Arial"/>
                      </a:endParaRPr>
                    </a:p>
                  </a:txBody>
                  <a:tcPr marL="27305" marR="27305" marT="0" marB="0" anchor="ctr"/>
                </a:tc>
                <a:extLst>
                  <a:ext uri="{0D108BD9-81ED-4DB2-BD59-A6C34878D82A}">
                    <a16:rowId xmlns:a16="http://schemas.microsoft.com/office/drawing/2014/main" val="4195874995"/>
                  </a:ext>
                </a:extLst>
              </a:tr>
              <a:tr h="250949">
                <a:tc>
                  <a:txBody>
                    <a:bodyPr/>
                    <a:lstStyle/>
                    <a:p>
                      <a:pPr indent="182880" algn="ctr">
                        <a:lnSpc>
                          <a:spcPts val="1100"/>
                        </a:lnSpc>
                        <a:spcAft>
                          <a:spcPts val="505"/>
                        </a:spcAft>
                      </a:pPr>
                      <a:r>
                        <a:rPr lang="es-ES" sz="1400" b="0" i="0" u="none" strike="noStrike" cap="none">
                          <a:solidFill>
                            <a:srgbClr val="000000"/>
                          </a:solidFill>
                          <a:effectLst/>
                          <a:latin typeface="+mn-lt"/>
                          <a:ea typeface="+mn-ea"/>
                          <a:cs typeface="+mn-cs"/>
                          <a:sym typeface="Arial"/>
                        </a:rPr>
                        <a:t>5</a:t>
                      </a:r>
                      <a:endParaRPr lang="es-MX" sz="1400" b="0" i="0" u="none" strike="noStrike" cap="none">
                        <a:solidFill>
                          <a:srgbClr val="000000"/>
                        </a:solidFill>
                        <a:effectLst/>
                        <a:latin typeface="+mn-lt"/>
                        <a:ea typeface="+mn-ea"/>
                        <a:cs typeface="+mn-cs"/>
                        <a:sym typeface="Arial"/>
                      </a:endParaRPr>
                    </a:p>
                  </a:txBody>
                  <a:tcPr marL="27305" marR="27305" marT="0" marB="0" anchor="ctr"/>
                </a:tc>
                <a:tc>
                  <a:txBody>
                    <a:bodyPr/>
                    <a:lstStyle/>
                    <a:p>
                      <a:pPr indent="182880" algn="just">
                        <a:lnSpc>
                          <a:spcPts val="1100"/>
                        </a:lnSpc>
                        <a:spcAft>
                          <a:spcPts val="505"/>
                        </a:spcAft>
                      </a:pPr>
                      <a:r>
                        <a:rPr lang="es-ES" sz="1400" b="0" i="0" u="none" strike="noStrike" cap="none" dirty="0">
                          <a:solidFill>
                            <a:srgbClr val="000000"/>
                          </a:solidFill>
                          <a:effectLst/>
                          <a:latin typeface="+mn-lt"/>
                          <a:ea typeface="+mn-ea"/>
                          <a:cs typeface="+mn-cs"/>
                          <a:sym typeface="Arial"/>
                        </a:rPr>
                        <a:t>Rechazado o cancelado</a:t>
                      </a:r>
                      <a:endParaRPr lang="es-MX" sz="1400" b="0" i="0" u="none" strike="noStrike" cap="none" dirty="0">
                        <a:solidFill>
                          <a:srgbClr val="000000"/>
                        </a:solidFill>
                        <a:effectLst/>
                        <a:latin typeface="+mn-lt"/>
                        <a:ea typeface="+mn-ea"/>
                        <a:cs typeface="+mn-cs"/>
                        <a:sym typeface="Arial"/>
                      </a:endParaRPr>
                    </a:p>
                  </a:txBody>
                  <a:tcPr marL="27305" marR="27305" marT="0" marB="0" anchor="ctr"/>
                </a:tc>
                <a:extLst>
                  <a:ext uri="{0D108BD9-81ED-4DB2-BD59-A6C34878D82A}">
                    <a16:rowId xmlns:a16="http://schemas.microsoft.com/office/drawing/2014/main" val="2753221087"/>
                  </a:ext>
                </a:extLst>
              </a:tr>
            </a:tbl>
          </a:graphicData>
        </a:graphic>
      </p:graphicFrame>
    </p:spTree>
    <p:extLst>
      <p:ext uri="{BB962C8B-B14F-4D97-AF65-F5344CB8AC3E}">
        <p14:creationId xmlns:p14="http://schemas.microsoft.com/office/powerpoint/2010/main" val="2223369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61</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Estatus de la reclamación siniestro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51058"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800" dirty="0"/>
              <a:t>Si el </a:t>
            </a:r>
            <a:r>
              <a:rPr lang="es-MX" sz="1800" b="1" dirty="0"/>
              <a:t>estatus del siniestro</a:t>
            </a:r>
            <a:r>
              <a:rPr lang="es-MX" sz="1800" dirty="0"/>
              <a:t> es </a:t>
            </a:r>
            <a:r>
              <a:rPr lang="es-MX" sz="1800" b="1" dirty="0"/>
              <a:t>igual</a:t>
            </a:r>
            <a:r>
              <a:rPr lang="es-MX" sz="1800" dirty="0"/>
              <a:t> a pagado total (clave 1) entonces el monto pagado debe ser </a:t>
            </a:r>
            <a:r>
              <a:rPr lang="es-MX" sz="1800" b="1" dirty="0"/>
              <a:t>mayor</a:t>
            </a:r>
            <a:r>
              <a:rPr lang="es-MX" sz="1800" dirty="0"/>
              <a:t> a 0.</a:t>
            </a:r>
            <a:endParaRPr lang="es-ES"/>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el monto pagado es </a:t>
            </a:r>
            <a:r>
              <a:rPr lang="es-MX" sz="1800" b="1" dirty="0"/>
              <a:t>mayor</a:t>
            </a:r>
            <a:r>
              <a:rPr lang="es-MX" sz="1800" dirty="0"/>
              <a:t> a 0 entonces el </a:t>
            </a:r>
            <a:r>
              <a:rPr lang="es-MX" sz="1800" b="1" dirty="0"/>
              <a:t>estatus del siniestro</a:t>
            </a:r>
            <a:r>
              <a:rPr lang="es-MX" sz="1800" dirty="0"/>
              <a:t> debe ser </a:t>
            </a:r>
            <a:r>
              <a:rPr lang="es-MX" sz="1800" b="1" dirty="0"/>
              <a:t>igual</a:t>
            </a:r>
            <a:r>
              <a:rPr lang="es-MX" sz="1800" dirty="0"/>
              <a:t> a pagado total (clave 1) o pagado parcial (clave 2).</a:t>
            </a:r>
          </a:p>
          <a:p>
            <a:pPr marL="419100" indent="-342900">
              <a:spcBef>
                <a:spcPts val="600"/>
              </a:spcBef>
              <a:buSzPts val="2400"/>
              <a:buFont typeface="Arial" panose="020B0604020202020204" pitchFamily="34" charset="0"/>
              <a:buChar char="•"/>
            </a:pPr>
            <a:endParaRPr lang="es-MX" sz="20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5239904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62</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Estatus de la reclamación siniestro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51058"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800" dirty="0"/>
              <a:t>Si el </a:t>
            </a:r>
            <a:r>
              <a:rPr lang="es-MX" sz="1800" b="1" dirty="0"/>
              <a:t>estatus del siniestro</a:t>
            </a:r>
            <a:r>
              <a:rPr lang="es-MX" sz="1800" dirty="0"/>
              <a:t> es </a:t>
            </a:r>
            <a:r>
              <a:rPr lang="es-MX" sz="1800" b="1" dirty="0"/>
              <a:t>igual</a:t>
            </a:r>
            <a:r>
              <a:rPr lang="es-MX" sz="1800" dirty="0"/>
              <a:t> a rechazado o cancelado (clave 5) y fecha de contabilización del siniestro es </a:t>
            </a:r>
            <a:r>
              <a:rPr lang="es-MX" sz="1800" b="1" dirty="0"/>
              <a:t>igual</a:t>
            </a:r>
            <a:r>
              <a:rPr lang="es-MX" sz="1800" dirty="0"/>
              <a:t> a año de reporte entonces el monto reclamado debe ser </a:t>
            </a:r>
            <a:r>
              <a:rPr lang="es-MX" sz="1800" b="1" dirty="0"/>
              <a:t>igual</a:t>
            </a:r>
            <a:r>
              <a:rPr lang="es-MX" sz="1800" dirty="0"/>
              <a:t> a 0.</a:t>
            </a:r>
            <a:endParaRPr lang="es-ES"/>
          </a:p>
          <a:p>
            <a:pPr marL="419100" indent="-342900" algn="just">
              <a:spcBef>
                <a:spcPts val="600"/>
              </a:spcBef>
              <a:buSzPts val="2400"/>
              <a:buFont typeface="Arial" panose="020B0604020202020204" pitchFamily="34" charset="0"/>
              <a:buChar char="•"/>
            </a:pPr>
            <a:endParaRPr lang="es-MX" sz="1800" dirty="0"/>
          </a:p>
          <a:p>
            <a:pPr marL="419100" indent="-342900" algn="just">
              <a:spcBef>
                <a:spcPts val="600"/>
              </a:spcBef>
              <a:buSzPts val="2400"/>
              <a:buFont typeface="Arial" panose="020B0604020202020204" pitchFamily="34" charset="0"/>
              <a:buChar char="•"/>
            </a:pPr>
            <a:r>
              <a:rPr lang="es-MX" sz="1800" dirty="0"/>
              <a:t>Si el </a:t>
            </a:r>
            <a:r>
              <a:rPr lang="es-MX" sz="1800" b="1" dirty="0"/>
              <a:t>estatus del siniestro </a:t>
            </a:r>
            <a:r>
              <a:rPr lang="es-MX" sz="1800" dirty="0"/>
              <a:t>es </a:t>
            </a:r>
            <a:r>
              <a:rPr lang="es-MX" sz="1800" b="1" dirty="0"/>
              <a:t>igual</a:t>
            </a:r>
            <a:r>
              <a:rPr lang="es-MX" sz="1800" dirty="0"/>
              <a:t> a pendiente de pago (clave 3) o rechazado o cancelado (clave 5) entonces el monto pagado debe ser </a:t>
            </a:r>
            <a:r>
              <a:rPr lang="es-MX" sz="1800" b="1" dirty="0"/>
              <a:t>igual</a:t>
            </a:r>
            <a:r>
              <a:rPr lang="es-MX" sz="1800" dirty="0"/>
              <a:t> a 0.</a:t>
            </a:r>
          </a:p>
          <a:p>
            <a:pPr marL="419100" indent="-342900">
              <a:spcBef>
                <a:spcPts val="600"/>
              </a:spcBef>
              <a:buSzPts val="2400"/>
              <a:buFont typeface="Arial" panose="020B0604020202020204" pitchFamily="34" charset="0"/>
              <a:buChar char="•"/>
            </a:pPr>
            <a:endParaRPr lang="es-MX" sz="20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548784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63</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Estatus de la reclamación siniestro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51058"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t>
            </a:r>
            <a:r>
              <a:rPr lang="es-MX" sz="2000" b="1" dirty="0"/>
              <a:t>estatus del siniestro </a:t>
            </a:r>
            <a:r>
              <a:rPr lang="es-MX" sz="2000" dirty="0"/>
              <a:t>es </a:t>
            </a:r>
            <a:r>
              <a:rPr lang="es-MX" sz="2000" b="1" dirty="0"/>
              <a:t>distinto</a:t>
            </a:r>
            <a:r>
              <a:rPr lang="es-MX" sz="2000" dirty="0"/>
              <a:t> a rechazado o cancelado (clave 5) y la fecha de contabilización del siniestro es </a:t>
            </a:r>
            <a:r>
              <a:rPr lang="es-MX" sz="2000" b="1" dirty="0"/>
              <a:t>igual</a:t>
            </a:r>
            <a:r>
              <a:rPr lang="es-MX" sz="2000" dirty="0"/>
              <a:t> a año de reporte entonces el monto reclamado debe ser </a:t>
            </a:r>
            <a:r>
              <a:rPr lang="es-MX" sz="2000" b="1" dirty="0"/>
              <a:t>mayor</a:t>
            </a:r>
            <a:r>
              <a:rPr lang="es-MX" sz="2000" dirty="0"/>
              <a:t> a 0.</a:t>
            </a:r>
            <a:endParaRPr lang="es-ES"/>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303756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64</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Entidad del asegurado</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769268" y="1337659"/>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Entidad</a:t>
            </a:r>
            <a:r>
              <a:rPr lang="es-MX" sz="2000" dirty="0"/>
              <a:t>.</a:t>
            </a:r>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26" name="Tabla 25">
            <a:extLst>
              <a:ext uri="{FF2B5EF4-FFF2-40B4-BE49-F238E27FC236}">
                <a16:creationId xmlns:a16="http://schemas.microsoft.com/office/drawing/2014/main" id="{18FDEFC4-DB56-430D-B61B-87BA75453339}"/>
              </a:ext>
            </a:extLst>
          </p:cNvPr>
          <p:cNvGraphicFramePr>
            <a:graphicFrameLocks noGrp="1"/>
          </p:cNvGraphicFramePr>
          <p:nvPr>
            <p:extLst>
              <p:ext uri="{D42A27DB-BD31-4B8C-83A1-F6EECF244321}">
                <p14:modId xmlns:p14="http://schemas.microsoft.com/office/powerpoint/2010/main" val="176601307"/>
              </p:ext>
            </p:extLst>
          </p:nvPr>
        </p:nvGraphicFramePr>
        <p:xfrm>
          <a:off x="1519244" y="2408600"/>
          <a:ext cx="4238045" cy="1738581"/>
        </p:xfrm>
        <a:graphic>
          <a:graphicData uri="http://schemas.openxmlformats.org/drawingml/2006/table">
            <a:tbl>
              <a:tblPr>
                <a:tableStyleId>{E8B1032C-EA38-4F05-BA0D-38AFFFC7BED3}</a:tableStyleId>
              </a:tblPr>
              <a:tblGrid>
                <a:gridCol w="1218400">
                  <a:extLst>
                    <a:ext uri="{9D8B030D-6E8A-4147-A177-3AD203B41FA5}">
                      <a16:colId xmlns:a16="http://schemas.microsoft.com/office/drawing/2014/main" val="1123678291"/>
                    </a:ext>
                  </a:extLst>
                </a:gridCol>
                <a:gridCol w="3019645">
                  <a:extLst>
                    <a:ext uri="{9D8B030D-6E8A-4147-A177-3AD203B41FA5}">
                      <a16:colId xmlns:a16="http://schemas.microsoft.com/office/drawing/2014/main" val="3416913185"/>
                    </a:ext>
                  </a:extLst>
                </a:gridCol>
              </a:tblGrid>
              <a:tr h="416673">
                <a:tc>
                  <a:txBody>
                    <a:bodyPr/>
                    <a:lstStyle/>
                    <a:p>
                      <a:pPr algn="ctr"/>
                      <a:r>
                        <a:rPr lang="es-ES" sz="1400" b="1" dirty="0">
                          <a:solidFill>
                            <a:srgbClr val="000000"/>
                          </a:solidFill>
                          <a:effectLst/>
                        </a:rPr>
                        <a:t>Clave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algn="ctr"/>
                      <a:r>
                        <a:rPr lang="es-ES" sz="1400" b="1" dirty="0">
                          <a:solidFill>
                            <a:srgbClr val="000000"/>
                          </a:solidFill>
                          <a:effectLst/>
                        </a:rPr>
                        <a:t>Entidad federativa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4191090839"/>
                  </a:ext>
                </a:extLst>
              </a:tr>
              <a:tr h="191922">
                <a:tc>
                  <a:txBody>
                    <a:bodyPr/>
                    <a:lstStyle/>
                    <a:p>
                      <a:pPr algn="ctr"/>
                      <a:r>
                        <a:rPr lang="es-ES" sz="1400">
                          <a:solidFill>
                            <a:srgbClr val="000000"/>
                          </a:solidFill>
                          <a:effectLst/>
                        </a:rPr>
                        <a:t>01</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Aguascalientes</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5530781"/>
                  </a:ext>
                </a:extLst>
              </a:tr>
              <a:tr h="191922">
                <a:tc>
                  <a:txBody>
                    <a:bodyPr/>
                    <a:lstStyle/>
                    <a:p>
                      <a:pPr algn="ctr"/>
                      <a:r>
                        <a:rPr lang="es-ES" sz="1400" dirty="0">
                          <a:solidFill>
                            <a:srgbClr val="000000"/>
                          </a:solidFill>
                          <a:effectLst/>
                        </a:rPr>
                        <a:t>02</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Baja California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90892757"/>
                  </a:ext>
                </a:extLst>
              </a:tr>
              <a:tr h="191922">
                <a:tc>
                  <a:txBody>
                    <a:bodyPr/>
                    <a:lstStyle/>
                    <a:p>
                      <a:pPr algn="ctr"/>
                      <a:r>
                        <a:rPr lang="es-ES" sz="1400">
                          <a:solidFill>
                            <a:srgbClr val="000000"/>
                          </a:solidFill>
                          <a:effectLst/>
                        </a:rPr>
                        <a:t>03</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Baja California Sur</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769160668"/>
                  </a:ext>
                </a:extLst>
              </a:tr>
              <a:tr h="227276">
                <a:tc>
                  <a:txBody>
                    <a:bodyPr/>
                    <a:lstStyle/>
                    <a:p>
                      <a:pPr algn="ctr"/>
                      <a:r>
                        <a:rPr lang="es-ES" sz="1400">
                          <a:solidFill>
                            <a:srgbClr val="000000"/>
                          </a:solidFill>
                          <a:effectLst/>
                        </a:rPr>
                        <a:t>04</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Campeche</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4195874995"/>
                  </a:ext>
                </a:extLst>
              </a:tr>
              <a:tr h="227276">
                <a:tc>
                  <a:txBody>
                    <a:bodyPr/>
                    <a:lstStyle/>
                    <a:p>
                      <a:pPr algn="ctr"/>
                      <a:r>
                        <a:rPr lang="es-ES" sz="1400">
                          <a:solidFill>
                            <a:srgbClr val="000000"/>
                          </a:solidFill>
                          <a:effectLst/>
                        </a:rPr>
                        <a:t>05</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Coahuila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753221087"/>
                  </a:ext>
                </a:extLst>
              </a:tr>
              <a:tr h="227276">
                <a:tc>
                  <a:txBody>
                    <a:bodyPr/>
                    <a:lstStyle/>
                    <a:p>
                      <a:pPr algn="ctr"/>
                      <a:r>
                        <a:rPr lang="es-ES" sz="1400">
                          <a:solidFill>
                            <a:srgbClr val="000000"/>
                          </a:solidFill>
                          <a:effectLst/>
                        </a:rPr>
                        <a:t>06</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pPr algn="just"/>
                      <a:r>
                        <a:rPr lang="es-ES" sz="1400" dirty="0">
                          <a:solidFill>
                            <a:srgbClr val="000000"/>
                          </a:solidFill>
                          <a:effectLst/>
                        </a:rPr>
                        <a:t>Colima</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772485386"/>
                  </a:ext>
                </a:extLst>
              </a:tr>
            </a:tbl>
          </a:graphicData>
        </a:graphic>
      </p:graphicFrame>
      <p:sp>
        <p:nvSpPr>
          <p:cNvPr id="27" name="Google Shape;110;p18">
            <a:extLst>
              <a:ext uri="{FF2B5EF4-FFF2-40B4-BE49-F238E27FC236}">
                <a16:creationId xmlns:a16="http://schemas.microsoft.com/office/drawing/2014/main" id="{FE2BCC07-EDCB-4BCB-ACF8-DB0BDE305171}"/>
              </a:ext>
            </a:extLst>
          </p:cNvPr>
          <p:cNvSpPr txBox="1">
            <a:spLocks/>
          </p:cNvSpPr>
          <p:nvPr/>
        </p:nvSpPr>
        <p:spPr>
          <a:xfrm>
            <a:off x="1358945" y="4267998"/>
            <a:ext cx="4403751" cy="75842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000" dirty="0"/>
              <a:t>El catálogo completo se encuentra en la liga: https://www.cnsf.gob.mx/Sistemas/Paginas/InformacionEstadistica.aspx  </a:t>
            </a:r>
          </a:p>
        </p:txBody>
      </p:sp>
    </p:spTree>
    <p:extLst>
      <p:ext uri="{BB962C8B-B14F-4D97-AF65-F5344CB8AC3E}">
        <p14:creationId xmlns:p14="http://schemas.microsoft.com/office/powerpoint/2010/main" val="2487228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Tipo de gasto</a:t>
            </a:r>
            <a:endParaRPr sz="4800" b="1" dirty="0"/>
          </a:p>
        </p:txBody>
      </p:sp>
      <p:sp>
        <p:nvSpPr>
          <p:cNvPr id="112" name="Google Shape;112;p17"/>
          <p:cNvSpPr txBox="1">
            <a:spLocks noGrp="1"/>
          </p:cNvSpPr>
          <p:nvPr>
            <p:ph type="body" idx="1"/>
          </p:nvPr>
        </p:nvSpPr>
        <p:spPr>
          <a:xfrm>
            <a:off x="385011" y="1022683"/>
            <a:ext cx="6232358" cy="3717757"/>
          </a:xfrm>
          <a:prstGeom prst="rect">
            <a:avLst/>
          </a:prstGeom>
        </p:spPr>
        <p:txBody>
          <a:bodyPr spcFirstLastPara="1" wrap="square" lIns="91425" tIns="91425" rIns="91425" bIns="91425" anchor="t" anchorCtr="0">
            <a:noAutofit/>
          </a:bodyPr>
          <a:lstStyle/>
          <a:p>
            <a:pPr>
              <a:buClr>
                <a:srgbClr val="000000"/>
              </a:buClr>
              <a:buFont typeface="Arial" panose="020B0604020202020204" pitchFamily="34" charset="0"/>
              <a:buChar char="•"/>
            </a:pPr>
            <a:r>
              <a:rPr lang="es-MX" sz="1600" dirty="0">
                <a:solidFill>
                  <a:srgbClr val="000000"/>
                </a:solidFill>
                <a:latin typeface="Arial"/>
                <a:cs typeface="Arial"/>
                <a:sym typeface="Arial"/>
              </a:rPr>
              <a:t>Si </a:t>
            </a:r>
            <a:r>
              <a:rPr lang="es-MX" sz="1600" b="1" dirty="0">
                <a:solidFill>
                  <a:srgbClr val="000000"/>
                </a:solidFill>
                <a:latin typeface="Arial"/>
                <a:cs typeface="Arial"/>
                <a:sym typeface="Arial"/>
              </a:rPr>
              <a:t>tipo de gasto </a:t>
            </a:r>
            <a:r>
              <a:rPr lang="es-MX" sz="1600" dirty="0">
                <a:solidFill>
                  <a:srgbClr val="000000"/>
                </a:solidFill>
                <a:latin typeface="Arial"/>
                <a:cs typeface="Arial"/>
                <a:sym typeface="Arial"/>
              </a:rPr>
              <a:t>es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hospitalización(clave 02) y año de fecha de contabilización del siniestro es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año reporte entonces el monto de reclamación debe ser </a:t>
            </a:r>
            <a:r>
              <a:rPr lang="es-MX" sz="1600" b="1" dirty="0">
                <a:solidFill>
                  <a:srgbClr val="000000"/>
                </a:solidFill>
                <a:latin typeface="Arial"/>
                <a:cs typeface="Arial"/>
                <a:sym typeface="Arial"/>
              </a:rPr>
              <a:t>mayor</a:t>
            </a:r>
            <a:r>
              <a:rPr lang="es-MX" sz="1600" dirty="0">
                <a:solidFill>
                  <a:srgbClr val="000000"/>
                </a:solidFill>
                <a:latin typeface="Arial"/>
                <a:cs typeface="Arial"/>
                <a:sym typeface="Arial"/>
              </a:rPr>
              <a:t> a 500.</a:t>
            </a: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lgn="just">
              <a:buClr>
                <a:srgbClr val="000000"/>
              </a:buClr>
              <a:buFont typeface="Arial" panose="020B0604020202020204" pitchFamily="34" charset="0"/>
              <a:buChar char="•"/>
            </a:pPr>
            <a:r>
              <a:rPr lang="es-MX" sz="1600" dirty="0">
                <a:solidFill>
                  <a:srgbClr val="000000"/>
                </a:solidFill>
                <a:latin typeface="Arial"/>
                <a:cs typeface="Arial"/>
                <a:sym typeface="Arial"/>
              </a:rPr>
              <a:t>Si </a:t>
            </a:r>
            <a:r>
              <a:rPr lang="es-MX" sz="1600" b="1" dirty="0">
                <a:solidFill>
                  <a:srgbClr val="000000"/>
                </a:solidFill>
                <a:latin typeface="Arial"/>
                <a:cs typeface="Arial"/>
                <a:sym typeface="Arial"/>
              </a:rPr>
              <a:t>tipo de gasto </a:t>
            </a:r>
            <a:r>
              <a:rPr lang="es-MX" sz="1600" dirty="0">
                <a:solidFill>
                  <a:srgbClr val="000000"/>
                </a:solidFill>
                <a:latin typeface="Arial"/>
                <a:cs typeface="Arial"/>
                <a:sym typeface="Arial"/>
              </a:rPr>
              <a:t>es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hospitalización (clave 02) entonces (el monto pagado debe ser </a:t>
            </a:r>
            <a:r>
              <a:rPr lang="es-MX" sz="1600" b="1" dirty="0">
                <a:solidFill>
                  <a:srgbClr val="000000"/>
                </a:solidFill>
                <a:latin typeface="Arial"/>
                <a:cs typeface="Arial"/>
                <a:sym typeface="Arial"/>
              </a:rPr>
              <a:t>mayor</a:t>
            </a:r>
            <a:r>
              <a:rPr lang="es-MX" sz="1600" dirty="0">
                <a:solidFill>
                  <a:srgbClr val="000000"/>
                </a:solidFill>
                <a:latin typeface="Arial"/>
                <a:cs typeface="Arial"/>
                <a:sym typeface="Arial"/>
              </a:rPr>
              <a:t> a 500 o monto pagado debe ser </a:t>
            </a:r>
            <a:r>
              <a:rPr lang="es-MX" sz="1600" b="1" dirty="0">
                <a:solidFill>
                  <a:srgbClr val="000000"/>
                </a:solidFill>
                <a:latin typeface="Arial"/>
                <a:cs typeface="Arial"/>
                <a:sym typeface="Arial"/>
              </a:rPr>
              <a:t>igual</a:t>
            </a:r>
            <a:r>
              <a:rPr lang="es-MX" sz="1600" dirty="0">
                <a:solidFill>
                  <a:srgbClr val="000000"/>
                </a:solidFill>
                <a:latin typeface="Arial"/>
                <a:cs typeface="Arial"/>
                <a:sym typeface="Arial"/>
              </a:rPr>
              <a:t> a 0).</a:t>
            </a:r>
            <a:endParaRPr lang="es-MX" sz="1600" dirty="0">
              <a:solidFill>
                <a:srgbClr val="000000"/>
              </a:solidFill>
              <a:latin typeface="Arial"/>
              <a:cs typeface="Arial"/>
            </a:endParaRP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a:p>
            <a:pPr>
              <a:buClr>
                <a:srgbClr val="000000"/>
              </a:buClr>
              <a:buFont typeface="Arial" panose="020B0604020202020204" pitchFamily="34" charset="0"/>
              <a:buChar char="•"/>
            </a:pPr>
            <a:endParaRPr lang="es-MX" sz="16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65</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
        <p:nvSpPr>
          <p:cNvPr id="18" name="CuadroTexto 17">
            <a:extLst>
              <a:ext uri="{FF2B5EF4-FFF2-40B4-BE49-F238E27FC236}">
                <a16:creationId xmlns:a16="http://schemas.microsoft.com/office/drawing/2014/main" id="{49EA38A5-28CD-4F25-BB53-BB30CC258CA7}"/>
              </a:ext>
            </a:extLst>
          </p:cNvPr>
          <p:cNvSpPr txBox="1"/>
          <p:nvPr/>
        </p:nvSpPr>
        <p:spPr>
          <a:xfrm>
            <a:off x="4032415" y="3414139"/>
            <a:ext cx="2562725" cy="954107"/>
          </a:xfrm>
          <a:prstGeom prst="rect">
            <a:avLst/>
          </a:prstGeom>
          <a:noFill/>
        </p:spPr>
        <p:txBody>
          <a:bodyPr wrap="square">
            <a:spAutoFit/>
          </a:bodyPr>
          <a:lstStyle/>
          <a:p>
            <a:pPr marL="0" indent="0">
              <a:buFont typeface="Inria Serif Light"/>
              <a:buNone/>
            </a:pPr>
            <a:r>
              <a:rPr lang="es-MX" sz="1400" dirty="0"/>
              <a:t>Nota: El número de registros con cobertura igual 99 debe ser menor o igual al 5% de la cartera.</a:t>
            </a:r>
          </a:p>
        </p:txBody>
      </p:sp>
      <p:graphicFrame>
        <p:nvGraphicFramePr>
          <p:cNvPr id="4" name="Tabla 3">
            <a:extLst>
              <a:ext uri="{FF2B5EF4-FFF2-40B4-BE49-F238E27FC236}">
                <a16:creationId xmlns:a16="http://schemas.microsoft.com/office/drawing/2014/main" id="{C65C3FE6-C818-46F0-B6F3-6FA95F1B663B}"/>
              </a:ext>
            </a:extLst>
          </p:cNvPr>
          <p:cNvGraphicFramePr>
            <a:graphicFrameLocks noGrp="1"/>
          </p:cNvGraphicFramePr>
          <p:nvPr>
            <p:extLst>
              <p:ext uri="{D42A27DB-BD31-4B8C-83A1-F6EECF244321}">
                <p14:modId xmlns:p14="http://schemas.microsoft.com/office/powerpoint/2010/main" val="3761391991"/>
              </p:ext>
            </p:extLst>
          </p:nvPr>
        </p:nvGraphicFramePr>
        <p:xfrm>
          <a:off x="926326" y="3270836"/>
          <a:ext cx="3017586" cy="1115136"/>
        </p:xfrm>
        <a:graphic>
          <a:graphicData uri="http://schemas.openxmlformats.org/drawingml/2006/table">
            <a:tbl>
              <a:tblPr>
                <a:tableStyleId>{E8B1032C-EA38-4F05-BA0D-38AFFFC7BED3}</a:tableStyleId>
              </a:tblPr>
              <a:tblGrid>
                <a:gridCol w="717251">
                  <a:extLst>
                    <a:ext uri="{9D8B030D-6E8A-4147-A177-3AD203B41FA5}">
                      <a16:colId xmlns:a16="http://schemas.microsoft.com/office/drawing/2014/main" val="3102135621"/>
                    </a:ext>
                  </a:extLst>
                </a:gridCol>
                <a:gridCol w="2300335">
                  <a:extLst>
                    <a:ext uri="{9D8B030D-6E8A-4147-A177-3AD203B41FA5}">
                      <a16:colId xmlns:a16="http://schemas.microsoft.com/office/drawing/2014/main" val="4187839015"/>
                    </a:ext>
                  </a:extLst>
                </a:gridCol>
              </a:tblGrid>
              <a:tr h="278784">
                <a:tc>
                  <a:txBody>
                    <a:bodyPr/>
                    <a:lstStyle/>
                    <a:p>
                      <a:pPr indent="182880" algn="ctr">
                        <a:lnSpc>
                          <a:spcPts val="1240"/>
                        </a:lnSpc>
                        <a:spcAft>
                          <a:spcPts val="505"/>
                        </a:spcAft>
                      </a:pPr>
                      <a:r>
                        <a:rPr lang="es-ES" sz="1100" b="1">
                          <a:solidFill>
                            <a:srgbClr val="000000"/>
                          </a:solidFill>
                          <a:effectLst/>
                          <a:latin typeface="Soberana Sans" panose="02000000000000000000" pitchFamily="50" charset="0"/>
                          <a:ea typeface="Times New Roman" panose="02020603050405020304" pitchFamily="18" charset="0"/>
                        </a:rPr>
                        <a:t>Clave</a:t>
                      </a:r>
                      <a:endParaRPr lang="es-MX" sz="1100">
                        <a:solidFill>
                          <a:srgbClr val="000000"/>
                        </a:solidFill>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tc>
                  <a:txBody>
                    <a:bodyPr/>
                    <a:lstStyle/>
                    <a:p>
                      <a:pPr indent="182880" algn="ctr">
                        <a:lnSpc>
                          <a:spcPts val="1240"/>
                        </a:lnSpc>
                        <a:spcAft>
                          <a:spcPts val="505"/>
                        </a:spcAft>
                      </a:pPr>
                      <a:r>
                        <a:rPr lang="es-ES" sz="1100" b="1">
                          <a:solidFill>
                            <a:srgbClr val="000000"/>
                          </a:solidFill>
                          <a:effectLst/>
                          <a:latin typeface="Soberana Sans" panose="02000000000000000000" pitchFamily="50" charset="0"/>
                          <a:ea typeface="Times New Roman" panose="02020603050405020304" pitchFamily="18" charset="0"/>
                        </a:rPr>
                        <a:t>Tipo de Gasto</a:t>
                      </a:r>
                      <a:endParaRPr lang="es-MX" sz="1100">
                        <a:solidFill>
                          <a:srgbClr val="000000"/>
                        </a:solidFill>
                        <a:effectLst/>
                        <a:latin typeface="Arial" panose="020B0604020202020204" pitchFamily="34" charset="0"/>
                        <a:ea typeface="Times New Roman" panose="02020603050405020304" pitchFamily="18" charset="0"/>
                      </a:endParaRPr>
                    </a:p>
                  </a:txBody>
                  <a:tcPr marL="44450" marR="44450" marT="0" marB="0">
                    <a:solidFill>
                      <a:schemeClr val="bg2">
                        <a:lumMod val="40000"/>
                        <a:lumOff val="60000"/>
                      </a:schemeClr>
                    </a:solidFill>
                  </a:tcPr>
                </a:tc>
                <a:extLst>
                  <a:ext uri="{0D108BD9-81ED-4DB2-BD59-A6C34878D82A}">
                    <a16:rowId xmlns:a16="http://schemas.microsoft.com/office/drawing/2014/main" val="3009090066"/>
                  </a:ext>
                </a:extLst>
              </a:tr>
              <a:tr h="278784">
                <a:tc>
                  <a:txBody>
                    <a:bodyPr/>
                    <a:lstStyle/>
                    <a:p>
                      <a:pPr algn="ctr"/>
                      <a:r>
                        <a:rPr lang="es-ES" sz="11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01</a:t>
                      </a:r>
                      <a:endParaRPr lang="es-MX" sz="18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Honorarios</a:t>
                      </a:r>
                      <a:endParaRPr lang="es-MX" sz="18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996638485"/>
                  </a:ext>
                </a:extLst>
              </a:tr>
              <a:tr h="278784">
                <a:tc>
                  <a:txBody>
                    <a:bodyPr/>
                    <a:lstStyle/>
                    <a:p>
                      <a:pPr algn="ctr"/>
                      <a:r>
                        <a:rPr lang="es-ES" sz="11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02</a:t>
                      </a:r>
                      <a:endParaRPr lang="es-MX" sz="18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Hospitalización</a:t>
                      </a:r>
                      <a:endParaRPr lang="es-MX" sz="18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834032973"/>
                  </a:ext>
                </a:extLst>
              </a:tr>
              <a:tr h="278784">
                <a:tc>
                  <a:txBody>
                    <a:bodyPr/>
                    <a:lstStyle/>
                    <a:p>
                      <a:pPr algn="ctr"/>
                      <a:r>
                        <a:rPr lang="es-ES" sz="11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03</a:t>
                      </a:r>
                      <a:endParaRPr lang="es-MX" sz="18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1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Medicamentos</a:t>
                      </a:r>
                      <a:endParaRPr lang="es-MX" sz="18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529480416"/>
                  </a:ext>
                </a:extLst>
              </a:tr>
            </a:tbl>
          </a:graphicData>
        </a:graphic>
      </p:graphicFrame>
      <p:sp>
        <p:nvSpPr>
          <p:cNvPr id="20" name="Google Shape;110;p18">
            <a:extLst>
              <a:ext uri="{FF2B5EF4-FFF2-40B4-BE49-F238E27FC236}">
                <a16:creationId xmlns:a16="http://schemas.microsoft.com/office/drawing/2014/main" id="{32212339-9765-4ED8-8C63-8C25E6E890CE}"/>
              </a:ext>
            </a:extLst>
          </p:cNvPr>
          <p:cNvSpPr txBox="1">
            <a:spLocks/>
          </p:cNvSpPr>
          <p:nvPr/>
        </p:nvSpPr>
        <p:spPr>
          <a:xfrm>
            <a:off x="650930" y="4409267"/>
            <a:ext cx="3290717" cy="2529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800" dirty="0"/>
              <a:t>El catálogo completo se encuentra en la liga: https://www.cnsf.gob.mx/Sistemas/Paginas/InformacionEstadistica.aspx  </a:t>
            </a:r>
          </a:p>
        </p:txBody>
      </p:sp>
    </p:spTree>
    <p:extLst>
      <p:ext uri="{BB962C8B-B14F-4D97-AF65-F5344CB8AC3E}">
        <p14:creationId xmlns:p14="http://schemas.microsoft.com/office/powerpoint/2010/main" val="7765006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66</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Periodo de espera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82053" y="1227220"/>
            <a:ext cx="5101389" cy="32938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ES" dirty="0">
                <a:effectLst/>
                <a:latin typeface="Soberana Sans"/>
                <a:ea typeface="Times New Roman" panose="02020603050405020304" pitchFamily="18" charset="0"/>
                <a:cs typeface="Times New Roman"/>
              </a:rPr>
              <a:t>Se registrará el número de meses estipulados en la póliza que deben transcurrir desde el alta del asegurado hasta la fecha en que comienza la protección del beneficio contratado. </a:t>
            </a:r>
            <a:endParaRPr lang="es-MX" dirty="0">
              <a:latin typeface="Soberana Sans"/>
              <a:ea typeface="Times New Roman" panose="02020603050405020304" pitchFamily="18" charset="0"/>
              <a:cs typeface="Times New Roman"/>
            </a:endParaRPr>
          </a:p>
          <a:p>
            <a:pPr marL="76200" algn="just">
              <a:spcBef>
                <a:spcPts val="600"/>
              </a:spcBef>
              <a:buSzPts val="2400"/>
            </a:pPr>
            <a:r>
              <a:rPr lang="es-ES" dirty="0">
                <a:effectLst/>
                <a:latin typeface="Soberana Sans"/>
                <a:ea typeface="Times New Roman" panose="02020603050405020304" pitchFamily="18" charset="0"/>
                <a:cs typeface="Georgia" panose="02040502050405020303" pitchFamily="18" charset="0"/>
              </a:rPr>
              <a:t>En caso de que no exista periodo de espera, este campo se reportará en cero.</a:t>
            </a:r>
            <a:endParaRPr lang="es-MX">
              <a:latin typeface="Soberana Sans"/>
            </a:endParaRP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El </a:t>
            </a:r>
            <a:r>
              <a:rPr lang="es-MX" b="1" dirty="0"/>
              <a:t>periodo de espera </a:t>
            </a:r>
            <a:r>
              <a:rPr lang="es-MX" dirty="0"/>
              <a:t>debe ser </a:t>
            </a:r>
            <a:r>
              <a:rPr lang="es-MX" b="1" dirty="0"/>
              <a:t>mayor</a:t>
            </a:r>
            <a:r>
              <a:rPr lang="es-MX" dirty="0"/>
              <a:t> o </a:t>
            </a:r>
            <a:r>
              <a:rPr lang="es-MX" b="1" dirty="0"/>
              <a:t>igual</a:t>
            </a:r>
            <a:r>
              <a:rPr lang="es-MX" dirty="0"/>
              <a:t> a 0.</a:t>
            </a:r>
          </a:p>
          <a:p>
            <a:pPr marL="419100" indent="-342900">
              <a:spcBef>
                <a:spcPts val="600"/>
              </a:spcBef>
              <a:buSzPts val="2400"/>
              <a:buFont typeface="Arial" panose="020B0604020202020204" pitchFamily="34" charset="0"/>
              <a:buChar char="•"/>
            </a:pPr>
            <a:endParaRPr lang="es-MX"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3948936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56040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Causa del siniestro</a:t>
            </a:r>
            <a:endParaRPr sz="4800" b="1" dirty="0"/>
          </a:p>
        </p:txBody>
      </p:sp>
      <p:sp>
        <p:nvSpPr>
          <p:cNvPr id="112" name="Google Shape;112;p17"/>
          <p:cNvSpPr txBox="1">
            <a:spLocks noGrp="1"/>
          </p:cNvSpPr>
          <p:nvPr>
            <p:ph type="body" idx="1"/>
          </p:nvPr>
        </p:nvSpPr>
        <p:spPr>
          <a:xfrm>
            <a:off x="577516" y="1049560"/>
            <a:ext cx="6268452" cy="3919482"/>
          </a:xfrm>
          <a:prstGeom prst="rect">
            <a:avLst/>
          </a:prstGeom>
        </p:spPr>
        <p:txBody>
          <a:bodyPr spcFirstLastPara="1" wrap="square" lIns="91425" tIns="91425" rIns="91425" bIns="91425" anchor="t" anchorCtr="0">
            <a:noAutofit/>
          </a:bodyPr>
          <a:lstStyle/>
          <a:p>
            <a:pPr marL="76200" lvl="0" indent="0">
              <a:buClr>
                <a:srgbClr val="000000"/>
              </a:buClr>
              <a:buNone/>
            </a:pPr>
            <a:r>
              <a:rPr lang="es-MX" sz="1800" dirty="0">
                <a:solidFill>
                  <a:srgbClr val="000000"/>
                </a:solidFill>
                <a:latin typeface="Arial"/>
                <a:cs typeface="Arial"/>
                <a:sym typeface="Arial"/>
              </a:rPr>
              <a:t>El valor de la variable debe estar en el catálogo de </a:t>
            </a:r>
            <a:r>
              <a:rPr lang="es-MX" sz="1800" b="1" dirty="0">
                <a:solidFill>
                  <a:srgbClr val="000000"/>
                </a:solidFill>
                <a:latin typeface="Arial"/>
                <a:cs typeface="Arial"/>
                <a:sym typeface="Arial"/>
              </a:rPr>
              <a:t>Causa del siniestro</a:t>
            </a:r>
            <a:r>
              <a:rPr lang="es-MX" sz="1800" dirty="0">
                <a:solidFill>
                  <a:srgbClr val="000000"/>
                </a:solidFill>
                <a:latin typeface="Arial"/>
                <a:cs typeface="Arial"/>
                <a:sym typeface="Arial"/>
              </a:rPr>
              <a:t>.</a:t>
            </a: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marL="76200" lvl="0" indent="0">
              <a:buClr>
                <a:srgbClr val="000000"/>
              </a:buClr>
              <a:buNone/>
            </a:pPr>
            <a:endParaRPr lang="es-MX" sz="1800" dirty="0">
              <a:solidFill>
                <a:srgbClr val="000000"/>
              </a:solidFill>
              <a:latin typeface="Arial"/>
              <a:cs typeface="Arial"/>
              <a:sym typeface="Arial"/>
            </a:endParaRPr>
          </a:p>
          <a:p>
            <a:pPr>
              <a:buClr>
                <a:srgbClr val="000000"/>
              </a:buClr>
              <a:buFont typeface="Arial" panose="020B0604020202020204" pitchFamily="34" charset="0"/>
              <a:buChar char="•"/>
            </a:pPr>
            <a:r>
              <a:rPr lang="es-MX" sz="1800" dirty="0">
                <a:solidFill>
                  <a:srgbClr val="000000"/>
                </a:solidFill>
                <a:latin typeface="Arial"/>
                <a:cs typeface="Arial"/>
                <a:sym typeface="Arial"/>
              </a:rPr>
              <a:t>La </a:t>
            </a:r>
            <a:r>
              <a:rPr lang="es-MX" sz="1800" b="1" dirty="0">
                <a:solidFill>
                  <a:srgbClr val="000000"/>
                </a:solidFill>
                <a:latin typeface="Arial"/>
                <a:cs typeface="Arial"/>
                <a:sym typeface="Arial"/>
              </a:rPr>
              <a:t>causa del siniestro </a:t>
            </a:r>
            <a:r>
              <a:rPr lang="es-MX" sz="1800" dirty="0">
                <a:solidFill>
                  <a:srgbClr val="000000"/>
                </a:solidFill>
                <a:latin typeface="Arial"/>
                <a:cs typeface="Arial"/>
                <a:sym typeface="Arial"/>
              </a:rPr>
              <a:t>debe ser</a:t>
            </a:r>
            <a:r>
              <a:rPr lang="es-MX" sz="1800" b="1" dirty="0">
                <a:solidFill>
                  <a:srgbClr val="000000"/>
                </a:solidFill>
                <a:latin typeface="Arial"/>
                <a:cs typeface="Arial"/>
                <a:sym typeface="Arial"/>
              </a:rPr>
              <a:t> distinto</a:t>
            </a:r>
            <a:r>
              <a:rPr lang="es-MX" sz="1800" dirty="0">
                <a:solidFill>
                  <a:srgbClr val="000000"/>
                </a:solidFill>
                <a:latin typeface="Arial"/>
                <a:cs typeface="Arial"/>
                <a:sym typeface="Arial"/>
              </a:rPr>
              <a:t> a “0000”.</a:t>
            </a:r>
          </a:p>
          <a:p>
            <a:pPr marL="76200" lvl="0" indent="0">
              <a:buClr>
                <a:srgbClr val="000000"/>
              </a:buClr>
              <a:buNone/>
            </a:pPr>
            <a:endParaRPr lang="es-MX" sz="18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67</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
        <p:nvSpPr>
          <p:cNvPr id="18" name="Google Shape;110;p18">
            <a:extLst>
              <a:ext uri="{FF2B5EF4-FFF2-40B4-BE49-F238E27FC236}">
                <a16:creationId xmlns:a16="http://schemas.microsoft.com/office/drawing/2014/main" id="{4BE913A9-E6A5-4E66-983E-820D85372621}"/>
              </a:ext>
            </a:extLst>
          </p:cNvPr>
          <p:cNvSpPr txBox="1">
            <a:spLocks/>
          </p:cNvSpPr>
          <p:nvPr/>
        </p:nvSpPr>
        <p:spPr>
          <a:xfrm>
            <a:off x="1013968" y="3451638"/>
            <a:ext cx="5426485" cy="36079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r">
              <a:buFont typeface="Inria Serif Light"/>
              <a:buNone/>
            </a:pPr>
            <a:r>
              <a:rPr lang="es-MX" sz="1200" dirty="0"/>
              <a:t>El catálogo completo se encuentra en la liga: https://www.cnsf.gob.mx/Sistemas/Paginas/InformacionEstadistica</a:t>
            </a:r>
          </a:p>
        </p:txBody>
      </p:sp>
      <p:graphicFrame>
        <p:nvGraphicFramePr>
          <p:cNvPr id="19" name="Tabla 18">
            <a:extLst>
              <a:ext uri="{FF2B5EF4-FFF2-40B4-BE49-F238E27FC236}">
                <a16:creationId xmlns:a16="http://schemas.microsoft.com/office/drawing/2014/main" id="{51B5B50A-4233-4D56-83AF-4BF949158FAE}"/>
              </a:ext>
            </a:extLst>
          </p:cNvPr>
          <p:cNvGraphicFramePr>
            <a:graphicFrameLocks noGrp="1"/>
          </p:cNvGraphicFramePr>
          <p:nvPr>
            <p:extLst>
              <p:ext uri="{D42A27DB-BD31-4B8C-83A1-F6EECF244321}">
                <p14:modId xmlns:p14="http://schemas.microsoft.com/office/powerpoint/2010/main" val="3949742653"/>
              </p:ext>
            </p:extLst>
          </p:nvPr>
        </p:nvGraphicFramePr>
        <p:xfrm>
          <a:off x="950494" y="1937084"/>
          <a:ext cx="5474020" cy="1406749"/>
        </p:xfrm>
        <a:graphic>
          <a:graphicData uri="http://schemas.openxmlformats.org/drawingml/2006/table">
            <a:tbl>
              <a:tblPr>
                <a:tableStyleId>{E8B1032C-EA38-4F05-BA0D-38AFFFC7BED3}</a:tableStyleId>
              </a:tblPr>
              <a:tblGrid>
                <a:gridCol w="1103971">
                  <a:extLst>
                    <a:ext uri="{9D8B030D-6E8A-4147-A177-3AD203B41FA5}">
                      <a16:colId xmlns:a16="http://schemas.microsoft.com/office/drawing/2014/main" val="3924538759"/>
                    </a:ext>
                  </a:extLst>
                </a:gridCol>
                <a:gridCol w="4370049">
                  <a:extLst>
                    <a:ext uri="{9D8B030D-6E8A-4147-A177-3AD203B41FA5}">
                      <a16:colId xmlns:a16="http://schemas.microsoft.com/office/drawing/2014/main" val="1182112941"/>
                    </a:ext>
                  </a:extLst>
                </a:gridCol>
              </a:tblGrid>
              <a:tr h="364049">
                <a:tc>
                  <a:txBody>
                    <a:bodyPr/>
                    <a:lstStyle/>
                    <a:p>
                      <a:pPr algn="ctr" fontAlgn="b"/>
                      <a:r>
                        <a:rPr lang="es-MX" sz="1200" b="0" u="none" strike="noStrike" dirty="0">
                          <a:solidFill>
                            <a:srgbClr val="000000"/>
                          </a:solidFill>
                          <a:effectLst/>
                        </a:rPr>
                        <a:t>CVEICD10</a:t>
                      </a:r>
                      <a:endParaRPr lang="es-MX" sz="1200" b="0" i="0" u="none" strike="noStrike" dirty="0">
                        <a:solidFill>
                          <a:srgbClr val="000000"/>
                        </a:solidFill>
                        <a:effectLst/>
                        <a:latin typeface="Calibri" panose="020F0502020204030204" pitchFamily="34" charset="0"/>
                      </a:endParaRPr>
                    </a:p>
                  </a:txBody>
                  <a:tcPr marL="3975" marR="3975" marT="3975" marB="0" anchor="b">
                    <a:solidFill>
                      <a:schemeClr val="bg2">
                        <a:lumMod val="40000"/>
                        <a:lumOff val="60000"/>
                      </a:schemeClr>
                    </a:solidFill>
                  </a:tcPr>
                </a:tc>
                <a:tc>
                  <a:txBody>
                    <a:bodyPr/>
                    <a:lstStyle/>
                    <a:p>
                      <a:pPr algn="ctr" fontAlgn="b"/>
                      <a:r>
                        <a:rPr lang="es-MX" sz="1200" b="0" i="0" u="none" strike="noStrike" dirty="0">
                          <a:solidFill>
                            <a:srgbClr val="000000"/>
                          </a:solidFill>
                          <a:effectLst/>
                          <a:latin typeface="+mn-lt"/>
                        </a:rPr>
                        <a:t>Descripción</a:t>
                      </a:r>
                    </a:p>
                  </a:txBody>
                  <a:tcPr marL="3975" marR="3975" marT="3975" marB="0" anchor="b">
                    <a:solidFill>
                      <a:schemeClr val="bg2">
                        <a:lumMod val="40000"/>
                        <a:lumOff val="60000"/>
                      </a:schemeClr>
                    </a:solidFill>
                  </a:tcPr>
                </a:tc>
                <a:extLst>
                  <a:ext uri="{0D108BD9-81ED-4DB2-BD59-A6C34878D82A}">
                    <a16:rowId xmlns:a16="http://schemas.microsoft.com/office/drawing/2014/main" val="940724287"/>
                  </a:ext>
                </a:extLst>
              </a:tr>
              <a:tr h="215622">
                <a:tc>
                  <a:txBody>
                    <a:bodyPr/>
                    <a:lstStyle/>
                    <a:p>
                      <a:pPr algn="ctr" fontAlgn="b"/>
                      <a:r>
                        <a:rPr lang="es-MX" sz="1100" b="0" i="0" u="none" strike="noStrike" dirty="0">
                          <a:solidFill>
                            <a:srgbClr val="000000"/>
                          </a:solidFill>
                          <a:effectLst/>
                          <a:latin typeface="+mn-lt"/>
                        </a:rPr>
                        <a:t>0000</a:t>
                      </a:r>
                    </a:p>
                  </a:txBody>
                  <a:tcPr marL="9525" marR="9525" marT="9525" marB="0" anchor="b"/>
                </a:tc>
                <a:tc>
                  <a:txBody>
                    <a:bodyPr/>
                    <a:lstStyle/>
                    <a:p>
                      <a:pPr algn="l" fontAlgn="b"/>
                      <a:r>
                        <a:rPr lang="es-MX" sz="1100" b="0" i="0" u="none" strike="noStrike" dirty="0">
                          <a:solidFill>
                            <a:srgbClr val="000000"/>
                          </a:solidFill>
                          <a:effectLst/>
                          <a:latin typeface="+mn-lt"/>
                        </a:rPr>
                        <a:t>NO ENFERMO O NO ACCIDENTADO (SANO)</a:t>
                      </a:r>
                    </a:p>
                  </a:txBody>
                  <a:tcPr marL="9525" marR="9525" marT="9525" marB="0" anchor="b"/>
                </a:tc>
                <a:extLst>
                  <a:ext uri="{0D108BD9-81ED-4DB2-BD59-A6C34878D82A}">
                    <a16:rowId xmlns:a16="http://schemas.microsoft.com/office/drawing/2014/main" val="4172457144"/>
                  </a:ext>
                </a:extLst>
              </a:tr>
              <a:tr h="215622">
                <a:tc>
                  <a:txBody>
                    <a:bodyPr/>
                    <a:lstStyle/>
                    <a:p>
                      <a:pPr algn="ctr" fontAlgn="b"/>
                      <a:r>
                        <a:rPr lang="es-MX" sz="1100" b="0" i="0" u="none" strike="noStrike" dirty="0">
                          <a:solidFill>
                            <a:srgbClr val="000000"/>
                          </a:solidFill>
                          <a:effectLst/>
                          <a:latin typeface="+mn-lt"/>
                        </a:rPr>
                        <a:t>0100</a:t>
                      </a:r>
                    </a:p>
                  </a:txBody>
                  <a:tcPr marL="9525" marR="9525" marT="9525" marB="0" anchor="b"/>
                </a:tc>
                <a:tc>
                  <a:txBody>
                    <a:bodyPr/>
                    <a:lstStyle/>
                    <a:p>
                      <a:pPr algn="l" fontAlgn="b"/>
                      <a:r>
                        <a:rPr lang="es-MX" sz="1100" b="0" i="0" u="none" strike="noStrike" dirty="0">
                          <a:solidFill>
                            <a:srgbClr val="000000"/>
                          </a:solidFill>
                          <a:effectLst/>
                          <a:latin typeface="+mn-lt"/>
                        </a:rPr>
                        <a:t>DESCONOCIDO</a:t>
                      </a:r>
                    </a:p>
                  </a:txBody>
                  <a:tcPr marL="9525" marR="9525" marT="9525" marB="0" anchor="b"/>
                </a:tc>
                <a:extLst>
                  <a:ext uri="{0D108BD9-81ED-4DB2-BD59-A6C34878D82A}">
                    <a16:rowId xmlns:a16="http://schemas.microsoft.com/office/drawing/2014/main" val="1328688867"/>
                  </a:ext>
                </a:extLst>
              </a:tr>
              <a:tr h="215622">
                <a:tc>
                  <a:txBody>
                    <a:bodyPr/>
                    <a:lstStyle/>
                    <a:p>
                      <a:pPr algn="ctr" fontAlgn="b"/>
                      <a:r>
                        <a:rPr lang="es-MX" sz="1100" b="0" i="0" u="none" strike="noStrike">
                          <a:solidFill>
                            <a:srgbClr val="000000"/>
                          </a:solidFill>
                          <a:effectLst/>
                          <a:latin typeface="+mn-lt"/>
                        </a:rPr>
                        <a:t>9990</a:t>
                      </a:r>
                    </a:p>
                  </a:txBody>
                  <a:tcPr marL="9525" marR="9525" marT="9525" marB="0" anchor="b"/>
                </a:tc>
                <a:tc>
                  <a:txBody>
                    <a:bodyPr/>
                    <a:lstStyle/>
                    <a:p>
                      <a:pPr algn="l" fontAlgn="b"/>
                      <a:r>
                        <a:rPr lang="es-MX" sz="1100" b="0" i="0" u="none" strike="noStrike" dirty="0">
                          <a:solidFill>
                            <a:srgbClr val="000000"/>
                          </a:solidFill>
                          <a:effectLst/>
                          <a:latin typeface="+mn-lt"/>
                        </a:rPr>
                        <a:t>DESEMPLEO</a:t>
                      </a:r>
                    </a:p>
                  </a:txBody>
                  <a:tcPr marL="9525" marR="9525" marT="9525" marB="0" anchor="b"/>
                </a:tc>
                <a:extLst>
                  <a:ext uri="{0D108BD9-81ED-4DB2-BD59-A6C34878D82A}">
                    <a16:rowId xmlns:a16="http://schemas.microsoft.com/office/drawing/2014/main" val="2237066845"/>
                  </a:ext>
                </a:extLst>
              </a:tr>
              <a:tr h="180212">
                <a:tc>
                  <a:txBody>
                    <a:bodyPr/>
                    <a:lstStyle/>
                    <a:p>
                      <a:pPr algn="ctr" fontAlgn="b"/>
                      <a:r>
                        <a:rPr lang="es-MX" sz="1100" b="0" i="0" u="none" strike="noStrike">
                          <a:solidFill>
                            <a:srgbClr val="000000"/>
                          </a:solidFill>
                          <a:effectLst/>
                          <a:latin typeface="+mn-lt"/>
                        </a:rPr>
                        <a:t>A000</a:t>
                      </a:r>
                    </a:p>
                  </a:txBody>
                  <a:tcPr marL="9525" marR="9525" marT="9525" marB="0" anchor="b"/>
                </a:tc>
                <a:tc>
                  <a:txBody>
                    <a:bodyPr/>
                    <a:lstStyle/>
                    <a:p>
                      <a:pPr algn="l" fontAlgn="b"/>
                      <a:r>
                        <a:rPr lang="es-MX" sz="1100" b="0" i="0" u="none" strike="noStrike" dirty="0">
                          <a:solidFill>
                            <a:srgbClr val="000000"/>
                          </a:solidFill>
                          <a:effectLst/>
                          <a:latin typeface="+mn-lt"/>
                        </a:rPr>
                        <a:t>COLERA DEBIDO A VIBRIO CHOLERAE 01, BIOTIPO CHOLERAE</a:t>
                      </a:r>
                    </a:p>
                  </a:txBody>
                  <a:tcPr marL="9525" marR="9525" marT="9525" marB="0" anchor="b"/>
                </a:tc>
                <a:extLst>
                  <a:ext uri="{0D108BD9-81ED-4DB2-BD59-A6C34878D82A}">
                    <a16:rowId xmlns:a16="http://schemas.microsoft.com/office/drawing/2014/main" val="902799412"/>
                  </a:ext>
                </a:extLst>
              </a:tr>
              <a:tr h="215622">
                <a:tc>
                  <a:txBody>
                    <a:bodyPr/>
                    <a:lstStyle/>
                    <a:p>
                      <a:pPr algn="ctr" fontAlgn="b"/>
                      <a:r>
                        <a:rPr lang="es-MX" sz="1100" b="0" i="0" u="none" strike="noStrike">
                          <a:solidFill>
                            <a:srgbClr val="000000"/>
                          </a:solidFill>
                          <a:effectLst/>
                          <a:latin typeface="+mn-lt"/>
                        </a:rPr>
                        <a:t>A001</a:t>
                      </a:r>
                    </a:p>
                  </a:txBody>
                  <a:tcPr marL="9525" marR="9525" marT="9525" marB="0" anchor="b"/>
                </a:tc>
                <a:tc>
                  <a:txBody>
                    <a:bodyPr/>
                    <a:lstStyle/>
                    <a:p>
                      <a:pPr algn="l" fontAlgn="b"/>
                      <a:r>
                        <a:rPr lang="es-MX" sz="1100" b="0" i="0" u="none" strike="noStrike" dirty="0">
                          <a:solidFill>
                            <a:srgbClr val="000000"/>
                          </a:solidFill>
                          <a:effectLst/>
                          <a:latin typeface="+mn-lt"/>
                        </a:rPr>
                        <a:t>COLERA DEBIDO A VIBRIO CHOLERAE 01, BIOTIPO EL TOR</a:t>
                      </a:r>
                    </a:p>
                  </a:txBody>
                  <a:tcPr marL="9525" marR="9525" marT="9525" marB="0" anchor="b"/>
                </a:tc>
                <a:extLst>
                  <a:ext uri="{0D108BD9-81ED-4DB2-BD59-A6C34878D82A}">
                    <a16:rowId xmlns:a16="http://schemas.microsoft.com/office/drawing/2014/main" val="1210095951"/>
                  </a:ext>
                </a:extLst>
              </a:tr>
            </a:tbl>
          </a:graphicData>
        </a:graphic>
      </p:graphicFrame>
    </p:spTree>
    <p:extLst>
      <p:ext uri="{BB962C8B-B14F-4D97-AF65-F5344CB8AC3E}">
        <p14:creationId xmlns:p14="http://schemas.microsoft.com/office/powerpoint/2010/main" val="1776727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Tipo de pago</a:t>
            </a:r>
            <a:endParaRPr sz="4800" b="1" dirty="0"/>
          </a:p>
        </p:txBody>
      </p:sp>
      <p:sp>
        <p:nvSpPr>
          <p:cNvPr id="112" name="Google Shape;112;p17"/>
          <p:cNvSpPr txBox="1">
            <a:spLocks noGrp="1"/>
          </p:cNvSpPr>
          <p:nvPr>
            <p:ph type="body" idx="1"/>
          </p:nvPr>
        </p:nvSpPr>
        <p:spPr>
          <a:xfrm>
            <a:off x="890337" y="1203157"/>
            <a:ext cx="5727031" cy="3717757"/>
          </a:xfrm>
          <a:prstGeom prst="rect">
            <a:avLst/>
          </a:prstGeom>
        </p:spPr>
        <p:txBody>
          <a:bodyPr spcFirstLastPara="1" wrap="square" lIns="91425" tIns="91425" rIns="91425" bIns="91425" anchor="t" anchorCtr="0">
            <a:noAutofit/>
          </a:bodyPr>
          <a:lstStyle/>
          <a:p>
            <a:pPr marL="76200" indent="0">
              <a:buClr>
                <a:srgbClr val="000000"/>
              </a:buClr>
              <a:buNone/>
            </a:pPr>
            <a:r>
              <a:rPr lang="es-MX" sz="1800" dirty="0">
                <a:solidFill>
                  <a:srgbClr val="000000"/>
                </a:solidFill>
                <a:latin typeface="Arial"/>
                <a:cs typeface="Arial"/>
                <a:sym typeface="Arial"/>
              </a:rPr>
              <a:t>El valor de la variable debe estar en el catálogo de </a:t>
            </a:r>
            <a:r>
              <a:rPr lang="es-MX" sz="1800" b="1" dirty="0">
                <a:solidFill>
                  <a:srgbClr val="000000"/>
                </a:solidFill>
                <a:latin typeface="Arial"/>
                <a:cs typeface="Arial"/>
                <a:sym typeface="Arial"/>
              </a:rPr>
              <a:t>Tipo de pago</a:t>
            </a:r>
            <a:r>
              <a:rPr lang="es-MX" sz="1800" dirty="0">
                <a:solidFill>
                  <a:srgbClr val="000000"/>
                </a:solidFill>
                <a:latin typeface="Arial"/>
                <a:cs typeface="Arial"/>
                <a:sym typeface="Arial"/>
              </a:rPr>
              <a:t>.</a:t>
            </a:r>
          </a:p>
          <a:p>
            <a:pPr marL="76200" indent="0">
              <a:buNone/>
            </a:pPr>
            <a:endParaRPr lang="es-MX" sz="1800" dirty="0">
              <a:solidFill>
                <a:srgbClr val="000000"/>
              </a:solidFill>
              <a:latin typeface="Arial"/>
              <a:cs typeface="Arial"/>
            </a:endParaRPr>
          </a:p>
          <a:p>
            <a:pPr marL="76200" indent="0">
              <a:buNone/>
            </a:pPr>
            <a:endParaRPr lang="es-MX" sz="1800" dirty="0">
              <a:solidFill>
                <a:srgbClr val="000000"/>
              </a:solidFill>
              <a:latin typeface="Arial"/>
              <a:cs typeface="Arial"/>
            </a:endParaRPr>
          </a:p>
          <a:p>
            <a:pPr marL="76200" indent="0">
              <a:buNone/>
            </a:pPr>
            <a:endParaRPr lang="es-MX" sz="1800" dirty="0">
              <a:solidFill>
                <a:srgbClr val="000000"/>
              </a:solidFill>
              <a:latin typeface="Arial"/>
              <a:cs typeface="Arial"/>
            </a:endParaRPr>
          </a:p>
          <a:p>
            <a:pPr marL="76200" indent="0">
              <a:buNone/>
            </a:pPr>
            <a:endParaRPr lang="es-MX" sz="1800" dirty="0">
              <a:solidFill>
                <a:srgbClr val="000000"/>
              </a:solidFill>
              <a:latin typeface="Arial"/>
              <a:cs typeface="Arial"/>
            </a:endParaRPr>
          </a:p>
          <a:p>
            <a:pPr marL="76200" indent="0">
              <a:buNone/>
            </a:pPr>
            <a:endParaRPr lang="es-MX" sz="1800" dirty="0">
              <a:solidFill>
                <a:srgbClr val="000000"/>
              </a:solidFill>
              <a:latin typeface="Arial"/>
              <a:cs typeface="Arial"/>
            </a:endParaRPr>
          </a:p>
          <a:p>
            <a:pPr algn="just">
              <a:buFont typeface="Arial"/>
              <a:buChar char="•"/>
            </a:pPr>
            <a:r>
              <a:rPr lang="es-MX" sz="1800">
                <a:cs typeface="Arial"/>
              </a:rPr>
              <a:t>Si el </a:t>
            </a:r>
            <a:r>
              <a:rPr lang="es-MX" sz="1800" b="1">
                <a:cs typeface="Arial"/>
              </a:rPr>
              <a:t>tipo de gasto</a:t>
            </a:r>
            <a:r>
              <a:rPr lang="es-MX" sz="1800">
                <a:cs typeface="Arial"/>
              </a:rPr>
              <a:t> es igual a un gasto indemnizatorio (clave 11) entonces el </a:t>
            </a:r>
            <a:r>
              <a:rPr lang="es-MX" sz="1800" b="1">
                <a:cs typeface="Arial"/>
              </a:rPr>
              <a:t>tipo de pago</a:t>
            </a:r>
            <a:r>
              <a:rPr lang="es-MX" sz="1800">
                <a:cs typeface="Arial"/>
              </a:rPr>
              <a:t> debe ser </a:t>
            </a:r>
            <a:r>
              <a:rPr lang="es-MX" sz="1800" b="1">
                <a:cs typeface="Arial"/>
              </a:rPr>
              <a:t>igual</a:t>
            </a:r>
            <a:r>
              <a:rPr lang="es-MX" sz="1800">
                <a:cs typeface="Arial"/>
              </a:rPr>
              <a:t> a seguro indemnizatorio (clave 1).</a:t>
            </a:r>
          </a:p>
          <a:p>
            <a:pPr algn="just">
              <a:buFont typeface="Arial"/>
              <a:buChar char="•"/>
            </a:pPr>
            <a:endParaRPr lang="es-MX" sz="18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68</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 name="Tabla 2">
            <a:extLst>
              <a:ext uri="{FF2B5EF4-FFF2-40B4-BE49-F238E27FC236}">
                <a16:creationId xmlns:a16="http://schemas.microsoft.com/office/drawing/2014/main" id="{D7DEFD7F-B7FF-482A-8C04-C5D6C0AEBBB7}"/>
              </a:ext>
            </a:extLst>
          </p:cNvPr>
          <p:cNvGraphicFramePr>
            <a:graphicFrameLocks noGrp="1"/>
          </p:cNvGraphicFramePr>
          <p:nvPr>
            <p:extLst>
              <p:ext uri="{D42A27DB-BD31-4B8C-83A1-F6EECF244321}">
                <p14:modId xmlns:p14="http://schemas.microsoft.com/office/powerpoint/2010/main" val="1438950894"/>
              </p:ext>
            </p:extLst>
          </p:nvPr>
        </p:nvGraphicFramePr>
        <p:xfrm>
          <a:off x="2204118" y="2260183"/>
          <a:ext cx="3402596" cy="1115136"/>
        </p:xfrm>
        <a:graphic>
          <a:graphicData uri="http://schemas.openxmlformats.org/drawingml/2006/table">
            <a:tbl>
              <a:tblPr>
                <a:tableStyleId>{E8B1032C-EA38-4F05-BA0D-38AFFFC7BED3}</a:tableStyleId>
              </a:tblPr>
              <a:tblGrid>
                <a:gridCol w="808764">
                  <a:extLst>
                    <a:ext uri="{9D8B030D-6E8A-4147-A177-3AD203B41FA5}">
                      <a16:colId xmlns:a16="http://schemas.microsoft.com/office/drawing/2014/main" val="2119612979"/>
                    </a:ext>
                  </a:extLst>
                </a:gridCol>
                <a:gridCol w="2593832">
                  <a:extLst>
                    <a:ext uri="{9D8B030D-6E8A-4147-A177-3AD203B41FA5}">
                      <a16:colId xmlns:a16="http://schemas.microsoft.com/office/drawing/2014/main" val="4019686162"/>
                    </a:ext>
                  </a:extLst>
                </a:gridCol>
              </a:tblGrid>
              <a:tr h="278784">
                <a:tc>
                  <a:txBody>
                    <a:bodyPr/>
                    <a:lstStyle/>
                    <a:p>
                      <a:pPr indent="182880" algn="ctr">
                        <a:lnSpc>
                          <a:spcPts val="1240"/>
                        </a:lnSpc>
                        <a:spcAft>
                          <a:spcPts val="505"/>
                        </a:spcAft>
                      </a:pPr>
                      <a:r>
                        <a:rPr lang="es-ES" sz="1400" b="1" dirty="0">
                          <a:solidFill>
                            <a:srgbClr val="000000"/>
                          </a:solidFill>
                          <a:effectLst/>
                          <a:latin typeface="Soberana Sans" panose="02000000000000000000" pitchFamily="50" charset="0"/>
                          <a:ea typeface="Times New Roman" panose="02020603050405020304" pitchFamily="18" charset="0"/>
                        </a:rPr>
                        <a:t>Clave</a:t>
                      </a:r>
                      <a:endParaRPr lang="es-MX" sz="14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240"/>
                        </a:lnSpc>
                        <a:spcAft>
                          <a:spcPts val="505"/>
                        </a:spcAft>
                      </a:pPr>
                      <a:r>
                        <a:rPr lang="es-ES" sz="1400" b="1" dirty="0">
                          <a:solidFill>
                            <a:srgbClr val="000000"/>
                          </a:solidFill>
                          <a:effectLst/>
                          <a:latin typeface="Soberana Sans" panose="02000000000000000000" pitchFamily="50" charset="0"/>
                          <a:ea typeface="Times New Roman" panose="02020603050405020304" pitchFamily="18" charset="0"/>
                        </a:rPr>
                        <a:t>Tipo de Pago</a:t>
                      </a:r>
                      <a:endParaRPr lang="es-MX" sz="14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703843155"/>
                  </a:ext>
                </a:extLst>
              </a:tr>
              <a:tr h="278784">
                <a:tc>
                  <a:txBody>
                    <a:bodyPr/>
                    <a:lstStyle/>
                    <a:p>
                      <a:pPr algn="ctr"/>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1</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Seguro indemnizatorio</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002871038"/>
                  </a:ext>
                </a:extLst>
              </a:tr>
              <a:tr h="278784">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2</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Pago directo</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555309508"/>
                  </a:ext>
                </a:extLst>
              </a:tr>
              <a:tr h="278784">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3</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Reembolso</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531464751"/>
                  </a:ext>
                </a:extLst>
              </a:tr>
            </a:tbl>
          </a:graphicData>
        </a:graphic>
      </p:graphicFrame>
    </p:spTree>
    <p:extLst>
      <p:ext uri="{BB962C8B-B14F-4D97-AF65-F5344CB8AC3E}">
        <p14:creationId xmlns:p14="http://schemas.microsoft.com/office/powerpoint/2010/main" val="16983138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69</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Sexo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82053" y="1227220"/>
            <a:ext cx="5101389" cy="364556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800" dirty="0"/>
              <a:t>El valor de la variable debe estar en el catálogo de </a:t>
            </a:r>
            <a:r>
              <a:rPr lang="es-MX" sz="1800" b="1" dirty="0"/>
              <a:t>Sexo</a:t>
            </a:r>
            <a:r>
              <a:rPr lang="es-MX" sz="1800" dirty="0"/>
              <a:t>.</a:t>
            </a:r>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endParaRPr lang="es-MX" sz="1800" dirty="0"/>
          </a:p>
          <a:p>
            <a:pPr marL="419100" indent="-342900">
              <a:spcBef>
                <a:spcPts val="600"/>
              </a:spcBef>
              <a:buSzPts val="2400"/>
              <a:buFont typeface="Arial" panose="020B0604020202020204" pitchFamily="34" charset="0"/>
              <a:buChar char="•"/>
            </a:pPr>
            <a:endParaRPr lang="es-MX" sz="1800" dirty="0"/>
          </a:p>
          <a:p>
            <a:pPr marL="76200">
              <a:spcBef>
                <a:spcPts val="600"/>
              </a:spcBef>
              <a:buSzPts val="2400"/>
            </a:pPr>
            <a:endParaRPr lang="es-MX" sz="1800" dirty="0"/>
          </a:p>
          <a:p>
            <a:pPr marL="419100" indent="-342900" algn="just">
              <a:spcBef>
                <a:spcPts val="600"/>
              </a:spcBef>
              <a:buSzPts val="2400"/>
              <a:buFont typeface="Arial" panose="020B0604020202020204" pitchFamily="34" charset="0"/>
              <a:buChar char="•"/>
            </a:pPr>
            <a:r>
              <a:rPr lang="es-MX" sz="1800" b="1" dirty="0"/>
              <a:t>Sexo</a:t>
            </a:r>
            <a:r>
              <a:rPr lang="es-MX" sz="1800" dirty="0"/>
              <a:t> (datos generales) debe ser </a:t>
            </a:r>
            <a:r>
              <a:rPr lang="es-MX" sz="1800" b="1" dirty="0"/>
              <a:t>igual</a:t>
            </a:r>
            <a:r>
              <a:rPr lang="es-MX" sz="1800" dirty="0"/>
              <a:t> a </a:t>
            </a:r>
            <a:r>
              <a:rPr lang="es-MX" sz="1800" b="1" dirty="0"/>
              <a:t>sexo</a:t>
            </a:r>
            <a:r>
              <a:rPr lang="es-MX" sz="1800" dirty="0"/>
              <a:t> (siniestros).</a:t>
            </a:r>
          </a:p>
          <a:p>
            <a:pPr marL="419100" indent="-342900">
              <a:spcBef>
                <a:spcPts val="600"/>
              </a:spcBef>
              <a:buSzPts val="2400"/>
              <a:buFont typeface="Arial" panose="020B0604020202020204" pitchFamily="34" charset="0"/>
              <a:buChar char="•"/>
            </a:pPr>
            <a:endParaRPr lang="es-MX" sz="18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2" name="Tabla 31">
            <a:extLst>
              <a:ext uri="{FF2B5EF4-FFF2-40B4-BE49-F238E27FC236}">
                <a16:creationId xmlns:a16="http://schemas.microsoft.com/office/drawing/2014/main" id="{8E6668AE-C90A-4201-98D9-CDD23411FF77}"/>
              </a:ext>
            </a:extLst>
          </p:cNvPr>
          <p:cNvGraphicFramePr>
            <a:graphicFrameLocks noGrp="1"/>
          </p:cNvGraphicFramePr>
          <p:nvPr>
            <p:extLst>
              <p:ext uri="{D42A27DB-BD31-4B8C-83A1-F6EECF244321}">
                <p14:modId xmlns:p14="http://schemas.microsoft.com/office/powerpoint/2010/main" val="2157381826"/>
              </p:ext>
            </p:extLst>
          </p:nvPr>
        </p:nvGraphicFramePr>
        <p:xfrm>
          <a:off x="1648812" y="2349209"/>
          <a:ext cx="3493615" cy="836352"/>
        </p:xfrm>
        <a:graphic>
          <a:graphicData uri="http://schemas.openxmlformats.org/drawingml/2006/table">
            <a:tbl>
              <a:tblPr>
                <a:tableStyleId>{E8B1032C-EA38-4F05-BA0D-38AFFFC7BED3}</a:tableStyleId>
              </a:tblPr>
              <a:tblGrid>
                <a:gridCol w="830398">
                  <a:extLst>
                    <a:ext uri="{9D8B030D-6E8A-4147-A177-3AD203B41FA5}">
                      <a16:colId xmlns:a16="http://schemas.microsoft.com/office/drawing/2014/main" val="882381814"/>
                    </a:ext>
                  </a:extLst>
                </a:gridCol>
                <a:gridCol w="2663217">
                  <a:extLst>
                    <a:ext uri="{9D8B030D-6E8A-4147-A177-3AD203B41FA5}">
                      <a16:colId xmlns:a16="http://schemas.microsoft.com/office/drawing/2014/main" val="4286765450"/>
                    </a:ext>
                  </a:extLst>
                </a:gridCol>
              </a:tblGrid>
              <a:tr h="278784">
                <a:tc>
                  <a:txBody>
                    <a:bodyPr/>
                    <a:lstStyle/>
                    <a:p>
                      <a:pPr indent="182880" algn="ctr">
                        <a:lnSpc>
                          <a:spcPts val="1150"/>
                        </a:lnSpc>
                        <a:spcAft>
                          <a:spcPts val="505"/>
                        </a:spcAft>
                      </a:pPr>
                      <a:r>
                        <a:rPr lang="es-ES" sz="1600" b="1" dirty="0">
                          <a:solidFill>
                            <a:srgbClr val="000000"/>
                          </a:solidFill>
                          <a:effectLst/>
                        </a:rPr>
                        <a:t>Clave</a:t>
                      </a:r>
                      <a:endParaRPr lang="es-MX" sz="1600" dirty="0">
                        <a:solidFill>
                          <a:srgbClr val="000000"/>
                        </a:solidFill>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tc>
                  <a:txBody>
                    <a:bodyPr/>
                    <a:lstStyle/>
                    <a:p>
                      <a:pPr indent="182880" algn="ctr">
                        <a:lnSpc>
                          <a:spcPts val="1150"/>
                        </a:lnSpc>
                        <a:spcAft>
                          <a:spcPts val="505"/>
                        </a:spcAft>
                      </a:pPr>
                      <a:r>
                        <a:rPr lang="es-ES" sz="1600" b="1" dirty="0">
                          <a:solidFill>
                            <a:srgbClr val="000000"/>
                          </a:solidFill>
                          <a:effectLst/>
                        </a:rPr>
                        <a:t>Sexo</a:t>
                      </a:r>
                      <a:endParaRPr lang="es-MX" sz="1600" dirty="0">
                        <a:solidFill>
                          <a:srgbClr val="000000"/>
                        </a:solidFill>
                        <a:effectLst/>
                        <a:latin typeface="Arial" panose="020B0604020202020204" pitchFamily="34" charset="0"/>
                        <a:ea typeface="Times New Roman" panose="02020603050405020304" pitchFamily="18" charset="0"/>
                      </a:endParaRPr>
                    </a:p>
                  </a:txBody>
                  <a:tcPr marL="44450" marR="44450" marT="9525" marB="9525"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a:t>
                      </a:r>
                      <a:endParaRPr lang="es-MX" sz="1600" b="0" i="0" u="none" strike="noStrike" cap="none" dirty="0">
                        <a:solidFill>
                          <a:srgbClr val="000000"/>
                        </a:solidFill>
                        <a:effectLst/>
                        <a:latin typeface="+mn-lt"/>
                        <a:ea typeface="+mn-ea"/>
                        <a:cs typeface="+mn-cs"/>
                        <a:sym typeface="Arial"/>
                      </a:endParaRPr>
                    </a:p>
                  </a:txBody>
                  <a:tcPr marL="44450" marR="44450" marT="9525" marB="9525" anchor="ctr"/>
                </a:tc>
                <a:tc>
                  <a:txBody>
                    <a:bodyPr/>
                    <a:lstStyle/>
                    <a:p>
                      <a:pPr marR="0" algn="ctr" rtl="0">
                        <a:lnSpc>
                          <a:spcPct val="100000"/>
                        </a:lnSpc>
                        <a:spcBef>
                          <a:spcPts val="0"/>
                        </a:spcBef>
                        <a:spcAft>
                          <a:spcPts val="0"/>
                        </a:spcAft>
                        <a:buClr>
                          <a:srgbClr val="000000"/>
                        </a:buClr>
                        <a:buFont typeface="Arial"/>
                      </a:pPr>
                      <a:r>
                        <a:rPr lang="es-ES" sz="1600" b="0" i="0" u="none" strike="noStrike" cap="none" dirty="0">
                          <a:solidFill>
                            <a:srgbClr val="000000"/>
                          </a:solidFill>
                          <a:effectLst/>
                          <a:latin typeface="+mn-lt"/>
                          <a:ea typeface="+mn-ea"/>
                          <a:cs typeface="+mn-cs"/>
                          <a:sym typeface="Arial"/>
                        </a:rPr>
                        <a:t>Femenino</a:t>
                      </a:r>
                      <a:endParaRPr lang="es-MX" sz="1600" b="0" i="0" u="none" strike="noStrike" cap="none" dirty="0">
                        <a:solidFill>
                          <a:srgbClr val="000000"/>
                        </a:solidFill>
                        <a:effectLst/>
                        <a:latin typeface="+mn-lt"/>
                        <a:ea typeface="+mn-ea"/>
                        <a:cs typeface="+mn-cs"/>
                        <a:sym typeface="Arial"/>
                      </a:endParaRPr>
                    </a:p>
                  </a:txBody>
                  <a:tcPr marL="44450" marR="44450" marT="9525" marB="9525" anchor="ctr"/>
                </a:tc>
                <a:extLst>
                  <a:ext uri="{0D108BD9-81ED-4DB2-BD59-A6C34878D82A}">
                    <a16:rowId xmlns:a16="http://schemas.microsoft.com/office/drawing/2014/main" val="213690998"/>
                  </a:ext>
                </a:extLst>
              </a:tr>
              <a:tr h="278784">
                <a:tc>
                  <a:txBody>
                    <a:bodyPr/>
                    <a:lstStyle/>
                    <a:p>
                      <a:pPr algn="ctr"/>
                      <a:r>
                        <a:rPr lang="es-ES" sz="1600" dirty="0">
                          <a:solidFill>
                            <a:srgbClr val="000000"/>
                          </a:solidFill>
                          <a:effectLst/>
                        </a:rPr>
                        <a:t>M</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tc>
                  <a:txBody>
                    <a:bodyPr/>
                    <a:lstStyle/>
                    <a:p>
                      <a:pPr algn="ctr"/>
                      <a:r>
                        <a:rPr lang="es-ES" sz="1600" dirty="0">
                          <a:solidFill>
                            <a:srgbClr val="000000"/>
                          </a:solidFill>
                          <a:effectLst/>
                        </a:rPr>
                        <a:t>Masculino</a:t>
                      </a:r>
                      <a:endParaRPr lang="es-MX" sz="1600" dirty="0">
                        <a:effectLst/>
                        <a:latin typeface="Times New Roman" panose="02020603050405020304" pitchFamily="18" charset="0"/>
                        <a:ea typeface="Times New Roman" panose="02020603050405020304" pitchFamily="18" charset="0"/>
                      </a:endParaRPr>
                    </a:p>
                  </a:txBody>
                  <a:tcPr marL="44450" marR="44450" marT="9525" marB="9525" anchor="ctr"/>
                </a:tc>
                <a:extLst>
                  <a:ext uri="{0D108BD9-81ED-4DB2-BD59-A6C34878D82A}">
                    <a16:rowId xmlns:a16="http://schemas.microsoft.com/office/drawing/2014/main" val="2613850085"/>
                  </a:ext>
                </a:extLst>
              </a:tr>
            </a:tbl>
          </a:graphicData>
        </a:graphic>
      </p:graphicFrame>
    </p:spTree>
    <p:extLst>
      <p:ext uri="{BB962C8B-B14F-4D97-AF65-F5344CB8AC3E}">
        <p14:creationId xmlns:p14="http://schemas.microsoft.com/office/powerpoint/2010/main" val="371489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6133892"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Número de certificado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130491"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just">
              <a:spcBef>
                <a:spcPts val="600"/>
              </a:spcBef>
              <a:buSzPts val="2400"/>
            </a:pPr>
            <a:r>
              <a:rPr lang="es-ES" sz="1600" dirty="0">
                <a:effectLst/>
                <a:latin typeface="Soberana Sans"/>
                <a:ea typeface="Times New Roman" panose="02020603050405020304" pitchFamily="18" charset="0"/>
                <a:cs typeface="Georgia" panose="02040502050405020303" pitchFamily="18" charset="0"/>
              </a:rPr>
              <a:t>Se especificará el número de certificado, que la Institución haya asignado, mismo que no podrá repetirse dentro de una misma póliza</a:t>
            </a:r>
            <a:r>
              <a:rPr lang="es-ES" sz="1600" dirty="0">
                <a:latin typeface="Soberana Sans"/>
                <a:ea typeface="Times New Roman" panose="02020603050405020304" pitchFamily="18" charset="0"/>
                <a:cs typeface="Georgia" panose="02040502050405020303" pitchFamily="18" charset="0"/>
              </a:rPr>
              <a:t>.</a:t>
            </a:r>
            <a:endParaRPr lang="es-MX" sz="1800" dirty="0">
              <a:ea typeface="Times New Roman" panose="02020603050405020304" pitchFamily="18" charset="0"/>
            </a:endParaRPr>
          </a:p>
          <a:p>
            <a:pPr marL="76200" algn="just">
              <a:spcBef>
                <a:spcPts val="600"/>
              </a:spcBef>
              <a:buSzPts val="2400"/>
            </a:pPr>
            <a:r>
              <a:rPr lang="es-ES" sz="1600" dirty="0">
                <a:latin typeface="Soberana Sans"/>
                <a:ea typeface="Times New Roman" panose="02020603050405020304" pitchFamily="18" charset="0"/>
                <a:cs typeface="Georgia" panose="02040502050405020303" pitchFamily="18" charset="0"/>
              </a:rPr>
              <a:t>Los</a:t>
            </a:r>
            <a:r>
              <a:rPr lang="es-ES" sz="1600" dirty="0">
                <a:effectLst/>
                <a:latin typeface="Soberana Sans"/>
                <a:ea typeface="Times New Roman" panose="02020603050405020304" pitchFamily="18" charset="0"/>
                <a:cs typeface="Georgia" panose="02040502050405020303" pitchFamily="18" charset="0"/>
              </a:rPr>
              <a:t> números asignados deberán ser consistentes con el archivo actual y futuro de datos generales, emisión y siniestros.</a:t>
            </a:r>
            <a:r>
              <a:rPr lang="es-ES" sz="1600" dirty="0">
                <a:latin typeface="Soberana Sans"/>
                <a:ea typeface="Times New Roman" panose="02020603050405020304" pitchFamily="18" charset="0"/>
                <a:cs typeface="Georgia" panose="02040502050405020303" pitchFamily="18" charset="0"/>
              </a:rPr>
              <a:t> </a:t>
            </a:r>
            <a:endParaRPr lang="es-MX" sz="180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6078426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9" name="Google Shape;229;p2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70</a:t>
            </a:fld>
            <a:endParaRPr/>
          </a:p>
        </p:txBody>
      </p:sp>
      <p:grpSp>
        <p:nvGrpSpPr>
          <p:cNvPr id="230" name="Google Shape;230;p24"/>
          <p:cNvGrpSpPr/>
          <p:nvPr/>
        </p:nvGrpSpPr>
        <p:grpSpPr>
          <a:xfrm>
            <a:off x="6762074" y="417731"/>
            <a:ext cx="2120985" cy="4361089"/>
            <a:chOff x="5160100" y="1609475"/>
            <a:chExt cx="975300" cy="2005375"/>
          </a:xfrm>
        </p:grpSpPr>
        <p:sp>
          <p:nvSpPr>
            <p:cNvPr id="231" name="Google Shape;231;p24"/>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4"/>
          <p:cNvGrpSpPr/>
          <p:nvPr/>
        </p:nvGrpSpPr>
        <p:grpSpPr>
          <a:xfrm>
            <a:off x="7449562" y="227094"/>
            <a:ext cx="433800" cy="433800"/>
            <a:chOff x="5382800" y="412975"/>
            <a:chExt cx="433800" cy="433800"/>
          </a:xfrm>
        </p:grpSpPr>
        <p:sp>
          <p:nvSpPr>
            <p:cNvPr id="234" name="Google Shape;234;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24"/>
          <p:cNvGrpSpPr/>
          <p:nvPr/>
        </p:nvGrpSpPr>
        <p:grpSpPr>
          <a:xfrm>
            <a:off x="7186989" y="2007084"/>
            <a:ext cx="548193" cy="548193"/>
            <a:chOff x="5382800" y="412975"/>
            <a:chExt cx="433800" cy="433800"/>
          </a:xfrm>
        </p:grpSpPr>
        <p:sp>
          <p:nvSpPr>
            <p:cNvPr id="238" name="Google Shape;238;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24"/>
          <p:cNvGrpSpPr/>
          <p:nvPr/>
        </p:nvGrpSpPr>
        <p:grpSpPr>
          <a:xfrm>
            <a:off x="8103270" y="1037014"/>
            <a:ext cx="305439" cy="305439"/>
            <a:chOff x="5382800" y="412975"/>
            <a:chExt cx="433800" cy="433800"/>
          </a:xfrm>
        </p:grpSpPr>
        <p:sp>
          <p:nvSpPr>
            <p:cNvPr id="242" name="Google Shape;242;p24"/>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4"/>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4"/>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111;p17">
            <a:extLst>
              <a:ext uri="{FF2B5EF4-FFF2-40B4-BE49-F238E27FC236}">
                <a16:creationId xmlns:a16="http://schemas.microsoft.com/office/drawing/2014/main" id="{16C42254-315B-4457-9328-0B620F476125}"/>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Fecha de nacimiento</a:t>
            </a:r>
          </a:p>
        </p:txBody>
      </p:sp>
      <p:sp>
        <p:nvSpPr>
          <p:cNvPr id="23" name="Google Shape;112;p17">
            <a:extLst>
              <a:ext uri="{FF2B5EF4-FFF2-40B4-BE49-F238E27FC236}">
                <a16:creationId xmlns:a16="http://schemas.microsoft.com/office/drawing/2014/main" id="{7B0C513E-DDFC-416D-8486-DCB67D882303}"/>
              </a:ext>
            </a:extLst>
          </p:cNvPr>
          <p:cNvSpPr txBox="1">
            <a:spLocks/>
          </p:cNvSpPr>
          <p:nvPr/>
        </p:nvSpPr>
        <p:spPr>
          <a:xfrm>
            <a:off x="706638" y="1224925"/>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2000" dirty="0"/>
              <a:t>El año de reporte menos el año </a:t>
            </a:r>
            <a:r>
              <a:rPr lang="es-MX" sz="2000" b="1" dirty="0"/>
              <a:t>fecha de nacimiento</a:t>
            </a:r>
            <a:r>
              <a:rPr lang="es-MX" sz="2000" dirty="0"/>
              <a:t> debe ser </a:t>
            </a:r>
            <a:r>
              <a:rPr lang="es-MX" sz="2000" b="1" dirty="0"/>
              <a:t>menor</a:t>
            </a:r>
            <a:r>
              <a:rPr lang="es-MX" sz="2000" dirty="0"/>
              <a:t> o </a:t>
            </a:r>
            <a:r>
              <a:rPr lang="es-MX" sz="2000" b="1" dirty="0"/>
              <a:t>igual</a:t>
            </a:r>
            <a:r>
              <a:rPr lang="es-MX" sz="2000" dirty="0"/>
              <a:t> a 110.</a:t>
            </a:r>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endParaRPr lang="es-MX" sz="2000" dirty="0"/>
          </a:p>
          <a:p>
            <a:pPr marL="419100" indent="-342900">
              <a:spcBef>
                <a:spcPts val="600"/>
              </a:spcBef>
              <a:buSzPts val="2400"/>
              <a:buFont typeface="Arial" panose="020B0604020202020204" pitchFamily="34" charset="0"/>
              <a:buChar char="•"/>
            </a:pPr>
            <a:endParaRPr lang="es-MX" sz="2000" dirty="0"/>
          </a:p>
          <a:p>
            <a:pPr marL="419100" indent="-342900" algn="just">
              <a:spcBef>
                <a:spcPts val="600"/>
              </a:spcBef>
              <a:buSzPts val="2400"/>
              <a:buFont typeface="Arial" panose="020B0604020202020204" pitchFamily="34" charset="0"/>
              <a:buChar char="•"/>
            </a:pPr>
            <a:r>
              <a:rPr lang="es-MX" sz="2000" dirty="0"/>
              <a:t>La </a:t>
            </a:r>
            <a:r>
              <a:rPr lang="es-MX" sz="2000" b="1" dirty="0"/>
              <a:t>fecha de nacimiento </a:t>
            </a:r>
            <a:r>
              <a:rPr lang="es-MX" sz="2000" dirty="0"/>
              <a:t>(datos generales) debe ser </a:t>
            </a:r>
            <a:r>
              <a:rPr lang="es-MX" sz="2000" b="1" dirty="0"/>
              <a:t>igual</a:t>
            </a:r>
            <a:r>
              <a:rPr lang="es-MX" sz="2000" dirty="0"/>
              <a:t> a </a:t>
            </a:r>
            <a:r>
              <a:rPr lang="es-MX" sz="2000" b="1" dirty="0"/>
              <a:t>fecha de nacimiento</a:t>
            </a:r>
            <a:r>
              <a:rPr lang="es-MX" sz="2000" dirty="0"/>
              <a:t> (siniestros).</a:t>
            </a:r>
          </a:p>
          <a:p>
            <a:pPr marL="419100" indent="-342900">
              <a:spcBef>
                <a:spcPts val="600"/>
              </a:spcBef>
              <a:buSzPts val="2400"/>
              <a:buFont typeface="Arial" panose="020B0604020202020204" pitchFamily="34" charset="0"/>
              <a:buChar char="•"/>
            </a:pPr>
            <a:endParaRPr lang="es-MX" sz="2000" dirty="0"/>
          </a:p>
        </p:txBody>
      </p:sp>
      <p:sp>
        <p:nvSpPr>
          <p:cNvPr id="21" name="Google Shape;112;p17">
            <a:extLst>
              <a:ext uri="{FF2B5EF4-FFF2-40B4-BE49-F238E27FC236}">
                <a16:creationId xmlns:a16="http://schemas.microsoft.com/office/drawing/2014/main" id="{5F4FA0F5-2D69-4173-8ADF-6D548B677EA9}"/>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p:txBody>
      </p:sp>
      <p:sp>
        <p:nvSpPr>
          <p:cNvPr id="24" name="CuadroTexto 23">
            <a:extLst>
              <a:ext uri="{FF2B5EF4-FFF2-40B4-BE49-F238E27FC236}">
                <a16:creationId xmlns:a16="http://schemas.microsoft.com/office/drawing/2014/main" id="{138B2942-6F0F-4557-8029-4B0E7116BA95}"/>
              </a:ext>
            </a:extLst>
          </p:cNvPr>
          <p:cNvSpPr txBox="1"/>
          <p:nvPr/>
        </p:nvSpPr>
        <p:spPr>
          <a:xfrm>
            <a:off x="2563220" y="2275353"/>
            <a:ext cx="2497016" cy="307777"/>
          </a:xfrm>
          <a:prstGeom prst="rect">
            <a:avLst/>
          </a:prstGeom>
          <a:noFill/>
        </p:spPr>
        <p:txBody>
          <a:bodyPr wrap="square" rtlCol="0">
            <a:spAutoFit/>
          </a:bodyPr>
          <a:lstStyle/>
          <a:p>
            <a:pPr algn="ctr"/>
            <a:r>
              <a:rPr lang="es-MX" dirty="0"/>
              <a:t>Año Fecha de nacimiento</a:t>
            </a:r>
          </a:p>
        </p:txBody>
      </p:sp>
      <p:sp>
        <p:nvSpPr>
          <p:cNvPr id="25" name="CuadroTexto 24">
            <a:extLst>
              <a:ext uri="{FF2B5EF4-FFF2-40B4-BE49-F238E27FC236}">
                <a16:creationId xmlns:a16="http://schemas.microsoft.com/office/drawing/2014/main" id="{6D58CD72-3FB0-4D75-92FB-54D8011294A0}"/>
              </a:ext>
            </a:extLst>
          </p:cNvPr>
          <p:cNvSpPr txBox="1"/>
          <p:nvPr/>
        </p:nvSpPr>
        <p:spPr>
          <a:xfrm>
            <a:off x="923035" y="2285671"/>
            <a:ext cx="1554020" cy="307777"/>
          </a:xfrm>
          <a:prstGeom prst="rect">
            <a:avLst/>
          </a:prstGeom>
          <a:noFill/>
        </p:spPr>
        <p:txBody>
          <a:bodyPr wrap="square" rtlCol="0">
            <a:spAutoFit/>
          </a:bodyPr>
          <a:lstStyle/>
          <a:p>
            <a:pPr algn="ctr"/>
            <a:r>
              <a:rPr lang="es-MX" dirty="0"/>
              <a:t>Año de reporte</a:t>
            </a:r>
          </a:p>
        </p:txBody>
      </p:sp>
      <p:sp>
        <p:nvSpPr>
          <p:cNvPr id="26" name="CuadroTexto 25">
            <a:extLst>
              <a:ext uri="{FF2B5EF4-FFF2-40B4-BE49-F238E27FC236}">
                <a16:creationId xmlns:a16="http://schemas.microsoft.com/office/drawing/2014/main" id="{D7D36106-3DD5-4118-A4D5-2B77D7230EAB}"/>
              </a:ext>
            </a:extLst>
          </p:cNvPr>
          <p:cNvSpPr txBox="1"/>
          <p:nvPr/>
        </p:nvSpPr>
        <p:spPr>
          <a:xfrm>
            <a:off x="1925895" y="2107661"/>
            <a:ext cx="1133062" cy="584775"/>
          </a:xfrm>
          <a:prstGeom prst="rect">
            <a:avLst/>
          </a:prstGeom>
          <a:noFill/>
        </p:spPr>
        <p:txBody>
          <a:bodyPr wrap="square" rtlCol="0">
            <a:spAutoFit/>
          </a:bodyPr>
          <a:lstStyle/>
          <a:p>
            <a:pPr algn="ctr"/>
            <a:r>
              <a:rPr lang="es-MX" sz="3200" b="1" dirty="0"/>
              <a:t>-</a:t>
            </a:r>
          </a:p>
        </p:txBody>
      </p:sp>
      <p:sp>
        <p:nvSpPr>
          <p:cNvPr id="27" name="CuadroTexto 26">
            <a:extLst>
              <a:ext uri="{FF2B5EF4-FFF2-40B4-BE49-F238E27FC236}">
                <a16:creationId xmlns:a16="http://schemas.microsoft.com/office/drawing/2014/main" id="{948BFF83-5CFD-4A58-8B40-8F69F9EDF74F}"/>
              </a:ext>
            </a:extLst>
          </p:cNvPr>
          <p:cNvSpPr txBox="1"/>
          <p:nvPr/>
        </p:nvSpPr>
        <p:spPr>
          <a:xfrm>
            <a:off x="4636269" y="2135211"/>
            <a:ext cx="1133062" cy="584775"/>
          </a:xfrm>
          <a:prstGeom prst="rect">
            <a:avLst/>
          </a:prstGeom>
          <a:noFill/>
        </p:spPr>
        <p:txBody>
          <a:bodyPr wrap="square" rtlCol="0">
            <a:spAutoFit/>
          </a:bodyPr>
          <a:lstStyle>
            <a:defPPr marR="0" lvl="0" algn="l" rtl="0">
              <a:lnSpc>
                <a:spcPct val="100000"/>
              </a:lnSpc>
              <a:spcBef>
                <a:spcPts val="0"/>
              </a:spcBef>
              <a:spcAft>
                <a:spcPts val="0"/>
              </a:spcAft>
            </a:defPPr>
            <a:lvl1pPr algn="ctr">
              <a:defRPr sz="3200" b="1"/>
            </a:lvl1pPr>
          </a:lstStyle>
          <a:p>
            <a:r>
              <a:rPr lang="es-MX" dirty="0"/>
              <a:t>&lt;=</a:t>
            </a:r>
          </a:p>
        </p:txBody>
      </p:sp>
      <p:sp>
        <p:nvSpPr>
          <p:cNvPr id="28" name="CuadroTexto 27">
            <a:extLst>
              <a:ext uri="{FF2B5EF4-FFF2-40B4-BE49-F238E27FC236}">
                <a16:creationId xmlns:a16="http://schemas.microsoft.com/office/drawing/2014/main" id="{584FFDEA-4817-4A14-AC10-8996512DC907}"/>
              </a:ext>
            </a:extLst>
          </p:cNvPr>
          <p:cNvSpPr txBox="1"/>
          <p:nvPr/>
        </p:nvSpPr>
        <p:spPr>
          <a:xfrm>
            <a:off x="5285143" y="2275887"/>
            <a:ext cx="1133062" cy="307777"/>
          </a:xfrm>
          <a:prstGeom prst="rect">
            <a:avLst/>
          </a:prstGeom>
          <a:noFill/>
        </p:spPr>
        <p:txBody>
          <a:bodyPr wrap="square" rtlCol="0">
            <a:spAutoFit/>
          </a:bodyPr>
          <a:lstStyle/>
          <a:p>
            <a:pPr algn="ctr"/>
            <a:r>
              <a:rPr lang="es-MX" dirty="0"/>
              <a:t>110</a:t>
            </a:r>
          </a:p>
        </p:txBody>
      </p:sp>
    </p:spTree>
    <p:extLst>
      <p:ext uri="{BB962C8B-B14F-4D97-AF65-F5344CB8AC3E}">
        <p14:creationId xmlns:p14="http://schemas.microsoft.com/office/powerpoint/2010/main" val="2404723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71</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451058" cy="366747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dirty="0"/>
              <a:t>Se reportará el importe total reclamado, sin descontar el deducible ni el coaseguro correspondiente. </a:t>
            </a:r>
          </a:p>
          <a:p>
            <a:pPr marL="419100" indent="-342900">
              <a:spcBef>
                <a:spcPts val="600"/>
              </a:spcBef>
              <a:buSzPts val="2400"/>
              <a:buFont typeface="Arial" panose="020B0604020202020204" pitchFamily="34" charset="0"/>
              <a:buChar char="•"/>
            </a:pPr>
            <a:endParaRPr lang="es-MX" dirty="0"/>
          </a:p>
          <a:p>
            <a:pPr marL="419100" indent="-342900">
              <a:spcBef>
                <a:spcPts val="600"/>
              </a:spcBef>
              <a:buSzPts val="2400"/>
              <a:buFont typeface="Arial" panose="020B0604020202020204" pitchFamily="34" charset="0"/>
              <a:buChar char="•"/>
            </a:pPr>
            <a:r>
              <a:rPr lang="es-MX" dirty="0"/>
              <a:t>Si año fecha de contabilización del siniestro es </a:t>
            </a:r>
            <a:r>
              <a:rPr lang="es-MX" b="1" dirty="0"/>
              <a:t>igual</a:t>
            </a:r>
            <a:r>
              <a:rPr lang="es-MX" dirty="0"/>
              <a:t> a año fecha de reporte y la moneda es nacional entonces </a:t>
            </a:r>
            <a:r>
              <a:rPr lang="es-MX" b="1" dirty="0"/>
              <a:t>monto de la reclamación</a:t>
            </a:r>
            <a:r>
              <a:rPr lang="es-MX" dirty="0"/>
              <a:t> deber ser mayor o igual a monto pagado del siniestro.</a:t>
            </a:r>
          </a:p>
          <a:p>
            <a:pPr marL="419100" indent="-342900">
              <a:spcBef>
                <a:spcPts val="600"/>
              </a:spcBef>
              <a:buSzPts val="2400"/>
              <a:buFont typeface="Arial" panose="020B0604020202020204" pitchFamily="34" charset="0"/>
              <a:buChar char="•"/>
            </a:pPr>
            <a:endParaRPr lang="es-MX" dirty="0"/>
          </a:p>
          <a:p>
            <a:pPr marL="419100" indent="-342900" algn="just">
              <a:spcBef>
                <a:spcPts val="600"/>
              </a:spcBef>
              <a:buSzPts val="2400"/>
              <a:buFont typeface="Arial" panose="020B0604020202020204" pitchFamily="34" charset="0"/>
              <a:buChar char="•"/>
            </a:pPr>
            <a:r>
              <a:rPr lang="es-MX" dirty="0"/>
              <a:t>Si año fecha de contabilización del siniestro es </a:t>
            </a:r>
            <a:r>
              <a:rPr lang="es-MX" b="1" dirty="0"/>
              <a:t>igual</a:t>
            </a:r>
            <a:r>
              <a:rPr lang="es-MX" dirty="0"/>
              <a:t> a año </a:t>
            </a:r>
            <a:r>
              <a:rPr lang="es-MX"/>
              <a:t>de reporte y el monto de la reclamación es </a:t>
            </a:r>
            <a:r>
              <a:rPr lang="es-MX" b="1"/>
              <a:t>mayor</a:t>
            </a:r>
            <a:r>
              <a:rPr lang="es-MX"/>
              <a:t> a cero entonces </a:t>
            </a:r>
            <a:r>
              <a:rPr lang="es-MX" b="1" dirty="0"/>
              <a:t>monto de la reclamación</a:t>
            </a:r>
            <a:r>
              <a:rPr lang="es-MX" dirty="0"/>
              <a:t> deber ser </a:t>
            </a:r>
            <a:r>
              <a:rPr lang="es-MX" b="1" dirty="0"/>
              <a:t>mayor</a:t>
            </a:r>
            <a:r>
              <a:rPr lang="es-MX" dirty="0"/>
              <a:t> o </a:t>
            </a:r>
            <a:r>
              <a:rPr lang="es-MX" b="1" dirty="0"/>
              <a:t>igual</a:t>
            </a:r>
            <a:r>
              <a:rPr lang="es-MX"/>
              <a:t> al monto recuperado de reaseguro.</a:t>
            </a:r>
          </a:p>
          <a:p>
            <a:pPr marL="419100" indent="-342900">
              <a:spcBef>
                <a:spcPts val="600"/>
              </a:spcBef>
              <a:buSzPts val="2400"/>
              <a:buFont typeface="Arial" panose="020B0604020202020204" pitchFamily="34" charset="0"/>
              <a:buChar char="•"/>
            </a:pPr>
            <a:endParaRPr lang="es-MX"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8853487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72</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467853"/>
            <a:ext cx="5535279" cy="35372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1600" dirty="0"/>
              <a:t>Si año fecha de contabilización del siniestro es </a:t>
            </a:r>
            <a:r>
              <a:rPr lang="es-MX" sz="1600" b="1" dirty="0"/>
              <a:t>igual</a:t>
            </a:r>
            <a:r>
              <a:rPr lang="es-MX" sz="1600" dirty="0"/>
              <a:t> a año de reporte y la moneda es nacional entonces </a:t>
            </a:r>
            <a:r>
              <a:rPr lang="es-MX" sz="1600" b="1" dirty="0"/>
              <a:t>monto de la reclamación</a:t>
            </a:r>
            <a:r>
              <a:rPr lang="es-MX" sz="1600" dirty="0"/>
              <a:t> deber ser </a:t>
            </a:r>
            <a:r>
              <a:rPr lang="es-MX" sz="1600" b="1" dirty="0"/>
              <a:t>mayor</a:t>
            </a:r>
            <a:r>
              <a:rPr lang="es-MX" sz="1600" dirty="0"/>
              <a:t> o </a:t>
            </a:r>
            <a:r>
              <a:rPr lang="es-MX" sz="1600" b="1" dirty="0"/>
              <a:t>igual</a:t>
            </a:r>
            <a:r>
              <a:rPr lang="es-MX" sz="1600" dirty="0"/>
              <a:t> a 0.</a:t>
            </a:r>
            <a:endParaRPr lang="es-ES"/>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a:t>Si la Suma Asegurada es mayor a cero entonces el</a:t>
            </a:r>
            <a:r>
              <a:rPr lang="es-MX" sz="1600" dirty="0"/>
              <a:t> </a:t>
            </a:r>
            <a:r>
              <a:rPr lang="es-MX" sz="1600" b="1" dirty="0"/>
              <a:t>monto de la reclamación</a:t>
            </a:r>
            <a:r>
              <a:rPr lang="es-MX" sz="1600" dirty="0"/>
              <a:t> debe ser </a:t>
            </a:r>
            <a:r>
              <a:rPr lang="es-MX" sz="1600" b="1" dirty="0"/>
              <a:t>menor</a:t>
            </a:r>
            <a:r>
              <a:rPr lang="es-MX" sz="1600" dirty="0"/>
              <a:t> o </a:t>
            </a:r>
            <a:r>
              <a:rPr lang="es-MX" sz="1600" b="1" dirty="0"/>
              <a:t>igual</a:t>
            </a:r>
            <a:r>
              <a:rPr lang="es-MX" sz="1600" dirty="0"/>
              <a:t> al valor máximo de la suma asegurada.</a:t>
            </a:r>
          </a:p>
          <a:p>
            <a:pPr marL="76200" algn="just">
              <a:spcBef>
                <a:spcPts val="600"/>
              </a:spcBef>
              <a:buSzPts val="2400"/>
            </a:pPr>
            <a:r>
              <a:rPr lang="es-MX" sz="1800" dirty="0"/>
              <a:t> </a:t>
            </a:r>
            <a:r>
              <a:rPr lang="es-MX" dirty="0"/>
              <a:t>(Nota: Está validación se realiza agrupando los datos a nivel póliza y certificado)</a:t>
            </a:r>
            <a:endParaRPr lang="es-MX"/>
          </a:p>
          <a:p>
            <a:pPr marL="419100" indent="-342900">
              <a:spcBef>
                <a:spcPts val="600"/>
              </a:spcBef>
              <a:buSzPts val="2400"/>
              <a:buFont typeface="Arial" panose="020B0604020202020204" pitchFamily="34" charset="0"/>
              <a:buChar char="•"/>
            </a:pPr>
            <a:endParaRPr lang="es-MX" sz="18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6252148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73</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467853"/>
            <a:ext cx="5535279" cy="353728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lgn="just">
              <a:spcBef>
                <a:spcPts val="600"/>
              </a:spcBef>
              <a:buSzPts val="2400"/>
              <a:buFont typeface="Arial" panose="020B0604020202020204" pitchFamily="34" charset="0"/>
              <a:buChar char="•"/>
            </a:pPr>
            <a:r>
              <a:rPr lang="es-MX" sz="2000" dirty="0"/>
              <a:t>Si el </a:t>
            </a:r>
            <a:r>
              <a:rPr lang="es-MX" sz="2000" b="1" dirty="0"/>
              <a:t>monto de la reclamación</a:t>
            </a:r>
            <a:r>
              <a:rPr lang="es-MX" sz="2000" dirty="0"/>
              <a:t> es </a:t>
            </a:r>
            <a:r>
              <a:rPr lang="es-MX" sz="2000" b="1" dirty="0"/>
              <a:t>mayor</a:t>
            </a:r>
            <a:r>
              <a:rPr lang="es-MX" sz="2000" dirty="0"/>
              <a:t> a 0 entonces el </a:t>
            </a:r>
            <a:r>
              <a:rPr lang="es-MX" sz="2000" b="1" dirty="0"/>
              <a:t>monto de la reclamación</a:t>
            </a:r>
            <a:r>
              <a:rPr lang="es-MX" sz="2000" dirty="0"/>
              <a:t>  es </a:t>
            </a:r>
            <a:r>
              <a:rPr lang="es-MX" sz="2000" b="1" dirty="0"/>
              <a:t>mayor</a:t>
            </a:r>
            <a:r>
              <a:rPr lang="es-MX" sz="2000" dirty="0"/>
              <a:t> o </a:t>
            </a:r>
            <a:r>
              <a:rPr lang="es-MX" sz="2000" b="1" dirty="0"/>
              <a:t>igual</a:t>
            </a:r>
            <a:r>
              <a:rPr lang="es-MX" sz="2000" dirty="0"/>
              <a:t> al monto de deducible </a:t>
            </a:r>
            <a:r>
              <a:rPr lang="es-MX" sz="2000" b="1" dirty="0"/>
              <a:t>más</a:t>
            </a:r>
            <a:r>
              <a:rPr lang="es-MX" sz="2000" dirty="0"/>
              <a:t> el monto de coaseguro.</a:t>
            </a:r>
            <a:endParaRPr lang="es-ES"/>
          </a:p>
          <a:p>
            <a:pPr marL="419100" indent="-342900">
              <a:spcBef>
                <a:spcPts val="600"/>
              </a:spcBef>
              <a:buSzPts val="2400"/>
              <a:buFont typeface="Arial" panose="020B0604020202020204" pitchFamily="34" charset="0"/>
              <a:buChar char="•"/>
            </a:pPr>
            <a:endParaRPr lang="es-MX" sz="2000"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4532948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19"/>
          <p:cNvGrpSpPr/>
          <p:nvPr/>
        </p:nvGrpSpPr>
        <p:grpSpPr>
          <a:xfrm>
            <a:off x="6769824" y="411366"/>
            <a:ext cx="2114752" cy="4367730"/>
            <a:chOff x="8078788" y="3651250"/>
            <a:chExt cx="1389000" cy="2868600"/>
          </a:xfrm>
        </p:grpSpPr>
        <p:sp>
          <p:nvSpPr>
            <p:cNvPr id="162" name="Google Shape;162;p19"/>
            <p:cNvSpPr/>
            <p:nvPr/>
          </p:nvSpPr>
          <p:spPr>
            <a:xfrm>
              <a:off x="8083550" y="3651250"/>
              <a:ext cx="1384200" cy="2868600"/>
            </a:xfrm>
            <a:custGeom>
              <a:avLst/>
              <a:gdLst/>
              <a:ahLst/>
              <a:cxnLst/>
              <a:rect l="l" t="t" r="r" b="b"/>
              <a:pathLst>
                <a:path w="120000" h="120000" extrusionOk="0">
                  <a:moveTo>
                    <a:pt x="118506" y="61353"/>
                  </a:moveTo>
                  <a:cubicBezTo>
                    <a:pt x="117760" y="61172"/>
                    <a:pt x="118133" y="61263"/>
                    <a:pt x="118506" y="61353"/>
                  </a:cubicBezTo>
                  <a:cubicBezTo>
                    <a:pt x="115894" y="60631"/>
                    <a:pt x="114401" y="59187"/>
                    <a:pt x="112348" y="58195"/>
                  </a:cubicBezTo>
                  <a:cubicBezTo>
                    <a:pt x="111415" y="57654"/>
                    <a:pt x="110295" y="57203"/>
                    <a:pt x="108989" y="57022"/>
                  </a:cubicBezTo>
                  <a:cubicBezTo>
                    <a:pt x="108429" y="57022"/>
                    <a:pt x="107496" y="57022"/>
                    <a:pt x="107122" y="56932"/>
                  </a:cubicBezTo>
                  <a:cubicBezTo>
                    <a:pt x="106936" y="56842"/>
                    <a:pt x="106749" y="56571"/>
                    <a:pt x="106749" y="56481"/>
                  </a:cubicBezTo>
                  <a:cubicBezTo>
                    <a:pt x="106562" y="56300"/>
                    <a:pt x="106376" y="56030"/>
                    <a:pt x="106189" y="55849"/>
                  </a:cubicBezTo>
                  <a:cubicBezTo>
                    <a:pt x="105069" y="54406"/>
                    <a:pt x="104323" y="52872"/>
                    <a:pt x="103950" y="51338"/>
                  </a:cubicBezTo>
                  <a:cubicBezTo>
                    <a:pt x="103763" y="50345"/>
                    <a:pt x="103763" y="49443"/>
                    <a:pt x="103390" y="48541"/>
                  </a:cubicBezTo>
                  <a:cubicBezTo>
                    <a:pt x="102643" y="46917"/>
                    <a:pt x="101710" y="45383"/>
                    <a:pt x="100404" y="43849"/>
                  </a:cubicBezTo>
                  <a:cubicBezTo>
                    <a:pt x="100031" y="43308"/>
                    <a:pt x="99471" y="42586"/>
                    <a:pt x="98724" y="42045"/>
                  </a:cubicBezTo>
                  <a:cubicBezTo>
                    <a:pt x="98164" y="41684"/>
                    <a:pt x="97604" y="41323"/>
                    <a:pt x="97418" y="40781"/>
                  </a:cubicBezTo>
                  <a:cubicBezTo>
                    <a:pt x="97045" y="40060"/>
                    <a:pt x="97231" y="39248"/>
                    <a:pt x="97045" y="38436"/>
                  </a:cubicBezTo>
                  <a:cubicBezTo>
                    <a:pt x="96858" y="37624"/>
                    <a:pt x="96671" y="36902"/>
                    <a:pt x="96485" y="36090"/>
                  </a:cubicBezTo>
                  <a:cubicBezTo>
                    <a:pt x="96111" y="34556"/>
                    <a:pt x="95552" y="33022"/>
                    <a:pt x="94805" y="31488"/>
                  </a:cubicBezTo>
                  <a:cubicBezTo>
                    <a:pt x="94618" y="31127"/>
                    <a:pt x="94805" y="30766"/>
                    <a:pt x="94992" y="30406"/>
                  </a:cubicBezTo>
                  <a:cubicBezTo>
                    <a:pt x="94992" y="30045"/>
                    <a:pt x="94992" y="29593"/>
                    <a:pt x="94992" y="29233"/>
                  </a:cubicBezTo>
                  <a:cubicBezTo>
                    <a:pt x="94992" y="28421"/>
                    <a:pt x="94992" y="27609"/>
                    <a:pt x="94805" y="26796"/>
                  </a:cubicBezTo>
                  <a:cubicBezTo>
                    <a:pt x="94432" y="25353"/>
                    <a:pt x="92566" y="24090"/>
                    <a:pt x="91073" y="22917"/>
                  </a:cubicBezTo>
                  <a:cubicBezTo>
                    <a:pt x="89393" y="21563"/>
                    <a:pt x="86594" y="21022"/>
                    <a:pt x="83421" y="20751"/>
                  </a:cubicBezTo>
                  <a:cubicBezTo>
                    <a:pt x="81928" y="20571"/>
                    <a:pt x="80248" y="20571"/>
                    <a:pt x="78569" y="20481"/>
                  </a:cubicBezTo>
                  <a:cubicBezTo>
                    <a:pt x="77822" y="20481"/>
                    <a:pt x="77076" y="20481"/>
                    <a:pt x="76329" y="20481"/>
                  </a:cubicBezTo>
                  <a:cubicBezTo>
                    <a:pt x="75769" y="20481"/>
                    <a:pt x="75583" y="20481"/>
                    <a:pt x="75209" y="20300"/>
                  </a:cubicBezTo>
                  <a:cubicBezTo>
                    <a:pt x="75023" y="20210"/>
                    <a:pt x="74650" y="20120"/>
                    <a:pt x="74276" y="20030"/>
                  </a:cubicBezTo>
                  <a:cubicBezTo>
                    <a:pt x="72970" y="19578"/>
                    <a:pt x="71664" y="19127"/>
                    <a:pt x="70171" y="18766"/>
                  </a:cubicBezTo>
                  <a:cubicBezTo>
                    <a:pt x="69797" y="18676"/>
                    <a:pt x="69424" y="18496"/>
                    <a:pt x="69051" y="18406"/>
                  </a:cubicBezTo>
                  <a:cubicBezTo>
                    <a:pt x="68864" y="18406"/>
                    <a:pt x="68491" y="18315"/>
                    <a:pt x="68304" y="18225"/>
                  </a:cubicBezTo>
                  <a:cubicBezTo>
                    <a:pt x="68304" y="18135"/>
                    <a:pt x="68304" y="18045"/>
                    <a:pt x="68304" y="18045"/>
                  </a:cubicBezTo>
                  <a:cubicBezTo>
                    <a:pt x="68118" y="17323"/>
                    <a:pt x="67931" y="16601"/>
                    <a:pt x="67744" y="15969"/>
                  </a:cubicBezTo>
                  <a:cubicBezTo>
                    <a:pt x="67744" y="15609"/>
                    <a:pt x="67744" y="15338"/>
                    <a:pt x="67558" y="15067"/>
                  </a:cubicBezTo>
                  <a:cubicBezTo>
                    <a:pt x="67558" y="14977"/>
                    <a:pt x="67558" y="14887"/>
                    <a:pt x="67558" y="14887"/>
                  </a:cubicBezTo>
                  <a:cubicBezTo>
                    <a:pt x="67558" y="14796"/>
                    <a:pt x="67744" y="14796"/>
                    <a:pt x="67931" y="14706"/>
                  </a:cubicBezTo>
                  <a:cubicBezTo>
                    <a:pt x="68304" y="14616"/>
                    <a:pt x="68491" y="14526"/>
                    <a:pt x="68864" y="14345"/>
                  </a:cubicBezTo>
                  <a:cubicBezTo>
                    <a:pt x="69424" y="13984"/>
                    <a:pt x="69611" y="13533"/>
                    <a:pt x="69984" y="13082"/>
                  </a:cubicBezTo>
                  <a:cubicBezTo>
                    <a:pt x="70357" y="12451"/>
                    <a:pt x="70730" y="11819"/>
                    <a:pt x="71104" y="11187"/>
                  </a:cubicBezTo>
                  <a:cubicBezTo>
                    <a:pt x="72597" y="8481"/>
                    <a:pt x="73343" y="5052"/>
                    <a:pt x="70171" y="2526"/>
                  </a:cubicBezTo>
                  <a:cubicBezTo>
                    <a:pt x="68678" y="1443"/>
                    <a:pt x="66438" y="631"/>
                    <a:pt x="63639" y="270"/>
                  </a:cubicBezTo>
                  <a:cubicBezTo>
                    <a:pt x="62706" y="180"/>
                    <a:pt x="59906" y="0"/>
                    <a:pt x="58040" y="180"/>
                  </a:cubicBezTo>
                  <a:cubicBezTo>
                    <a:pt x="55241" y="360"/>
                    <a:pt x="52628" y="812"/>
                    <a:pt x="50762" y="1714"/>
                  </a:cubicBezTo>
                  <a:cubicBezTo>
                    <a:pt x="48709" y="2796"/>
                    <a:pt x="47776" y="4150"/>
                    <a:pt x="47402" y="5503"/>
                  </a:cubicBezTo>
                  <a:cubicBezTo>
                    <a:pt x="46469" y="8300"/>
                    <a:pt x="47962" y="11007"/>
                    <a:pt x="49828" y="13533"/>
                  </a:cubicBezTo>
                  <a:cubicBezTo>
                    <a:pt x="50015" y="13894"/>
                    <a:pt x="50388" y="14165"/>
                    <a:pt x="50762" y="14345"/>
                  </a:cubicBezTo>
                  <a:cubicBezTo>
                    <a:pt x="50948" y="14436"/>
                    <a:pt x="51135" y="14616"/>
                    <a:pt x="51508" y="14706"/>
                  </a:cubicBezTo>
                  <a:cubicBezTo>
                    <a:pt x="51508" y="14706"/>
                    <a:pt x="51881" y="14796"/>
                    <a:pt x="51881" y="14887"/>
                  </a:cubicBezTo>
                  <a:cubicBezTo>
                    <a:pt x="52068" y="14977"/>
                    <a:pt x="51881" y="15338"/>
                    <a:pt x="51881" y="15428"/>
                  </a:cubicBezTo>
                  <a:cubicBezTo>
                    <a:pt x="51695" y="16150"/>
                    <a:pt x="51508" y="16962"/>
                    <a:pt x="51321" y="17684"/>
                  </a:cubicBezTo>
                  <a:cubicBezTo>
                    <a:pt x="51321" y="17774"/>
                    <a:pt x="51321" y="18045"/>
                    <a:pt x="51135" y="18225"/>
                  </a:cubicBezTo>
                  <a:cubicBezTo>
                    <a:pt x="51135" y="18315"/>
                    <a:pt x="50575" y="18406"/>
                    <a:pt x="50388" y="18406"/>
                  </a:cubicBezTo>
                  <a:cubicBezTo>
                    <a:pt x="50015" y="18496"/>
                    <a:pt x="49642" y="18676"/>
                    <a:pt x="49269" y="18766"/>
                  </a:cubicBezTo>
                  <a:cubicBezTo>
                    <a:pt x="48709" y="18947"/>
                    <a:pt x="47962" y="19127"/>
                    <a:pt x="47216" y="19398"/>
                  </a:cubicBezTo>
                  <a:cubicBezTo>
                    <a:pt x="46469" y="19578"/>
                    <a:pt x="45909" y="19759"/>
                    <a:pt x="45163" y="20030"/>
                  </a:cubicBezTo>
                  <a:cubicBezTo>
                    <a:pt x="44976" y="20120"/>
                    <a:pt x="44603" y="20210"/>
                    <a:pt x="44416" y="20300"/>
                  </a:cubicBezTo>
                  <a:cubicBezTo>
                    <a:pt x="43856" y="20481"/>
                    <a:pt x="43856" y="20481"/>
                    <a:pt x="43297" y="20481"/>
                  </a:cubicBezTo>
                  <a:cubicBezTo>
                    <a:pt x="41617" y="20481"/>
                    <a:pt x="39937" y="20481"/>
                    <a:pt x="38258" y="20571"/>
                  </a:cubicBezTo>
                  <a:cubicBezTo>
                    <a:pt x="35458" y="20751"/>
                    <a:pt x="31912" y="21022"/>
                    <a:pt x="29860" y="22015"/>
                  </a:cubicBezTo>
                  <a:cubicBezTo>
                    <a:pt x="28740" y="22556"/>
                    <a:pt x="27993" y="23187"/>
                    <a:pt x="27247" y="23819"/>
                  </a:cubicBezTo>
                  <a:cubicBezTo>
                    <a:pt x="26500" y="24451"/>
                    <a:pt x="25754" y="25082"/>
                    <a:pt x="25194" y="25804"/>
                  </a:cubicBezTo>
                  <a:cubicBezTo>
                    <a:pt x="24634" y="26526"/>
                    <a:pt x="24634" y="27338"/>
                    <a:pt x="24447" y="28060"/>
                  </a:cubicBezTo>
                  <a:cubicBezTo>
                    <a:pt x="24447" y="28872"/>
                    <a:pt x="24447" y="29684"/>
                    <a:pt x="24634" y="30406"/>
                  </a:cubicBezTo>
                  <a:cubicBezTo>
                    <a:pt x="24634" y="30766"/>
                    <a:pt x="24821" y="31127"/>
                    <a:pt x="24634" y="31488"/>
                  </a:cubicBezTo>
                  <a:cubicBezTo>
                    <a:pt x="24447" y="31939"/>
                    <a:pt x="24261" y="32300"/>
                    <a:pt x="24074" y="32661"/>
                  </a:cubicBezTo>
                  <a:cubicBezTo>
                    <a:pt x="23888" y="33473"/>
                    <a:pt x="23514" y="34195"/>
                    <a:pt x="23328" y="35007"/>
                  </a:cubicBezTo>
                  <a:cubicBezTo>
                    <a:pt x="22768" y="36541"/>
                    <a:pt x="22395" y="38165"/>
                    <a:pt x="22395" y="39699"/>
                  </a:cubicBezTo>
                  <a:cubicBezTo>
                    <a:pt x="22208" y="40511"/>
                    <a:pt x="22208" y="41142"/>
                    <a:pt x="21275" y="41774"/>
                  </a:cubicBezTo>
                  <a:cubicBezTo>
                    <a:pt x="20715" y="42135"/>
                    <a:pt x="20342" y="42496"/>
                    <a:pt x="19968" y="42947"/>
                  </a:cubicBezTo>
                  <a:cubicBezTo>
                    <a:pt x="17729" y="45293"/>
                    <a:pt x="16236" y="47909"/>
                    <a:pt x="15676" y="50526"/>
                  </a:cubicBezTo>
                  <a:cubicBezTo>
                    <a:pt x="15303" y="51969"/>
                    <a:pt x="14930" y="53413"/>
                    <a:pt x="13996" y="54857"/>
                  </a:cubicBezTo>
                  <a:cubicBezTo>
                    <a:pt x="13810" y="55218"/>
                    <a:pt x="13623" y="55488"/>
                    <a:pt x="13250" y="55849"/>
                  </a:cubicBezTo>
                  <a:cubicBezTo>
                    <a:pt x="13250" y="56030"/>
                    <a:pt x="13063" y="56210"/>
                    <a:pt x="12877" y="56390"/>
                  </a:cubicBezTo>
                  <a:cubicBezTo>
                    <a:pt x="12690" y="56571"/>
                    <a:pt x="12503" y="56842"/>
                    <a:pt x="12317" y="56932"/>
                  </a:cubicBezTo>
                  <a:cubicBezTo>
                    <a:pt x="12130" y="57022"/>
                    <a:pt x="11010" y="57022"/>
                    <a:pt x="10637" y="57022"/>
                  </a:cubicBezTo>
                  <a:cubicBezTo>
                    <a:pt x="9891" y="57112"/>
                    <a:pt x="9144" y="57293"/>
                    <a:pt x="8584" y="57473"/>
                  </a:cubicBezTo>
                  <a:cubicBezTo>
                    <a:pt x="6158" y="58375"/>
                    <a:pt x="4665" y="59729"/>
                    <a:pt x="2612" y="60812"/>
                  </a:cubicBezTo>
                  <a:cubicBezTo>
                    <a:pt x="2052" y="60992"/>
                    <a:pt x="1493" y="61172"/>
                    <a:pt x="933" y="61353"/>
                  </a:cubicBezTo>
                  <a:cubicBezTo>
                    <a:pt x="559" y="61533"/>
                    <a:pt x="0" y="61714"/>
                    <a:pt x="0" y="61984"/>
                  </a:cubicBezTo>
                  <a:cubicBezTo>
                    <a:pt x="0" y="62526"/>
                    <a:pt x="1119" y="62616"/>
                    <a:pt x="1866" y="62616"/>
                  </a:cubicBezTo>
                  <a:cubicBezTo>
                    <a:pt x="2986" y="62526"/>
                    <a:pt x="3919" y="62436"/>
                    <a:pt x="4665" y="62165"/>
                  </a:cubicBezTo>
                  <a:cubicBezTo>
                    <a:pt x="5225" y="62075"/>
                    <a:pt x="5598" y="61804"/>
                    <a:pt x="6158" y="61624"/>
                  </a:cubicBezTo>
                  <a:cubicBezTo>
                    <a:pt x="6531" y="61443"/>
                    <a:pt x="6905" y="61172"/>
                    <a:pt x="7465" y="61082"/>
                  </a:cubicBezTo>
                  <a:cubicBezTo>
                    <a:pt x="7278" y="61624"/>
                    <a:pt x="6531" y="62165"/>
                    <a:pt x="5972" y="62616"/>
                  </a:cubicBezTo>
                  <a:cubicBezTo>
                    <a:pt x="5412" y="63248"/>
                    <a:pt x="4665" y="63789"/>
                    <a:pt x="3919" y="64421"/>
                  </a:cubicBezTo>
                  <a:cubicBezTo>
                    <a:pt x="3359" y="64872"/>
                    <a:pt x="2239" y="65503"/>
                    <a:pt x="2799" y="66045"/>
                  </a:cubicBezTo>
                  <a:cubicBezTo>
                    <a:pt x="3732" y="67127"/>
                    <a:pt x="5598" y="65774"/>
                    <a:pt x="6345" y="65413"/>
                  </a:cubicBezTo>
                  <a:cubicBezTo>
                    <a:pt x="6905" y="65052"/>
                    <a:pt x="7278" y="64691"/>
                    <a:pt x="7838" y="64330"/>
                  </a:cubicBezTo>
                  <a:cubicBezTo>
                    <a:pt x="8211" y="63969"/>
                    <a:pt x="8771" y="63609"/>
                    <a:pt x="9331" y="63428"/>
                  </a:cubicBezTo>
                  <a:cubicBezTo>
                    <a:pt x="9331" y="63699"/>
                    <a:pt x="9144" y="64060"/>
                    <a:pt x="8958" y="64421"/>
                  </a:cubicBezTo>
                  <a:cubicBezTo>
                    <a:pt x="8584" y="64781"/>
                    <a:pt x="8398" y="65142"/>
                    <a:pt x="8024" y="65503"/>
                  </a:cubicBezTo>
                  <a:cubicBezTo>
                    <a:pt x="7651" y="66135"/>
                    <a:pt x="6718" y="66947"/>
                    <a:pt x="6905" y="67578"/>
                  </a:cubicBezTo>
                  <a:cubicBezTo>
                    <a:pt x="7278" y="67939"/>
                    <a:pt x="8024" y="68210"/>
                    <a:pt x="8771" y="68030"/>
                  </a:cubicBezTo>
                  <a:cubicBezTo>
                    <a:pt x="9517" y="67849"/>
                    <a:pt x="9891" y="67308"/>
                    <a:pt x="10264" y="66947"/>
                  </a:cubicBezTo>
                  <a:cubicBezTo>
                    <a:pt x="11010" y="66045"/>
                    <a:pt x="11570" y="65052"/>
                    <a:pt x="12503" y="64150"/>
                  </a:cubicBezTo>
                  <a:cubicBezTo>
                    <a:pt x="12503" y="64962"/>
                    <a:pt x="12130" y="65774"/>
                    <a:pt x="12130" y="66586"/>
                  </a:cubicBezTo>
                  <a:cubicBezTo>
                    <a:pt x="12130" y="66947"/>
                    <a:pt x="11944" y="67578"/>
                    <a:pt x="12690" y="67849"/>
                  </a:cubicBezTo>
                  <a:cubicBezTo>
                    <a:pt x="13250" y="68120"/>
                    <a:pt x="14183" y="67939"/>
                    <a:pt x="14556" y="67669"/>
                  </a:cubicBezTo>
                  <a:cubicBezTo>
                    <a:pt x="15116" y="67218"/>
                    <a:pt x="14930" y="66496"/>
                    <a:pt x="15116" y="65954"/>
                  </a:cubicBezTo>
                  <a:cubicBezTo>
                    <a:pt x="15116" y="65503"/>
                    <a:pt x="15116" y="65142"/>
                    <a:pt x="15303" y="64691"/>
                  </a:cubicBezTo>
                  <a:cubicBezTo>
                    <a:pt x="15303" y="64511"/>
                    <a:pt x="15303" y="63969"/>
                    <a:pt x="15863" y="63879"/>
                  </a:cubicBezTo>
                  <a:cubicBezTo>
                    <a:pt x="16236" y="64060"/>
                    <a:pt x="15863" y="64781"/>
                    <a:pt x="15863" y="65052"/>
                  </a:cubicBezTo>
                  <a:cubicBezTo>
                    <a:pt x="15676" y="65503"/>
                    <a:pt x="15676" y="65954"/>
                    <a:pt x="15676" y="66406"/>
                  </a:cubicBezTo>
                  <a:cubicBezTo>
                    <a:pt x="15863" y="66857"/>
                    <a:pt x="16609" y="67398"/>
                    <a:pt x="17542" y="67037"/>
                  </a:cubicBezTo>
                  <a:cubicBezTo>
                    <a:pt x="18102" y="66766"/>
                    <a:pt x="18289" y="66315"/>
                    <a:pt x="18475" y="65954"/>
                  </a:cubicBezTo>
                  <a:cubicBezTo>
                    <a:pt x="18475" y="65503"/>
                    <a:pt x="18475" y="65142"/>
                    <a:pt x="18475" y="64691"/>
                  </a:cubicBezTo>
                  <a:cubicBezTo>
                    <a:pt x="18662" y="64150"/>
                    <a:pt x="18849" y="63609"/>
                    <a:pt x="18849" y="62977"/>
                  </a:cubicBezTo>
                  <a:cubicBezTo>
                    <a:pt x="19035" y="62706"/>
                    <a:pt x="19222" y="62526"/>
                    <a:pt x="19409" y="62255"/>
                  </a:cubicBezTo>
                  <a:cubicBezTo>
                    <a:pt x="19782" y="61804"/>
                    <a:pt x="20155" y="61353"/>
                    <a:pt x="20342" y="60902"/>
                  </a:cubicBezTo>
                  <a:cubicBezTo>
                    <a:pt x="20528" y="60451"/>
                    <a:pt x="20902" y="59909"/>
                    <a:pt x="20902" y="59458"/>
                  </a:cubicBezTo>
                  <a:cubicBezTo>
                    <a:pt x="20902" y="59278"/>
                    <a:pt x="20902" y="59187"/>
                    <a:pt x="20715" y="59007"/>
                  </a:cubicBezTo>
                  <a:cubicBezTo>
                    <a:pt x="20715" y="58917"/>
                    <a:pt x="20528" y="58736"/>
                    <a:pt x="20528" y="58646"/>
                  </a:cubicBezTo>
                  <a:cubicBezTo>
                    <a:pt x="20528" y="58466"/>
                    <a:pt x="20902" y="58195"/>
                    <a:pt x="21088" y="58015"/>
                  </a:cubicBezTo>
                  <a:cubicBezTo>
                    <a:pt x="22021" y="56842"/>
                    <a:pt x="23141" y="55759"/>
                    <a:pt x="24261" y="54676"/>
                  </a:cubicBezTo>
                  <a:cubicBezTo>
                    <a:pt x="26874" y="52060"/>
                    <a:pt x="29860" y="49533"/>
                    <a:pt x="31726" y="46827"/>
                  </a:cubicBezTo>
                  <a:cubicBezTo>
                    <a:pt x="32659" y="45293"/>
                    <a:pt x="33219" y="43759"/>
                    <a:pt x="33965" y="42315"/>
                  </a:cubicBezTo>
                  <a:cubicBezTo>
                    <a:pt x="34712" y="40962"/>
                    <a:pt x="35645" y="39609"/>
                    <a:pt x="36765" y="38345"/>
                  </a:cubicBezTo>
                  <a:cubicBezTo>
                    <a:pt x="37138" y="39067"/>
                    <a:pt x="37511" y="39789"/>
                    <a:pt x="37884" y="40511"/>
                  </a:cubicBezTo>
                  <a:cubicBezTo>
                    <a:pt x="38071" y="41052"/>
                    <a:pt x="38631" y="41593"/>
                    <a:pt x="38818" y="42225"/>
                  </a:cubicBezTo>
                  <a:cubicBezTo>
                    <a:pt x="38818" y="42857"/>
                    <a:pt x="38818" y="43488"/>
                    <a:pt x="38818" y="44210"/>
                  </a:cubicBezTo>
                  <a:cubicBezTo>
                    <a:pt x="38631" y="45203"/>
                    <a:pt x="38631" y="46195"/>
                    <a:pt x="38631" y="47278"/>
                  </a:cubicBezTo>
                  <a:cubicBezTo>
                    <a:pt x="38631" y="47819"/>
                    <a:pt x="38444" y="48451"/>
                    <a:pt x="38631" y="48992"/>
                  </a:cubicBezTo>
                  <a:cubicBezTo>
                    <a:pt x="38631" y="49263"/>
                    <a:pt x="39004" y="49443"/>
                    <a:pt x="39191" y="49714"/>
                  </a:cubicBezTo>
                  <a:cubicBezTo>
                    <a:pt x="39377" y="50075"/>
                    <a:pt x="39004" y="50796"/>
                    <a:pt x="38818" y="51248"/>
                  </a:cubicBezTo>
                  <a:cubicBezTo>
                    <a:pt x="38444" y="52240"/>
                    <a:pt x="38071" y="53323"/>
                    <a:pt x="37698" y="54315"/>
                  </a:cubicBezTo>
                  <a:cubicBezTo>
                    <a:pt x="36391" y="58466"/>
                    <a:pt x="36951" y="62706"/>
                    <a:pt x="37511" y="66766"/>
                  </a:cubicBezTo>
                  <a:cubicBezTo>
                    <a:pt x="38071" y="70917"/>
                    <a:pt x="39377" y="74977"/>
                    <a:pt x="41617" y="79037"/>
                  </a:cubicBezTo>
                  <a:cubicBezTo>
                    <a:pt x="42737" y="80751"/>
                    <a:pt x="43670" y="82466"/>
                    <a:pt x="43856" y="84270"/>
                  </a:cubicBezTo>
                  <a:cubicBezTo>
                    <a:pt x="43856" y="85804"/>
                    <a:pt x="43110" y="87248"/>
                    <a:pt x="42363" y="88781"/>
                  </a:cubicBezTo>
                  <a:cubicBezTo>
                    <a:pt x="41430" y="90766"/>
                    <a:pt x="40870" y="92751"/>
                    <a:pt x="41430" y="94827"/>
                  </a:cubicBezTo>
                  <a:cubicBezTo>
                    <a:pt x="41990" y="96812"/>
                    <a:pt x="43110" y="98796"/>
                    <a:pt x="44416" y="100691"/>
                  </a:cubicBezTo>
                  <a:cubicBezTo>
                    <a:pt x="45536" y="102586"/>
                    <a:pt x="46656" y="104390"/>
                    <a:pt x="47776" y="106195"/>
                  </a:cubicBezTo>
                  <a:cubicBezTo>
                    <a:pt x="48709" y="107639"/>
                    <a:pt x="49642" y="109082"/>
                    <a:pt x="50388" y="110526"/>
                  </a:cubicBezTo>
                  <a:cubicBezTo>
                    <a:pt x="50575" y="110977"/>
                    <a:pt x="51135" y="111609"/>
                    <a:pt x="50948" y="112060"/>
                  </a:cubicBezTo>
                  <a:cubicBezTo>
                    <a:pt x="50762" y="112421"/>
                    <a:pt x="49642" y="114045"/>
                    <a:pt x="49642" y="114225"/>
                  </a:cubicBezTo>
                  <a:cubicBezTo>
                    <a:pt x="49455" y="114496"/>
                    <a:pt x="49269" y="114766"/>
                    <a:pt x="48895" y="115037"/>
                  </a:cubicBezTo>
                  <a:cubicBezTo>
                    <a:pt x="48522" y="115308"/>
                    <a:pt x="48149" y="115578"/>
                    <a:pt x="47402" y="115849"/>
                  </a:cubicBezTo>
                  <a:cubicBezTo>
                    <a:pt x="47029" y="116030"/>
                    <a:pt x="46842" y="116210"/>
                    <a:pt x="46469" y="116390"/>
                  </a:cubicBezTo>
                  <a:cubicBezTo>
                    <a:pt x="46283" y="116390"/>
                    <a:pt x="46096" y="116481"/>
                    <a:pt x="45909" y="116571"/>
                  </a:cubicBezTo>
                  <a:cubicBezTo>
                    <a:pt x="45723" y="116661"/>
                    <a:pt x="45536" y="116751"/>
                    <a:pt x="45349" y="116932"/>
                  </a:cubicBezTo>
                  <a:cubicBezTo>
                    <a:pt x="45163" y="117112"/>
                    <a:pt x="44790" y="117293"/>
                    <a:pt x="44603" y="117563"/>
                  </a:cubicBezTo>
                  <a:cubicBezTo>
                    <a:pt x="44416" y="117924"/>
                    <a:pt x="44230" y="118195"/>
                    <a:pt x="44603" y="118556"/>
                  </a:cubicBezTo>
                  <a:cubicBezTo>
                    <a:pt x="45349" y="119187"/>
                    <a:pt x="46842" y="119278"/>
                    <a:pt x="47962" y="119278"/>
                  </a:cubicBezTo>
                  <a:cubicBezTo>
                    <a:pt x="48522" y="119278"/>
                    <a:pt x="49082" y="119278"/>
                    <a:pt x="49642" y="119368"/>
                  </a:cubicBezTo>
                  <a:cubicBezTo>
                    <a:pt x="50015" y="119458"/>
                    <a:pt x="50575" y="119639"/>
                    <a:pt x="51135" y="119729"/>
                  </a:cubicBezTo>
                  <a:cubicBezTo>
                    <a:pt x="52441" y="120000"/>
                    <a:pt x="53561" y="120000"/>
                    <a:pt x="54867" y="120000"/>
                  </a:cubicBezTo>
                  <a:cubicBezTo>
                    <a:pt x="55987" y="120000"/>
                    <a:pt x="57293" y="120000"/>
                    <a:pt x="58413" y="119639"/>
                  </a:cubicBezTo>
                  <a:cubicBezTo>
                    <a:pt x="58600" y="119548"/>
                    <a:pt x="58973" y="119458"/>
                    <a:pt x="59160" y="119368"/>
                  </a:cubicBezTo>
                  <a:cubicBezTo>
                    <a:pt x="59346" y="119278"/>
                    <a:pt x="59533" y="119187"/>
                    <a:pt x="59720" y="119007"/>
                  </a:cubicBezTo>
                  <a:cubicBezTo>
                    <a:pt x="59720" y="119007"/>
                    <a:pt x="59720" y="119007"/>
                    <a:pt x="59720" y="119007"/>
                  </a:cubicBezTo>
                  <a:cubicBezTo>
                    <a:pt x="59720" y="119007"/>
                    <a:pt x="59720" y="119007"/>
                    <a:pt x="59720" y="119007"/>
                  </a:cubicBezTo>
                  <a:cubicBezTo>
                    <a:pt x="59906" y="119187"/>
                    <a:pt x="60279" y="119278"/>
                    <a:pt x="60466" y="119368"/>
                  </a:cubicBezTo>
                  <a:cubicBezTo>
                    <a:pt x="60653" y="119458"/>
                    <a:pt x="60839" y="119548"/>
                    <a:pt x="61213" y="119639"/>
                  </a:cubicBezTo>
                  <a:cubicBezTo>
                    <a:pt x="62332" y="120000"/>
                    <a:pt x="63452" y="120000"/>
                    <a:pt x="64758" y="120000"/>
                  </a:cubicBezTo>
                  <a:cubicBezTo>
                    <a:pt x="65878" y="120000"/>
                    <a:pt x="67185" y="120000"/>
                    <a:pt x="68304" y="119729"/>
                  </a:cubicBezTo>
                  <a:cubicBezTo>
                    <a:pt x="68864" y="119639"/>
                    <a:pt x="69424" y="119458"/>
                    <a:pt x="69984" y="119368"/>
                  </a:cubicBezTo>
                  <a:cubicBezTo>
                    <a:pt x="70357" y="119278"/>
                    <a:pt x="70917" y="119278"/>
                    <a:pt x="71477" y="119278"/>
                  </a:cubicBezTo>
                  <a:cubicBezTo>
                    <a:pt x="72597" y="119278"/>
                    <a:pt x="74276" y="119187"/>
                    <a:pt x="74836" y="118556"/>
                  </a:cubicBezTo>
                  <a:cubicBezTo>
                    <a:pt x="75209" y="118195"/>
                    <a:pt x="75209" y="117924"/>
                    <a:pt x="75023" y="117563"/>
                  </a:cubicBezTo>
                  <a:cubicBezTo>
                    <a:pt x="74836" y="117293"/>
                    <a:pt x="74463" y="117112"/>
                    <a:pt x="74090" y="116932"/>
                  </a:cubicBezTo>
                  <a:cubicBezTo>
                    <a:pt x="73903" y="116751"/>
                    <a:pt x="73716" y="116661"/>
                    <a:pt x="73530" y="116571"/>
                  </a:cubicBezTo>
                  <a:cubicBezTo>
                    <a:pt x="73343" y="116481"/>
                    <a:pt x="73157" y="116390"/>
                    <a:pt x="73157" y="116390"/>
                  </a:cubicBezTo>
                  <a:cubicBezTo>
                    <a:pt x="72783" y="116210"/>
                    <a:pt x="72410" y="116030"/>
                    <a:pt x="72037" y="115849"/>
                  </a:cubicBezTo>
                  <a:cubicBezTo>
                    <a:pt x="71477" y="115578"/>
                    <a:pt x="70917" y="115308"/>
                    <a:pt x="70544" y="115037"/>
                  </a:cubicBezTo>
                  <a:cubicBezTo>
                    <a:pt x="70357" y="114857"/>
                    <a:pt x="69424" y="113503"/>
                    <a:pt x="69424" y="113503"/>
                  </a:cubicBezTo>
                  <a:cubicBezTo>
                    <a:pt x="69051" y="112872"/>
                    <a:pt x="68491" y="111969"/>
                    <a:pt x="68678" y="111518"/>
                  </a:cubicBezTo>
                  <a:cubicBezTo>
                    <a:pt x="68864" y="110887"/>
                    <a:pt x="69237" y="110255"/>
                    <a:pt x="69611" y="109714"/>
                  </a:cubicBezTo>
                  <a:cubicBezTo>
                    <a:pt x="70357" y="108451"/>
                    <a:pt x="71104" y="107278"/>
                    <a:pt x="71850" y="106015"/>
                  </a:cubicBezTo>
                  <a:cubicBezTo>
                    <a:pt x="72970" y="104210"/>
                    <a:pt x="74090" y="102406"/>
                    <a:pt x="75209" y="100601"/>
                  </a:cubicBezTo>
                  <a:cubicBezTo>
                    <a:pt x="76516" y="98706"/>
                    <a:pt x="77636" y="96721"/>
                    <a:pt x="78195" y="94736"/>
                  </a:cubicBezTo>
                  <a:cubicBezTo>
                    <a:pt x="78569" y="92751"/>
                    <a:pt x="78195" y="90857"/>
                    <a:pt x="77076" y="88872"/>
                  </a:cubicBezTo>
                  <a:cubicBezTo>
                    <a:pt x="76329" y="87338"/>
                    <a:pt x="75583" y="85804"/>
                    <a:pt x="75769" y="84270"/>
                  </a:cubicBezTo>
                  <a:cubicBezTo>
                    <a:pt x="75769" y="82556"/>
                    <a:pt x="76702" y="80932"/>
                    <a:pt x="77636" y="79218"/>
                  </a:cubicBezTo>
                  <a:cubicBezTo>
                    <a:pt x="78755" y="77323"/>
                    <a:pt x="79688" y="75428"/>
                    <a:pt x="80435" y="73443"/>
                  </a:cubicBezTo>
                  <a:cubicBezTo>
                    <a:pt x="80995" y="71458"/>
                    <a:pt x="81555" y="69473"/>
                    <a:pt x="81928" y="67488"/>
                  </a:cubicBezTo>
                  <a:cubicBezTo>
                    <a:pt x="82301" y="65413"/>
                    <a:pt x="82301" y="63338"/>
                    <a:pt x="82488" y="61353"/>
                  </a:cubicBezTo>
                  <a:cubicBezTo>
                    <a:pt x="82488" y="59368"/>
                    <a:pt x="82674" y="57383"/>
                    <a:pt x="82115" y="55398"/>
                  </a:cubicBezTo>
                  <a:cubicBezTo>
                    <a:pt x="81741" y="54406"/>
                    <a:pt x="81368" y="53413"/>
                    <a:pt x="80995" y="52511"/>
                  </a:cubicBezTo>
                  <a:cubicBezTo>
                    <a:pt x="80808" y="51969"/>
                    <a:pt x="80622" y="51428"/>
                    <a:pt x="80435" y="50977"/>
                  </a:cubicBezTo>
                  <a:cubicBezTo>
                    <a:pt x="80248" y="50706"/>
                    <a:pt x="80248" y="50526"/>
                    <a:pt x="80062" y="50255"/>
                  </a:cubicBezTo>
                  <a:cubicBezTo>
                    <a:pt x="79875" y="49984"/>
                    <a:pt x="79875" y="49804"/>
                    <a:pt x="80062" y="49533"/>
                  </a:cubicBezTo>
                  <a:cubicBezTo>
                    <a:pt x="80248" y="48721"/>
                    <a:pt x="80062" y="48000"/>
                    <a:pt x="80062" y="47187"/>
                  </a:cubicBezTo>
                  <a:cubicBezTo>
                    <a:pt x="80062" y="45654"/>
                    <a:pt x="80062" y="44120"/>
                    <a:pt x="80062" y="42676"/>
                  </a:cubicBezTo>
                  <a:cubicBezTo>
                    <a:pt x="80062" y="42135"/>
                    <a:pt x="80248" y="41774"/>
                    <a:pt x="80622" y="41323"/>
                  </a:cubicBezTo>
                  <a:cubicBezTo>
                    <a:pt x="82301" y="38616"/>
                    <a:pt x="82301" y="38616"/>
                    <a:pt x="82301" y="38616"/>
                  </a:cubicBezTo>
                  <a:cubicBezTo>
                    <a:pt x="82674" y="38075"/>
                    <a:pt x="82674" y="38075"/>
                    <a:pt x="82674" y="38075"/>
                  </a:cubicBezTo>
                  <a:cubicBezTo>
                    <a:pt x="83421" y="39157"/>
                    <a:pt x="84167" y="40240"/>
                    <a:pt x="84914" y="41323"/>
                  </a:cubicBezTo>
                  <a:cubicBezTo>
                    <a:pt x="85847" y="42586"/>
                    <a:pt x="86220" y="44030"/>
                    <a:pt x="86967" y="45383"/>
                  </a:cubicBezTo>
                  <a:cubicBezTo>
                    <a:pt x="88273" y="48180"/>
                    <a:pt x="91073" y="50796"/>
                    <a:pt x="93872" y="53413"/>
                  </a:cubicBezTo>
                  <a:cubicBezTo>
                    <a:pt x="95178" y="54586"/>
                    <a:pt x="96485" y="55849"/>
                    <a:pt x="97604" y="57112"/>
                  </a:cubicBezTo>
                  <a:cubicBezTo>
                    <a:pt x="97978" y="57563"/>
                    <a:pt x="98724" y="58105"/>
                    <a:pt x="98911" y="58556"/>
                  </a:cubicBezTo>
                  <a:cubicBezTo>
                    <a:pt x="98911" y="58736"/>
                    <a:pt x="98724" y="58917"/>
                    <a:pt x="98724" y="59187"/>
                  </a:cubicBezTo>
                  <a:cubicBezTo>
                    <a:pt x="98538" y="59458"/>
                    <a:pt x="98724" y="59729"/>
                    <a:pt x="98724" y="60000"/>
                  </a:cubicBezTo>
                  <a:cubicBezTo>
                    <a:pt x="99097" y="60902"/>
                    <a:pt x="99844" y="61804"/>
                    <a:pt x="100404" y="62616"/>
                  </a:cubicBezTo>
                  <a:cubicBezTo>
                    <a:pt x="100777" y="62977"/>
                    <a:pt x="100590" y="63338"/>
                    <a:pt x="100777" y="63699"/>
                  </a:cubicBezTo>
                  <a:cubicBezTo>
                    <a:pt x="100777" y="64240"/>
                    <a:pt x="100964" y="64781"/>
                    <a:pt x="100964" y="65323"/>
                  </a:cubicBezTo>
                  <a:cubicBezTo>
                    <a:pt x="101150" y="65774"/>
                    <a:pt x="101150" y="66225"/>
                    <a:pt x="101524" y="66586"/>
                  </a:cubicBezTo>
                  <a:cubicBezTo>
                    <a:pt x="101897" y="67037"/>
                    <a:pt x="103017" y="67398"/>
                    <a:pt x="103576" y="66766"/>
                  </a:cubicBezTo>
                  <a:cubicBezTo>
                    <a:pt x="103950" y="66315"/>
                    <a:pt x="103763" y="65684"/>
                    <a:pt x="103763" y="65233"/>
                  </a:cubicBezTo>
                  <a:cubicBezTo>
                    <a:pt x="103763" y="64962"/>
                    <a:pt x="103576" y="64781"/>
                    <a:pt x="103576" y="64511"/>
                  </a:cubicBezTo>
                  <a:cubicBezTo>
                    <a:pt x="103576" y="64330"/>
                    <a:pt x="103390" y="63969"/>
                    <a:pt x="103763" y="63879"/>
                  </a:cubicBezTo>
                  <a:cubicBezTo>
                    <a:pt x="104136" y="63969"/>
                    <a:pt x="104136" y="64511"/>
                    <a:pt x="104136" y="64691"/>
                  </a:cubicBezTo>
                  <a:cubicBezTo>
                    <a:pt x="104323" y="65142"/>
                    <a:pt x="104323" y="65503"/>
                    <a:pt x="104510" y="65954"/>
                  </a:cubicBezTo>
                  <a:cubicBezTo>
                    <a:pt x="104510" y="66496"/>
                    <a:pt x="104510" y="67127"/>
                    <a:pt x="105069" y="67669"/>
                  </a:cubicBezTo>
                  <a:cubicBezTo>
                    <a:pt x="105443" y="67939"/>
                    <a:pt x="106189" y="68120"/>
                    <a:pt x="106749" y="67849"/>
                  </a:cubicBezTo>
                  <a:cubicBezTo>
                    <a:pt x="107496" y="67578"/>
                    <a:pt x="107496" y="67037"/>
                    <a:pt x="107309" y="66586"/>
                  </a:cubicBezTo>
                  <a:cubicBezTo>
                    <a:pt x="107309" y="65774"/>
                    <a:pt x="106936" y="64962"/>
                    <a:pt x="107122" y="64150"/>
                  </a:cubicBezTo>
                  <a:cubicBezTo>
                    <a:pt x="107869" y="65052"/>
                    <a:pt x="108429" y="66045"/>
                    <a:pt x="109175" y="66947"/>
                  </a:cubicBezTo>
                  <a:cubicBezTo>
                    <a:pt x="109548" y="67308"/>
                    <a:pt x="109922" y="67849"/>
                    <a:pt x="110855" y="68030"/>
                  </a:cubicBezTo>
                  <a:cubicBezTo>
                    <a:pt x="111601" y="68210"/>
                    <a:pt x="112348" y="67939"/>
                    <a:pt x="112534" y="67578"/>
                  </a:cubicBezTo>
                  <a:cubicBezTo>
                    <a:pt x="112721" y="66857"/>
                    <a:pt x="111975" y="66045"/>
                    <a:pt x="111415" y="65503"/>
                  </a:cubicBezTo>
                  <a:cubicBezTo>
                    <a:pt x="110855" y="64872"/>
                    <a:pt x="110108" y="64060"/>
                    <a:pt x="110108" y="63428"/>
                  </a:cubicBezTo>
                  <a:cubicBezTo>
                    <a:pt x="111228" y="63789"/>
                    <a:pt x="111975" y="64601"/>
                    <a:pt x="112908" y="65142"/>
                  </a:cubicBezTo>
                  <a:cubicBezTo>
                    <a:pt x="113468" y="65593"/>
                    <a:pt x="114961" y="66857"/>
                    <a:pt x="116267" y="66315"/>
                  </a:cubicBezTo>
                  <a:cubicBezTo>
                    <a:pt x="117573" y="65864"/>
                    <a:pt x="116267" y="65052"/>
                    <a:pt x="115707" y="64601"/>
                  </a:cubicBezTo>
                  <a:cubicBezTo>
                    <a:pt x="114961" y="63969"/>
                    <a:pt x="114401" y="63428"/>
                    <a:pt x="113841" y="62887"/>
                  </a:cubicBezTo>
                  <a:cubicBezTo>
                    <a:pt x="113094" y="62345"/>
                    <a:pt x="112348" y="61714"/>
                    <a:pt x="112161" y="61082"/>
                  </a:cubicBezTo>
                  <a:cubicBezTo>
                    <a:pt x="112908" y="61263"/>
                    <a:pt x="113654" y="61804"/>
                    <a:pt x="114401" y="62075"/>
                  </a:cubicBezTo>
                  <a:cubicBezTo>
                    <a:pt x="115147" y="62345"/>
                    <a:pt x="116080" y="62526"/>
                    <a:pt x="117013" y="62616"/>
                  </a:cubicBezTo>
                  <a:cubicBezTo>
                    <a:pt x="117760" y="62616"/>
                    <a:pt x="118506" y="62706"/>
                    <a:pt x="119066" y="62436"/>
                  </a:cubicBezTo>
                  <a:cubicBezTo>
                    <a:pt x="120000" y="62075"/>
                    <a:pt x="119253" y="61624"/>
                    <a:pt x="118506" y="61353"/>
                  </a:cubicBezTo>
                  <a:close/>
                  <a:moveTo>
                    <a:pt x="61026" y="87789"/>
                  </a:moveTo>
                  <a:cubicBezTo>
                    <a:pt x="61026" y="88781"/>
                    <a:pt x="60653" y="89864"/>
                    <a:pt x="60466" y="90857"/>
                  </a:cubicBezTo>
                  <a:cubicBezTo>
                    <a:pt x="60093" y="92300"/>
                    <a:pt x="60279" y="93834"/>
                    <a:pt x="60093" y="95278"/>
                  </a:cubicBezTo>
                  <a:cubicBezTo>
                    <a:pt x="59906" y="96270"/>
                    <a:pt x="59906" y="97172"/>
                    <a:pt x="60093" y="98075"/>
                  </a:cubicBezTo>
                  <a:cubicBezTo>
                    <a:pt x="60093" y="99067"/>
                    <a:pt x="60466" y="100150"/>
                    <a:pt x="60466" y="101142"/>
                  </a:cubicBezTo>
                  <a:cubicBezTo>
                    <a:pt x="60839" y="103488"/>
                    <a:pt x="60279" y="105834"/>
                    <a:pt x="59720" y="108180"/>
                  </a:cubicBezTo>
                  <a:cubicBezTo>
                    <a:pt x="59346" y="106105"/>
                    <a:pt x="58786" y="103939"/>
                    <a:pt x="58973" y="101774"/>
                  </a:cubicBezTo>
                  <a:cubicBezTo>
                    <a:pt x="58973" y="100691"/>
                    <a:pt x="59346" y="99699"/>
                    <a:pt x="59346" y="98616"/>
                  </a:cubicBezTo>
                  <a:cubicBezTo>
                    <a:pt x="59533" y="97533"/>
                    <a:pt x="59533" y="96451"/>
                    <a:pt x="59533" y="95368"/>
                  </a:cubicBezTo>
                  <a:cubicBezTo>
                    <a:pt x="59346" y="93654"/>
                    <a:pt x="59346" y="91939"/>
                    <a:pt x="58973" y="90135"/>
                  </a:cubicBezTo>
                  <a:cubicBezTo>
                    <a:pt x="58973" y="89593"/>
                    <a:pt x="58786" y="88962"/>
                    <a:pt x="58600" y="88330"/>
                  </a:cubicBezTo>
                  <a:cubicBezTo>
                    <a:pt x="58413" y="87789"/>
                    <a:pt x="58227" y="87067"/>
                    <a:pt x="58600" y="86526"/>
                  </a:cubicBezTo>
                  <a:cubicBezTo>
                    <a:pt x="58786" y="85984"/>
                    <a:pt x="59346" y="85443"/>
                    <a:pt x="59533" y="84812"/>
                  </a:cubicBezTo>
                  <a:cubicBezTo>
                    <a:pt x="59533" y="84270"/>
                    <a:pt x="59533" y="83639"/>
                    <a:pt x="59533" y="83007"/>
                  </a:cubicBezTo>
                  <a:cubicBezTo>
                    <a:pt x="59160" y="81654"/>
                    <a:pt x="59533" y="80300"/>
                    <a:pt x="59720" y="78947"/>
                  </a:cubicBezTo>
                  <a:cubicBezTo>
                    <a:pt x="59906" y="79939"/>
                    <a:pt x="60466" y="81112"/>
                    <a:pt x="60279" y="82105"/>
                  </a:cubicBezTo>
                  <a:cubicBezTo>
                    <a:pt x="60093" y="83097"/>
                    <a:pt x="59720" y="84090"/>
                    <a:pt x="60093" y="85082"/>
                  </a:cubicBezTo>
                  <a:cubicBezTo>
                    <a:pt x="60093" y="85443"/>
                    <a:pt x="60466" y="85894"/>
                    <a:pt x="60839" y="86255"/>
                  </a:cubicBezTo>
                  <a:cubicBezTo>
                    <a:pt x="61213" y="86706"/>
                    <a:pt x="61213" y="87248"/>
                    <a:pt x="61026" y="8778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9"/>
            <p:cNvSpPr/>
            <p:nvPr/>
          </p:nvSpPr>
          <p:spPr>
            <a:xfrm>
              <a:off x="8078788" y="3651250"/>
              <a:ext cx="1389000" cy="2868600"/>
            </a:xfrm>
            <a:custGeom>
              <a:avLst/>
              <a:gdLst/>
              <a:ahLst/>
              <a:cxnLst/>
              <a:rect l="l" t="t" r="r" b="b"/>
              <a:pathLst>
                <a:path w="120000" h="120000" extrusionOk="0">
                  <a:moveTo>
                    <a:pt x="55441" y="84631"/>
                  </a:moveTo>
                  <a:cubicBezTo>
                    <a:pt x="53395" y="83639"/>
                    <a:pt x="49860" y="83819"/>
                    <a:pt x="47813" y="84721"/>
                  </a:cubicBezTo>
                  <a:cubicBezTo>
                    <a:pt x="48186" y="84721"/>
                    <a:pt x="48372" y="84631"/>
                    <a:pt x="48558" y="84631"/>
                  </a:cubicBezTo>
                  <a:cubicBezTo>
                    <a:pt x="50790" y="84180"/>
                    <a:pt x="53395" y="84270"/>
                    <a:pt x="55441" y="84631"/>
                  </a:cubicBezTo>
                  <a:close/>
                  <a:moveTo>
                    <a:pt x="59906" y="13804"/>
                  </a:moveTo>
                  <a:cubicBezTo>
                    <a:pt x="59906" y="13804"/>
                    <a:pt x="59906" y="13804"/>
                    <a:pt x="59906" y="13804"/>
                  </a:cubicBezTo>
                  <a:cubicBezTo>
                    <a:pt x="59906" y="13804"/>
                    <a:pt x="59906" y="13804"/>
                    <a:pt x="59906" y="13804"/>
                  </a:cubicBezTo>
                  <a:cubicBezTo>
                    <a:pt x="59906" y="13804"/>
                    <a:pt x="59906" y="13804"/>
                    <a:pt x="59906" y="13804"/>
                  </a:cubicBezTo>
                  <a:close/>
                  <a:moveTo>
                    <a:pt x="55069" y="26075"/>
                  </a:moveTo>
                  <a:cubicBezTo>
                    <a:pt x="54883" y="25804"/>
                    <a:pt x="54883" y="25533"/>
                    <a:pt x="54883" y="25533"/>
                  </a:cubicBezTo>
                  <a:cubicBezTo>
                    <a:pt x="54883" y="25533"/>
                    <a:pt x="54883" y="25804"/>
                    <a:pt x="55069" y="26165"/>
                  </a:cubicBezTo>
                  <a:cubicBezTo>
                    <a:pt x="55069" y="26526"/>
                    <a:pt x="55255" y="26977"/>
                    <a:pt x="55441" y="27609"/>
                  </a:cubicBezTo>
                  <a:cubicBezTo>
                    <a:pt x="55627" y="28240"/>
                    <a:pt x="55627" y="28962"/>
                    <a:pt x="55627" y="29774"/>
                  </a:cubicBezTo>
                  <a:cubicBezTo>
                    <a:pt x="55627" y="30135"/>
                    <a:pt x="55627" y="30496"/>
                    <a:pt x="55441" y="30947"/>
                  </a:cubicBezTo>
                  <a:cubicBezTo>
                    <a:pt x="55069" y="31308"/>
                    <a:pt x="54883" y="31669"/>
                    <a:pt x="54511" y="32030"/>
                  </a:cubicBezTo>
                  <a:cubicBezTo>
                    <a:pt x="53767" y="32751"/>
                    <a:pt x="52837" y="33473"/>
                    <a:pt x="51906" y="34105"/>
                  </a:cubicBezTo>
                  <a:cubicBezTo>
                    <a:pt x="50976" y="34736"/>
                    <a:pt x="49860" y="35278"/>
                    <a:pt x="48930" y="35639"/>
                  </a:cubicBezTo>
                  <a:cubicBezTo>
                    <a:pt x="48372" y="35819"/>
                    <a:pt x="47813" y="36000"/>
                    <a:pt x="47441" y="36090"/>
                  </a:cubicBezTo>
                  <a:cubicBezTo>
                    <a:pt x="46883" y="36180"/>
                    <a:pt x="46511" y="36180"/>
                    <a:pt x="46139" y="36090"/>
                  </a:cubicBezTo>
                  <a:cubicBezTo>
                    <a:pt x="45767" y="36090"/>
                    <a:pt x="45395" y="36000"/>
                    <a:pt x="45209" y="36000"/>
                  </a:cubicBezTo>
                  <a:cubicBezTo>
                    <a:pt x="45023" y="35909"/>
                    <a:pt x="45023" y="35909"/>
                    <a:pt x="45023" y="35909"/>
                  </a:cubicBezTo>
                  <a:cubicBezTo>
                    <a:pt x="45023" y="35909"/>
                    <a:pt x="45023" y="35909"/>
                    <a:pt x="45209" y="36000"/>
                  </a:cubicBezTo>
                  <a:cubicBezTo>
                    <a:pt x="45395" y="36090"/>
                    <a:pt x="45581" y="36180"/>
                    <a:pt x="46139" y="36180"/>
                  </a:cubicBezTo>
                  <a:cubicBezTo>
                    <a:pt x="46511" y="36270"/>
                    <a:pt x="46883" y="36270"/>
                    <a:pt x="47441" y="36180"/>
                  </a:cubicBezTo>
                  <a:cubicBezTo>
                    <a:pt x="48000" y="36090"/>
                    <a:pt x="48558" y="36000"/>
                    <a:pt x="49116" y="35819"/>
                  </a:cubicBezTo>
                  <a:cubicBezTo>
                    <a:pt x="50232" y="35458"/>
                    <a:pt x="51348" y="34917"/>
                    <a:pt x="52465" y="34285"/>
                  </a:cubicBezTo>
                  <a:cubicBezTo>
                    <a:pt x="53395" y="33744"/>
                    <a:pt x="54325" y="33022"/>
                    <a:pt x="55255" y="32210"/>
                  </a:cubicBezTo>
                  <a:cubicBezTo>
                    <a:pt x="55627" y="31849"/>
                    <a:pt x="56000" y="31398"/>
                    <a:pt x="56186" y="31037"/>
                  </a:cubicBezTo>
                  <a:cubicBezTo>
                    <a:pt x="56372" y="30586"/>
                    <a:pt x="56372" y="30135"/>
                    <a:pt x="56372" y="29774"/>
                  </a:cubicBezTo>
                  <a:cubicBezTo>
                    <a:pt x="56372" y="28962"/>
                    <a:pt x="56186" y="28240"/>
                    <a:pt x="55813" y="27609"/>
                  </a:cubicBezTo>
                  <a:cubicBezTo>
                    <a:pt x="55627" y="26977"/>
                    <a:pt x="55441" y="26436"/>
                    <a:pt x="55069" y="26075"/>
                  </a:cubicBezTo>
                  <a:close/>
                  <a:moveTo>
                    <a:pt x="54511" y="119007"/>
                  </a:moveTo>
                  <a:cubicBezTo>
                    <a:pt x="54139" y="118917"/>
                    <a:pt x="53581" y="118827"/>
                    <a:pt x="53209" y="118736"/>
                  </a:cubicBezTo>
                  <a:cubicBezTo>
                    <a:pt x="53023" y="118556"/>
                    <a:pt x="52651" y="118375"/>
                    <a:pt x="52651" y="118105"/>
                  </a:cubicBezTo>
                  <a:cubicBezTo>
                    <a:pt x="52465" y="117654"/>
                    <a:pt x="52465" y="117112"/>
                    <a:pt x="52651" y="116571"/>
                  </a:cubicBezTo>
                  <a:cubicBezTo>
                    <a:pt x="52837" y="115669"/>
                    <a:pt x="53395" y="114676"/>
                    <a:pt x="53767" y="113954"/>
                  </a:cubicBezTo>
                  <a:cubicBezTo>
                    <a:pt x="53953" y="113142"/>
                    <a:pt x="54139" y="112421"/>
                    <a:pt x="54139" y="111969"/>
                  </a:cubicBezTo>
                  <a:cubicBezTo>
                    <a:pt x="54139" y="111699"/>
                    <a:pt x="54139" y="111518"/>
                    <a:pt x="54139" y="111428"/>
                  </a:cubicBezTo>
                  <a:cubicBezTo>
                    <a:pt x="54139" y="111248"/>
                    <a:pt x="54139" y="111248"/>
                    <a:pt x="54139" y="111248"/>
                  </a:cubicBezTo>
                  <a:cubicBezTo>
                    <a:pt x="54139" y="111248"/>
                    <a:pt x="53953" y="111248"/>
                    <a:pt x="53953" y="111428"/>
                  </a:cubicBezTo>
                  <a:cubicBezTo>
                    <a:pt x="53953" y="111518"/>
                    <a:pt x="53953" y="111699"/>
                    <a:pt x="53953" y="111969"/>
                  </a:cubicBezTo>
                  <a:cubicBezTo>
                    <a:pt x="53953" y="112421"/>
                    <a:pt x="53581" y="113052"/>
                    <a:pt x="53209" y="113864"/>
                  </a:cubicBezTo>
                  <a:cubicBezTo>
                    <a:pt x="52837" y="114676"/>
                    <a:pt x="52279" y="115578"/>
                    <a:pt x="51906" y="116571"/>
                  </a:cubicBezTo>
                  <a:cubicBezTo>
                    <a:pt x="51906" y="117022"/>
                    <a:pt x="51720" y="117654"/>
                    <a:pt x="51906" y="118195"/>
                  </a:cubicBezTo>
                  <a:cubicBezTo>
                    <a:pt x="52093" y="118466"/>
                    <a:pt x="52279" y="118736"/>
                    <a:pt x="52837" y="118917"/>
                  </a:cubicBezTo>
                  <a:cubicBezTo>
                    <a:pt x="53209" y="119187"/>
                    <a:pt x="53953" y="119278"/>
                    <a:pt x="54511" y="119368"/>
                  </a:cubicBezTo>
                  <a:cubicBezTo>
                    <a:pt x="55069" y="119368"/>
                    <a:pt x="55627" y="119368"/>
                    <a:pt x="56186" y="119278"/>
                  </a:cubicBezTo>
                  <a:cubicBezTo>
                    <a:pt x="56558" y="119278"/>
                    <a:pt x="56744" y="119278"/>
                    <a:pt x="57116" y="119187"/>
                  </a:cubicBezTo>
                  <a:cubicBezTo>
                    <a:pt x="57488" y="119187"/>
                    <a:pt x="57674" y="119097"/>
                    <a:pt x="58046" y="119007"/>
                  </a:cubicBezTo>
                  <a:cubicBezTo>
                    <a:pt x="58418" y="118736"/>
                    <a:pt x="58604" y="118466"/>
                    <a:pt x="58790" y="118195"/>
                  </a:cubicBezTo>
                  <a:cubicBezTo>
                    <a:pt x="58976" y="117924"/>
                    <a:pt x="58976" y="117654"/>
                    <a:pt x="58976" y="117383"/>
                  </a:cubicBezTo>
                  <a:cubicBezTo>
                    <a:pt x="58976" y="116932"/>
                    <a:pt x="58790" y="116390"/>
                    <a:pt x="58604" y="115939"/>
                  </a:cubicBezTo>
                  <a:cubicBezTo>
                    <a:pt x="58418" y="115759"/>
                    <a:pt x="58232" y="115488"/>
                    <a:pt x="58232" y="115308"/>
                  </a:cubicBezTo>
                  <a:cubicBezTo>
                    <a:pt x="58046" y="115037"/>
                    <a:pt x="57860" y="114857"/>
                    <a:pt x="57860" y="114676"/>
                  </a:cubicBezTo>
                  <a:cubicBezTo>
                    <a:pt x="57674" y="114315"/>
                    <a:pt x="57488" y="113954"/>
                    <a:pt x="57302" y="113593"/>
                  </a:cubicBezTo>
                  <a:cubicBezTo>
                    <a:pt x="57302" y="113323"/>
                    <a:pt x="57302" y="112962"/>
                    <a:pt x="57116" y="112781"/>
                  </a:cubicBezTo>
                  <a:cubicBezTo>
                    <a:pt x="57116" y="112330"/>
                    <a:pt x="56930" y="112060"/>
                    <a:pt x="56930" y="112060"/>
                  </a:cubicBezTo>
                  <a:cubicBezTo>
                    <a:pt x="56930" y="112060"/>
                    <a:pt x="56930" y="112330"/>
                    <a:pt x="56930" y="112781"/>
                  </a:cubicBezTo>
                  <a:cubicBezTo>
                    <a:pt x="57116" y="112962"/>
                    <a:pt x="57116" y="113323"/>
                    <a:pt x="57116" y="113593"/>
                  </a:cubicBezTo>
                  <a:cubicBezTo>
                    <a:pt x="57116" y="113954"/>
                    <a:pt x="57302" y="114315"/>
                    <a:pt x="57302" y="114766"/>
                  </a:cubicBezTo>
                  <a:cubicBezTo>
                    <a:pt x="57488" y="114947"/>
                    <a:pt x="57674" y="115127"/>
                    <a:pt x="57674" y="115308"/>
                  </a:cubicBezTo>
                  <a:cubicBezTo>
                    <a:pt x="57860" y="115578"/>
                    <a:pt x="57860" y="115759"/>
                    <a:pt x="58046" y="116030"/>
                  </a:cubicBezTo>
                  <a:cubicBezTo>
                    <a:pt x="58232" y="116481"/>
                    <a:pt x="58232" y="116932"/>
                    <a:pt x="58232" y="117383"/>
                  </a:cubicBezTo>
                  <a:cubicBezTo>
                    <a:pt x="58232" y="117654"/>
                    <a:pt x="58232" y="117924"/>
                    <a:pt x="58046" y="118105"/>
                  </a:cubicBezTo>
                  <a:cubicBezTo>
                    <a:pt x="58046" y="118375"/>
                    <a:pt x="57860" y="118646"/>
                    <a:pt x="57488" y="118736"/>
                  </a:cubicBezTo>
                  <a:cubicBezTo>
                    <a:pt x="57302" y="118827"/>
                    <a:pt x="57116" y="118917"/>
                    <a:pt x="56930" y="118917"/>
                  </a:cubicBezTo>
                  <a:cubicBezTo>
                    <a:pt x="56744" y="118917"/>
                    <a:pt x="56372" y="118917"/>
                    <a:pt x="56186" y="118917"/>
                  </a:cubicBezTo>
                  <a:cubicBezTo>
                    <a:pt x="55627" y="119007"/>
                    <a:pt x="55069" y="119007"/>
                    <a:pt x="54511" y="119007"/>
                  </a:cubicBezTo>
                  <a:close/>
                  <a:moveTo>
                    <a:pt x="59906" y="86436"/>
                  </a:moveTo>
                  <a:cubicBezTo>
                    <a:pt x="59906" y="86436"/>
                    <a:pt x="59906" y="86436"/>
                    <a:pt x="59906" y="86436"/>
                  </a:cubicBezTo>
                  <a:cubicBezTo>
                    <a:pt x="59906" y="86436"/>
                    <a:pt x="59906" y="86436"/>
                    <a:pt x="59906" y="86436"/>
                  </a:cubicBezTo>
                  <a:cubicBezTo>
                    <a:pt x="59906" y="86436"/>
                    <a:pt x="59906" y="86436"/>
                    <a:pt x="59906" y="86436"/>
                  </a:cubicBezTo>
                  <a:close/>
                  <a:moveTo>
                    <a:pt x="28465" y="44661"/>
                  </a:moveTo>
                  <a:cubicBezTo>
                    <a:pt x="28279" y="44751"/>
                    <a:pt x="28093" y="44751"/>
                    <a:pt x="28093" y="44842"/>
                  </a:cubicBezTo>
                  <a:cubicBezTo>
                    <a:pt x="27906" y="44842"/>
                    <a:pt x="27720" y="44842"/>
                    <a:pt x="27534" y="44842"/>
                  </a:cubicBezTo>
                  <a:cubicBezTo>
                    <a:pt x="27348" y="44842"/>
                    <a:pt x="27162" y="44932"/>
                    <a:pt x="26976" y="44932"/>
                  </a:cubicBezTo>
                  <a:cubicBezTo>
                    <a:pt x="26790" y="44932"/>
                    <a:pt x="26604" y="44932"/>
                    <a:pt x="26418" y="44932"/>
                  </a:cubicBezTo>
                  <a:cubicBezTo>
                    <a:pt x="26232" y="44842"/>
                    <a:pt x="26232" y="44842"/>
                    <a:pt x="26046" y="44842"/>
                  </a:cubicBezTo>
                  <a:cubicBezTo>
                    <a:pt x="25860" y="44842"/>
                    <a:pt x="25674" y="44842"/>
                    <a:pt x="25488" y="44842"/>
                  </a:cubicBezTo>
                  <a:cubicBezTo>
                    <a:pt x="25302" y="44751"/>
                    <a:pt x="24930" y="44751"/>
                    <a:pt x="24744" y="44751"/>
                  </a:cubicBezTo>
                  <a:cubicBezTo>
                    <a:pt x="24558" y="44751"/>
                    <a:pt x="24558" y="44661"/>
                    <a:pt x="24558" y="44661"/>
                  </a:cubicBezTo>
                  <a:cubicBezTo>
                    <a:pt x="24558" y="44661"/>
                    <a:pt x="24558" y="44751"/>
                    <a:pt x="24744" y="44751"/>
                  </a:cubicBezTo>
                  <a:cubicBezTo>
                    <a:pt x="24930" y="44842"/>
                    <a:pt x="25116" y="44932"/>
                    <a:pt x="25302" y="45022"/>
                  </a:cubicBezTo>
                  <a:cubicBezTo>
                    <a:pt x="25674" y="45112"/>
                    <a:pt x="26046" y="45203"/>
                    <a:pt x="26418" y="45203"/>
                  </a:cubicBezTo>
                  <a:cubicBezTo>
                    <a:pt x="26604" y="45203"/>
                    <a:pt x="26790" y="45203"/>
                    <a:pt x="26976" y="45293"/>
                  </a:cubicBezTo>
                  <a:cubicBezTo>
                    <a:pt x="27162" y="45293"/>
                    <a:pt x="27534" y="45203"/>
                    <a:pt x="27720" y="45203"/>
                  </a:cubicBezTo>
                  <a:cubicBezTo>
                    <a:pt x="27906" y="45203"/>
                    <a:pt x="28093" y="45203"/>
                    <a:pt x="28279" y="45112"/>
                  </a:cubicBezTo>
                  <a:cubicBezTo>
                    <a:pt x="28465" y="45112"/>
                    <a:pt x="28651" y="45022"/>
                    <a:pt x="28837" y="44932"/>
                  </a:cubicBezTo>
                  <a:cubicBezTo>
                    <a:pt x="29023" y="44842"/>
                    <a:pt x="29209" y="44842"/>
                    <a:pt x="29209" y="44751"/>
                  </a:cubicBezTo>
                  <a:cubicBezTo>
                    <a:pt x="29395" y="44661"/>
                    <a:pt x="29395" y="44571"/>
                    <a:pt x="29581" y="44481"/>
                  </a:cubicBezTo>
                  <a:cubicBezTo>
                    <a:pt x="29767" y="44210"/>
                    <a:pt x="29767" y="44030"/>
                    <a:pt x="29767" y="44030"/>
                  </a:cubicBezTo>
                  <a:cubicBezTo>
                    <a:pt x="29767" y="44030"/>
                    <a:pt x="29581" y="44210"/>
                    <a:pt x="29209" y="44390"/>
                  </a:cubicBezTo>
                  <a:cubicBezTo>
                    <a:pt x="29023" y="44481"/>
                    <a:pt x="28651" y="44571"/>
                    <a:pt x="28465" y="44661"/>
                  </a:cubicBezTo>
                  <a:close/>
                  <a:moveTo>
                    <a:pt x="73674" y="36090"/>
                  </a:moveTo>
                  <a:cubicBezTo>
                    <a:pt x="73302" y="36180"/>
                    <a:pt x="72930" y="36180"/>
                    <a:pt x="72372" y="36090"/>
                  </a:cubicBezTo>
                  <a:cubicBezTo>
                    <a:pt x="72000" y="36000"/>
                    <a:pt x="71441" y="35819"/>
                    <a:pt x="70883" y="35639"/>
                  </a:cubicBezTo>
                  <a:cubicBezTo>
                    <a:pt x="69953" y="35278"/>
                    <a:pt x="68837" y="34736"/>
                    <a:pt x="67906" y="34105"/>
                  </a:cubicBezTo>
                  <a:cubicBezTo>
                    <a:pt x="66976" y="33473"/>
                    <a:pt x="66046" y="32751"/>
                    <a:pt x="65302" y="32030"/>
                  </a:cubicBezTo>
                  <a:cubicBezTo>
                    <a:pt x="64930" y="31669"/>
                    <a:pt x="64558" y="31308"/>
                    <a:pt x="64372" y="30947"/>
                  </a:cubicBezTo>
                  <a:cubicBezTo>
                    <a:pt x="64186" y="30496"/>
                    <a:pt x="64186" y="30135"/>
                    <a:pt x="64186" y="29774"/>
                  </a:cubicBezTo>
                  <a:cubicBezTo>
                    <a:pt x="64186" y="28962"/>
                    <a:pt x="64186" y="28240"/>
                    <a:pt x="64372" y="27609"/>
                  </a:cubicBezTo>
                  <a:cubicBezTo>
                    <a:pt x="64558" y="26977"/>
                    <a:pt x="64744" y="26526"/>
                    <a:pt x="64744" y="26165"/>
                  </a:cubicBezTo>
                  <a:cubicBezTo>
                    <a:pt x="64930" y="25804"/>
                    <a:pt x="64930" y="25533"/>
                    <a:pt x="64930" y="25533"/>
                  </a:cubicBezTo>
                  <a:cubicBezTo>
                    <a:pt x="64930" y="25533"/>
                    <a:pt x="64930" y="25804"/>
                    <a:pt x="64558" y="26075"/>
                  </a:cubicBezTo>
                  <a:cubicBezTo>
                    <a:pt x="64372" y="26436"/>
                    <a:pt x="64186" y="26977"/>
                    <a:pt x="63813" y="27609"/>
                  </a:cubicBezTo>
                  <a:cubicBezTo>
                    <a:pt x="63627" y="28240"/>
                    <a:pt x="63441" y="28962"/>
                    <a:pt x="63441" y="29774"/>
                  </a:cubicBezTo>
                  <a:cubicBezTo>
                    <a:pt x="63441" y="30135"/>
                    <a:pt x="63441" y="30586"/>
                    <a:pt x="63627" y="31037"/>
                  </a:cubicBezTo>
                  <a:cubicBezTo>
                    <a:pt x="63813" y="31398"/>
                    <a:pt x="64186" y="31849"/>
                    <a:pt x="64558" y="32210"/>
                  </a:cubicBezTo>
                  <a:cubicBezTo>
                    <a:pt x="65488" y="33022"/>
                    <a:pt x="66418" y="33744"/>
                    <a:pt x="67348" y="34285"/>
                  </a:cubicBezTo>
                  <a:cubicBezTo>
                    <a:pt x="68465" y="34917"/>
                    <a:pt x="69581" y="35458"/>
                    <a:pt x="70697" y="35819"/>
                  </a:cubicBezTo>
                  <a:cubicBezTo>
                    <a:pt x="71255" y="36000"/>
                    <a:pt x="71813" y="36090"/>
                    <a:pt x="72372" y="36180"/>
                  </a:cubicBezTo>
                  <a:cubicBezTo>
                    <a:pt x="72930" y="36270"/>
                    <a:pt x="73302" y="36270"/>
                    <a:pt x="73674" y="36180"/>
                  </a:cubicBezTo>
                  <a:cubicBezTo>
                    <a:pt x="74046" y="36180"/>
                    <a:pt x="74418" y="36090"/>
                    <a:pt x="74604" y="36000"/>
                  </a:cubicBezTo>
                  <a:cubicBezTo>
                    <a:pt x="74790" y="35909"/>
                    <a:pt x="74790" y="35909"/>
                    <a:pt x="74790" y="35909"/>
                  </a:cubicBezTo>
                  <a:cubicBezTo>
                    <a:pt x="74790" y="35909"/>
                    <a:pt x="74604" y="35909"/>
                    <a:pt x="74604" y="36000"/>
                  </a:cubicBezTo>
                  <a:cubicBezTo>
                    <a:pt x="74418" y="36000"/>
                    <a:pt x="74046" y="36090"/>
                    <a:pt x="73674" y="36090"/>
                  </a:cubicBezTo>
                  <a:close/>
                  <a:moveTo>
                    <a:pt x="60093" y="38436"/>
                  </a:moveTo>
                  <a:cubicBezTo>
                    <a:pt x="60093" y="37804"/>
                    <a:pt x="60093" y="37263"/>
                    <a:pt x="60093" y="36812"/>
                  </a:cubicBezTo>
                  <a:cubicBezTo>
                    <a:pt x="59906" y="36451"/>
                    <a:pt x="59906" y="36270"/>
                    <a:pt x="59906" y="36270"/>
                  </a:cubicBezTo>
                  <a:cubicBezTo>
                    <a:pt x="59906" y="36270"/>
                    <a:pt x="59906" y="36451"/>
                    <a:pt x="59906" y="36812"/>
                  </a:cubicBezTo>
                  <a:cubicBezTo>
                    <a:pt x="59906" y="37263"/>
                    <a:pt x="59720" y="37804"/>
                    <a:pt x="59720" y="38436"/>
                  </a:cubicBezTo>
                  <a:cubicBezTo>
                    <a:pt x="59720" y="39157"/>
                    <a:pt x="59720" y="39969"/>
                    <a:pt x="59534" y="40781"/>
                  </a:cubicBezTo>
                  <a:cubicBezTo>
                    <a:pt x="59534" y="41593"/>
                    <a:pt x="59534" y="41774"/>
                    <a:pt x="59534" y="42676"/>
                  </a:cubicBezTo>
                  <a:cubicBezTo>
                    <a:pt x="59534" y="43578"/>
                    <a:pt x="59534" y="44120"/>
                    <a:pt x="59534" y="44932"/>
                  </a:cubicBezTo>
                  <a:cubicBezTo>
                    <a:pt x="59720" y="45744"/>
                    <a:pt x="59720" y="46556"/>
                    <a:pt x="59720" y="47278"/>
                  </a:cubicBezTo>
                  <a:cubicBezTo>
                    <a:pt x="59720" y="47909"/>
                    <a:pt x="59906" y="48451"/>
                    <a:pt x="59906" y="48812"/>
                  </a:cubicBezTo>
                  <a:cubicBezTo>
                    <a:pt x="59906" y="49263"/>
                    <a:pt x="59906" y="49443"/>
                    <a:pt x="59906" y="49443"/>
                  </a:cubicBezTo>
                  <a:cubicBezTo>
                    <a:pt x="59906" y="49443"/>
                    <a:pt x="59906" y="49263"/>
                    <a:pt x="60093" y="48812"/>
                  </a:cubicBezTo>
                  <a:cubicBezTo>
                    <a:pt x="60093" y="48451"/>
                    <a:pt x="60093" y="47909"/>
                    <a:pt x="60093" y="47278"/>
                  </a:cubicBezTo>
                  <a:cubicBezTo>
                    <a:pt x="60093" y="46556"/>
                    <a:pt x="60279" y="45744"/>
                    <a:pt x="60279" y="44932"/>
                  </a:cubicBezTo>
                  <a:cubicBezTo>
                    <a:pt x="60279" y="44120"/>
                    <a:pt x="60279" y="43578"/>
                    <a:pt x="60279" y="42676"/>
                  </a:cubicBezTo>
                  <a:cubicBezTo>
                    <a:pt x="60279" y="41774"/>
                    <a:pt x="60279" y="41593"/>
                    <a:pt x="60279" y="40781"/>
                  </a:cubicBezTo>
                  <a:cubicBezTo>
                    <a:pt x="60279" y="39969"/>
                    <a:pt x="60093" y="39157"/>
                    <a:pt x="60093" y="38436"/>
                  </a:cubicBezTo>
                  <a:close/>
                  <a:moveTo>
                    <a:pt x="94325" y="44842"/>
                  </a:moveTo>
                  <a:cubicBezTo>
                    <a:pt x="94139" y="44842"/>
                    <a:pt x="93953" y="44842"/>
                    <a:pt x="93767" y="44842"/>
                  </a:cubicBezTo>
                  <a:cubicBezTo>
                    <a:pt x="93581" y="44842"/>
                    <a:pt x="93395" y="44842"/>
                    <a:pt x="93209" y="44932"/>
                  </a:cubicBezTo>
                  <a:cubicBezTo>
                    <a:pt x="93209" y="44932"/>
                    <a:pt x="93023" y="44932"/>
                    <a:pt x="92837" y="44932"/>
                  </a:cubicBezTo>
                  <a:cubicBezTo>
                    <a:pt x="92651" y="44932"/>
                    <a:pt x="92465" y="44842"/>
                    <a:pt x="92279" y="44842"/>
                  </a:cubicBezTo>
                  <a:cubicBezTo>
                    <a:pt x="92093" y="44842"/>
                    <a:pt x="91906" y="44842"/>
                    <a:pt x="91720" y="44842"/>
                  </a:cubicBezTo>
                  <a:cubicBezTo>
                    <a:pt x="91534" y="44751"/>
                    <a:pt x="91534" y="44751"/>
                    <a:pt x="91348" y="44661"/>
                  </a:cubicBezTo>
                  <a:cubicBezTo>
                    <a:pt x="90976" y="44571"/>
                    <a:pt x="90790" y="44481"/>
                    <a:pt x="90604" y="44390"/>
                  </a:cubicBezTo>
                  <a:cubicBezTo>
                    <a:pt x="90232" y="44210"/>
                    <a:pt x="90046" y="44030"/>
                    <a:pt x="90046" y="44030"/>
                  </a:cubicBezTo>
                  <a:cubicBezTo>
                    <a:pt x="90046" y="44030"/>
                    <a:pt x="90046" y="44210"/>
                    <a:pt x="90232" y="44481"/>
                  </a:cubicBezTo>
                  <a:cubicBezTo>
                    <a:pt x="90232" y="44571"/>
                    <a:pt x="90418" y="44661"/>
                    <a:pt x="90604" y="44751"/>
                  </a:cubicBezTo>
                  <a:cubicBezTo>
                    <a:pt x="90604" y="44842"/>
                    <a:pt x="90790" y="44842"/>
                    <a:pt x="90976" y="44932"/>
                  </a:cubicBezTo>
                  <a:cubicBezTo>
                    <a:pt x="91162" y="45022"/>
                    <a:pt x="91348" y="45112"/>
                    <a:pt x="91534" y="45112"/>
                  </a:cubicBezTo>
                  <a:cubicBezTo>
                    <a:pt x="91720" y="45203"/>
                    <a:pt x="91906" y="45203"/>
                    <a:pt x="92093" y="45203"/>
                  </a:cubicBezTo>
                  <a:cubicBezTo>
                    <a:pt x="92279" y="45203"/>
                    <a:pt x="92651" y="45293"/>
                    <a:pt x="92837" y="45293"/>
                  </a:cubicBezTo>
                  <a:cubicBezTo>
                    <a:pt x="93023" y="45203"/>
                    <a:pt x="93209" y="45203"/>
                    <a:pt x="93395" y="45203"/>
                  </a:cubicBezTo>
                  <a:cubicBezTo>
                    <a:pt x="93767" y="45203"/>
                    <a:pt x="94139" y="45112"/>
                    <a:pt x="94325" y="45022"/>
                  </a:cubicBezTo>
                  <a:cubicBezTo>
                    <a:pt x="94697" y="44932"/>
                    <a:pt x="94883" y="44842"/>
                    <a:pt x="95069" y="44751"/>
                  </a:cubicBezTo>
                  <a:cubicBezTo>
                    <a:pt x="95255" y="44751"/>
                    <a:pt x="95255" y="44661"/>
                    <a:pt x="95255" y="44661"/>
                  </a:cubicBezTo>
                  <a:cubicBezTo>
                    <a:pt x="95255" y="44661"/>
                    <a:pt x="95069" y="44751"/>
                    <a:pt x="94883" y="44751"/>
                  </a:cubicBezTo>
                  <a:cubicBezTo>
                    <a:pt x="94697" y="44751"/>
                    <a:pt x="94511" y="44751"/>
                    <a:pt x="94325" y="44842"/>
                  </a:cubicBezTo>
                  <a:close/>
                  <a:moveTo>
                    <a:pt x="64372" y="84631"/>
                  </a:moveTo>
                  <a:cubicBezTo>
                    <a:pt x="66604" y="84270"/>
                    <a:pt x="69209" y="84180"/>
                    <a:pt x="71255" y="84631"/>
                  </a:cubicBezTo>
                  <a:cubicBezTo>
                    <a:pt x="71441" y="84631"/>
                    <a:pt x="71813" y="84721"/>
                    <a:pt x="72000" y="84721"/>
                  </a:cubicBezTo>
                  <a:cubicBezTo>
                    <a:pt x="69953" y="83819"/>
                    <a:pt x="66418" y="83639"/>
                    <a:pt x="64372" y="84631"/>
                  </a:cubicBezTo>
                  <a:close/>
                  <a:moveTo>
                    <a:pt x="65860" y="111969"/>
                  </a:moveTo>
                  <a:cubicBezTo>
                    <a:pt x="65860" y="111699"/>
                    <a:pt x="65860" y="111518"/>
                    <a:pt x="65860" y="111428"/>
                  </a:cubicBezTo>
                  <a:cubicBezTo>
                    <a:pt x="65860" y="111248"/>
                    <a:pt x="65860" y="111248"/>
                    <a:pt x="65860" y="111248"/>
                  </a:cubicBezTo>
                  <a:cubicBezTo>
                    <a:pt x="65860" y="111248"/>
                    <a:pt x="65860" y="111248"/>
                    <a:pt x="65860" y="111428"/>
                  </a:cubicBezTo>
                  <a:cubicBezTo>
                    <a:pt x="65860" y="111518"/>
                    <a:pt x="65860" y="111699"/>
                    <a:pt x="65860" y="111969"/>
                  </a:cubicBezTo>
                  <a:cubicBezTo>
                    <a:pt x="65860" y="112421"/>
                    <a:pt x="65860" y="113142"/>
                    <a:pt x="66232" y="113954"/>
                  </a:cubicBezTo>
                  <a:cubicBezTo>
                    <a:pt x="66604" y="114676"/>
                    <a:pt x="66976" y="115669"/>
                    <a:pt x="67348" y="116571"/>
                  </a:cubicBezTo>
                  <a:cubicBezTo>
                    <a:pt x="67348" y="117112"/>
                    <a:pt x="67534" y="117654"/>
                    <a:pt x="67348" y="118105"/>
                  </a:cubicBezTo>
                  <a:cubicBezTo>
                    <a:pt x="67162" y="118375"/>
                    <a:pt x="66976" y="118556"/>
                    <a:pt x="66604" y="118736"/>
                  </a:cubicBezTo>
                  <a:cubicBezTo>
                    <a:pt x="66232" y="118827"/>
                    <a:pt x="65860" y="118917"/>
                    <a:pt x="65302" y="119007"/>
                  </a:cubicBezTo>
                  <a:cubicBezTo>
                    <a:pt x="64744" y="119007"/>
                    <a:pt x="64186" y="119007"/>
                    <a:pt x="63813" y="118917"/>
                  </a:cubicBezTo>
                  <a:cubicBezTo>
                    <a:pt x="63441" y="118917"/>
                    <a:pt x="63255" y="118917"/>
                    <a:pt x="62883" y="118917"/>
                  </a:cubicBezTo>
                  <a:cubicBezTo>
                    <a:pt x="62697" y="118917"/>
                    <a:pt x="62511" y="118827"/>
                    <a:pt x="62325" y="118736"/>
                  </a:cubicBezTo>
                  <a:cubicBezTo>
                    <a:pt x="62139" y="118646"/>
                    <a:pt x="61953" y="118375"/>
                    <a:pt x="61767" y="118105"/>
                  </a:cubicBezTo>
                  <a:cubicBezTo>
                    <a:pt x="61581" y="117924"/>
                    <a:pt x="61581" y="117654"/>
                    <a:pt x="61581" y="117383"/>
                  </a:cubicBezTo>
                  <a:cubicBezTo>
                    <a:pt x="61581" y="116932"/>
                    <a:pt x="61767" y="116481"/>
                    <a:pt x="61953" y="116030"/>
                  </a:cubicBezTo>
                  <a:cubicBezTo>
                    <a:pt x="61953" y="115759"/>
                    <a:pt x="62139" y="115578"/>
                    <a:pt x="62139" y="115308"/>
                  </a:cubicBezTo>
                  <a:cubicBezTo>
                    <a:pt x="62325" y="115127"/>
                    <a:pt x="62325" y="114947"/>
                    <a:pt x="62511" y="114766"/>
                  </a:cubicBezTo>
                  <a:cubicBezTo>
                    <a:pt x="62697" y="114315"/>
                    <a:pt x="62697" y="113954"/>
                    <a:pt x="62697" y="113593"/>
                  </a:cubicBezTo>
                  <a:cubicBezTo>
                    <a:pt x="62883" y="113323"/>
                    <a:pt x="62883" y="112962"/>
                    <a:pt x="62883" y="112781"/>
                  </a:cubicBezTo>
                  <a:cubicBezTo>
                    <a:pt x="62883" y="112330"/>
                    <a:pt x="62883" y="112060"/>
                    <a:pt x="62883" y="112060"/>
                  </a:cubicBezTo>
                  <a:cubicBezTo>
                    <a:pt x="62883" y="112060"/>
                    <a:pt x="62883" y="112330"/>
                    <a:pt x="62697" y="112781"/>
                  </a:cubicBezTo>
                  <a:cubicBezTo>
                    <a:pt x="62697" y="112962"/>
                    <a:pt x="62511" y="113323"/>
                    <a:pt x="62511" y="113593"/>
                  </a:cubicBezTo>
                  <a:cubicBezTo>
                    <a:pt x="62325" y="113954"/>
                    <a:pt x="62325" y="114315"/>
                    <a:pt x="62139" y="114676"/>
                  </a:cubicBezTo>
                  <a:cubicBezTo>
                    <a:pt x="61953" y="114857"/>
                    <a:pt x="61767" y="115037"/>
                    <a:pt x="61767" y="115308"/>
                  </a:cubicBezTo>
                  <a:cubicBezTo>
                    <a:pt x="61581" y="115488"/>
                    <a:pt x="61395" y="115759"/>
                    <a:pt x="61395" y="115939"/>
                  </a:cubicBezTo>
                  <a:cubicBezTo>
                    <a:pt x="61209" y="116390"/>
                    <a:pt x="61023" y="116932"/>
                    <a:pt x="61023" y="117383"/>
                  </a:cubicBezTo>
                  <a:cubicBezTo>
                    <a:pt x="61023" y="117654"/>
                    <a:pt x="61023" y="117924"/>
                    <a:pt x="61023" y="118195"/>
                  </a:cubicBezTo>
                  <a:cubicBezTo>
                    <a:pt x="61209" y="118466"/>
                    <a:pt x="61395" y="118736"/>
                    <a:pt x="61953" y="119007"/>
                  </a:cubicBezTo>
                  <a:cubicBezTo>
                    <a:pt x="62139" y="119097"/>
                    <a:pt x="62511" y="119187"/>
                    <a:pt x="62697" y="119187"/>
                  </a:cubicBezTo>
                  <a:cubicBezTo>
                    <a:pt x="63069" y="119278"/>
                    <a:pt x="63255" y="119278"/>
                    <a:pt x="63627" y="119278"/>
                  </a:cubicBezTo>
                  <a:cubicBezTo>
                    <a:pt x="64186" y="119368"/>
                    <a:pt x="64744" y="119368"/>
                    <a:pt x="65302" y="119368"/>
                  </a:cubicBezTo>
                  <a:cubicBezTo>
                    <a:pt x="66046" y="119278"/>
                    <a:pt x="66604" y="119187"/>
                    <a:pt x="67162" y="118917"/>
                  </a:cubicBezTo>
                  <a:cubicBezTo>
                    <a:pt x="67534" y="118736"/>
                    <a:pt x="67720" y="118466"/>
                    <a:pt x="67906" y="118195"/>
                  </a:cubicBezTo>
                  <a:cubicBezTo>
                    <a:pt x="68279" y="117654"/>
                    <a:pt x="68093" y="117022"/>
                    <a:pt x="67906" y="116571"/>
                  </a:cubicBezTo>
                  <a:cubicBezTo>
                    <a:pt x="67534" y="115578"/>
                    <a:pt x="66976" y="114676"/>
                    <a:pt x="66604" y="113864"/>
                  </a:cubicBezTo>
                  <a:cubicBezTo>
                    <a:pt x="66232" y="113052"/>
                    <a:pt x="66046" y="112421"/>
                    <a:pt x="65860" y="111969"/>
                  </a:cubicBezTo>
                  <a:close/>
                  <a:moveTo>
                    <a:pt x="64000" y="14526"/>
                  </a:moveTo>
                  <a:cubicBezTo>
                    <a:pt x="64372" y="14616"/>
                    <a:pt x="64372" y="14616"/>
                    <a:pt x="64372" y="14616"/>
                  </a:cubicBezTo>
                  <a:cubicBezTo>
                    <a:pt x="64372" y="14616"/>
                    <a:pt x="64372" y="14526"/>
                    <a:pt x="64000" y="14526"/>
                  </a:cubicBezTo>
                  <a:cubicBezTo>
                    <a:pt x="63813" y="14436"/>
                    <a:pt x="63441" y="14345"/>
                    <a:pt x="63069" y="14255"/>
                  </a:cubicBezTo>
                  <a:cubicBezTo>
                    <a:pt x="62883" y="14255"/>
                    <a:pt x="62697" y="14165"/>
                    <a:pt x="62511" y="14165"/>
                  </a:cubicBezTo>
                  <a:cubicBezTo>
                    <a:pt x="62139" y="14165"/>
                    <a:pt x="61953" y="14075"/>
                    <a:pt x="61581" y="14075"/>
                  </a:cubicBezTo>
                  <a:cubicBezTo>
                    <a:pt x="61395" y="14075"/>
                    <a:pt x="61023" y="13984"/>
                    <a:pt x="60837" y="13984"/>
                  </a:cubicBezTo>
                  <a:cubicBezTo>
                    <a:pt x="60465" y="13984"/>
                    <a:pt x="60279" y="13984"/>
                    <a:pt x="59906" y="13984"/>
                  </a:cubicBezTo>
                  <a:cubicBezTo>
                    <a:pt x="59348" y="13984"/>
                    <a:pt x="58604" y="13984"/>
                    <a:pt x="58232" y="14075"/>
                  </a:cubicBezTo>
                  <a:cubicBezTo>
                    <a:pt x="57860" y="14075"/>
                    <a:pt x="57674" y="14075"/>
                    <a:pt x="57302" y="14165"/>
                  </a:cubicBezTo>
                  <a:cubicBezTo>
                    <a:pt x="57116" y="14165"/>
                    <a:pt x="56930" y="14255"/>
                    <a:pt x="56744" y="14255"/>
                  </a:cubicBezTo>
                  <a:cubicBezTo>
                    <a:pt x="55813" y="14436"/>
                    <a:pt x="55255" y="14616"/>
                    <a:pt x="55255" y="14616"/>
                  </a:cubicBezTo>
                  <a:cubicBezTo>
                    <a:pt x="55255" y="14616"/>
                    <a:pt x="56000" y="14526"/>
                    <a:pt x="56744" y="14436"/>
                  </a:cubicBezTo>
                  <a:cubicBezTo>
                    <a:pt x="57116" y="14436"/>
                    <a:pt x="57674" y="14436"/>
                    <a:pt x="58232" y="14345"/>
                  </a:cubicBezTo>
                  <a:cubicBezTo>
                    <a:pt x="58418" y="14345"/>
                    <a:pt x="58790" y="14345"/>
                    <a:pt x="58976" y="14345"/>
                  </a:cubicBezTo>
                  <a:cubicBezTo>
                    <a:pt x="59348" y="14345"/>
                    <a:pt x="59534" y="14345"/>
                    <a:pt x="59906" y="14345"/>
                  </a:cubicBezTo>
                  <a:cubicBezTo>
                    <a:pt x="60465" y="14345"/>
                    <a:pt x="61023" y="14345"/>
                    <a:pt x="61581" y="14345"/>
                  </a:cubicBezTo>
                  <a:cubicBezTo>
                    <a:pt x="61767" y="14436"/>
                    <a:pt x="62139" y="14436"/>
                    <a:pt x="62325" y="14436"/>
                  </a:cubicBezTo>
                  <a:cubicBezTo>
                    <a:pt x="62511" y="14436"/>
                    <a:pt x="62697" y="14436"/>
                    <a:pt x="63069" y="14436"/>
                  </a:cubicBezTo>
                  <a:cubicBezTo>
                    <a:pt x="63255" y="14526"/>
                    <a:pt x="63441" y="14526"/>
                    <a:pt x="63627" y="14526"/>
                  </a:cubicBezTo>
                  <a:cubicBezTo>
                    <a:pt x="63813" y="14526"/>
                    <a:pt x="64000" y="14526"/>
                    <a:pt x="64000" y="14526"/>
                  </a:cubicBezTo>
                  <a:close/>
                  <a:moveTo>
                    <a:pt x="118511" y="61353"/>
                  </a:moveTo>
                  <a:cubicBezTo>
                    <a:pt x="117767" y="61172"/>
                    <a:pt x="118139" y="61263"/>
                    <a:pt x="118511" y="61353"/>
                  </a:cubicBezTo>
                  <a:cubicBezTo>
                    <a:pt x="115906" y="60631"/>
                    <a:pt x="114418" y="59187"/>
                    <a:pt x="112372" y="58195"/>
                  </a:cubicBezTo>
                  <a:cubicBezTo>
                    <a:pt x="111441" y="57654"/>
                    <a:pt x="110325" y="57203"/>
                    <a:pt x="109023" y="57022"/>
                  </a:cubicBezTo>
                  <a:cubicBezTo>
                    <a:pt x="108465" y="57022"/>
                    <a:pt x="107534" y="57022"/>
                    <a:pt x="107162" y="56932"/>
                  </a:cubicBezTo>
                  <a:cubicBezTo>
                    <a:pt x="106976" y="56842"/>
                    <a:pt x="106790" y="56571"/>
                    <a:pt x="106790" y="56481"/>
                  </a:cubicBezTo>
                  <a:cubicBezTo>
                    <a:pt x="106604" y="56300"/>
                    <a:pt x="106418" y="56030"/>
                    <a:pt x="106232" y="55849"/>
                  </a:cubicBezTo>
                  <a:cubicBezTo>
                    <a:pt x="105116" y="54406"/>
                    <a:pt x="104372" y="52872"/>
                    <a:pt x="104000" y="51338"/>
                  </a:cubicBezTo>
                  <a:cubicBezTo>
                    <a:pt x="103813" y="50345"/>
                    <a:pt x="103813" y="49443"/>
                    <a:pt x="103441" y="48541"/>
                  </a:cubicBezTo>
                  <a:cubicBezTo>
                    <a:pt x="102697" y="46917"/>
                    <a:pt x="101767" y="45383"/>
                    <a:pt x="100465" y="43849"/>
                  </a:cubicBezTo>
                  <a:cubicBezTo>
                    <a:pt x="100093" y="43308"/>
                    <a:pt x="99534" y="42586"/>
                    <a:pt x="98790" y="42045"/>
                  </a:cubicBezTo>
                  <a:cubicBezTo>
                    <a:pt x="98232" y="41684"/>
                    <a:pt x="97674" y="41323"/>
                    <a:pt x="97488" y="40781"/>
                  </a:cubicBezTo>
                  <a:cubicBezTo>
                    <a:pt x="97116" y="40060"/>
                    <a:pt x="97302" y="39248"/>
                    <a:pt x="97116" y="38436"/>
                  </a:cubicBezTo>
                  <a:cubicBezTo>
                    <a:pt x="96930" y="37624"/>
                    <a:pt x="96744" y="36902"/>
                    <a:pt x="96558" y="36090"/>
                  </a:cubicBezTo>
                  <a:cubicBezTo>
                    <a:pt x="96186" y="34556"/>
                    <a:pt x="95627" y="33022"/>
                    <a:pt x="94883" y="31488"/>
                  </a:cubicBezTo>
                  <a:cubicBezTo>
                    <a:pt x="94697" y="31127"/>
                    <a:pt x="94883" y="30766"/>
                    <a:pt x="95069" y="30406"/>
                  </a:cubicBezTo>
                  <a:cubicBezTo>
                    <a:pt x="95069" y="30045"/>
                    <a:pt x="95069" y="29593"/>
                    <a:pt x="95069" y="29233"/>
                  </a:cubicBezTo>
                  <a:cubicBezTo>
                    <a:pt x="95069" y="28421"/>
                    <a:pt x="95069" y="27609"/>
                    <a:pt x="94883" y="26796"/>
                  </a:cubicBezTo>
                  <a:cubicBezTo>
                    <a:pt x="94511" y="25353"/>
                    <a:pt x="92651" y="24090"/>
                    <a:pt x="91162" y="22917"/>
                  </a:cubicBezTo>
                  <a:cubicBezTo>
                    <a:pt x="89488" y="21563"/>
                    <a:pt x="86697" y="21022"/>
                    <a:pt x="83534" y="20751"/>
                  </a:cubicBezTo>
                  <a:cubicBezTo>
                    <a:pt x="82046" y="20571"/>
                    <a:pt x="80372" y="20571"/>
                    <a:pt x="78697" y="20481"/>
                  </a:cubicBezTo>
                  <a:cubicBezTo>
                    <a:pt x="77953" y="20481"/>
                    <a:pt x="77209" y="20481"/>
                    <a:pt x="76465" y="20481"/>
                  </a:cubicBezTo>
                  <a:cubicBezTo>
                    <a:pt x="75906" y="20481"/>
                    <a:pt x="75720" y="20481"/>
                    <a:pt x="75348" y="20300"/>
                  </a:cubicBezTo>
                  <a:cubicBezTo>
                    <a:pt x="75162" y="20210"/>
                    <a:pt x="74790" y="20120"/>
                    <a:pt x="74418" y="20030"/>
                  </a:cubicBezTo>
                  <a:cubicBezTo>
                    <a:pt x="73116" y="19578"/>
                    <a:pt x="71813" y="19127"/>
                    <a:pt x="70325" y="18766"/>
                  </a:cubicBezTo>
                  <a:cubicBezTo>
                    <a:pt x="69953" y="18676"/>
                    <a:pt x="69581" y="18496"/>
                    <a:pt x="69209" y="18406"/>
                  </a:cubicBezTo>
                  <a:cubicBezTo>
                    <a:pt x="69023" y="18406"/>
                    <a:pt x="68651" y="18315"/>
                    <a:pt x="68465" y="18225"/>
                  </a:cubicBezTo>
                  <a:cubicBezTo>
                    <a:pt x="68465" y="18135"/>
                    <a:pt x="68465" y="18045"/>
                    <a:pt x="68465" y="18045"/>
                  </a:cubicBezTo>
                  <a:cubicBezTo>
                    <a:pt x="68279" y="17323"/>
                    <a:pt x="68093" y="16601"/>
                    <a:pt x="67906" y="15969"/>
                  </a:cubicBezTo>
                  <a:cubicBezTo>
                    <a:pt x="67906" y="15609"/>
                    <a:pt x="67906" y="15338"/>
                    <a:pt x="67720" y="15067"/>
                  </a:cubicBezTo>
                  <a:cubicBezTo>
                    <a:pt x="67720" y="14977"/>
                    <a:pt x="67720" y="14887"/>
                    <a:pt x="67720" y="14887"/>
                  </a:cubicBezTo>
                  <a:cubicBezTo>
                    <a:pt x="67720" y="14796"/>
                    <a:pt x="67906" y="14796"/>
                    <a:pt x="68093" y="14706"/>
                  </a:cubicBezTo>
                  <a:cubicBezTo>
                    <a:pt x="68465" y="14616"/>
                    <a:pt x="68651" y="14526"/>
                    <a:pt x="69023" y="14345"/>
                  </a:cubicBezTo>
                  <a:cubicBezTo>
                    <a:pt x="69581" y="13984"/>
                    <a:pt x="69767" y="13533"/>
                    <a:pt x="70139" y="13082"/>
                  </a:cubicBezTo>
                  <a:cubicBezTo>
                    <a:pt x="70511" y="12451"/>
                    <a:pt x="70883" y="11819"/>
                    <a:pt x="71255" y="11187"/>
                  </a:cubicBezTo>
                  <a:cubicBezTo>
                    <a:pt x="72744" y="8481"/>
                    <a:pt x="73488" y="5052"/>
                    <a:pt x="70325" y="2526"/>
                  </a:cubicBezTo>
                  <a:cubicBezTo>
                    <a:pt x="68837" y="1443"/>
                    <a:pt x="66604" y="631"/>
                    <a:pt x="63813" y="270"/>
                  </a:cubicBezTo>
                  <a:cubicBezTo>
                    <a:pt x="62883" y="180"/>
                    <a:pt x="60093" y="0"/>
                    <a:pt x="58232" y="180"/>
                  </a:cubicBezTo>
                  <a:cubicBezTo>
                    <a:pt x="55441" y="360"/>
                    <a:pt x="52837" y="812"/>
                    <a:pt x="50976" y="1714"/>
                  </a:cubicBezTo>
                  <a:cubicBezTo>
                    <a:pt x="48930" y="2796"/>
                    <a:pt x="48000" y="4150"/>
                    <a:pt x="47627" y="5503"/>
                  </a:cubicBezTo>
                  <a:cubicBezTo>
                    <a:pt x="46697" y="8300"/>
                    <a:pt x="48186" y="11007"/>
                    <a:pt x="50046" y="13533"/>
                  </a:cubicBezTo>
                  <a:cubicBezTo>
                    <a:pt x="50232" y="13894"/>
                    <a:pt x="50604" y="14165"/>
                    <a:pt x="50976" y="14345"/>
                  </a:cubicBezTo>
                  <a:cubicBezTo>
                    <a:pt x="51162" y="14436"/>
                    <a:pt x="51348" y="14616"/>
                    <a:pt x="51720" y="14706"/>
                  </a:cubicBezTo>
                  <a:cubicBezTo>
                    <a:pt x="51720" y="14706"/>
                    <a:pt x="52093" y="14796"/>
                    <a:pt x="52093" y="14887"/>
                  </a:cubicBezTo>
                  <a:cubicBezTo>
                    <a:pt x="52279" y="14977"/>
                    <a:pt x="52093" y="15338"/>
                    <a:pt x="52093" y="15428"/>
                  </a:cubicBezTo>
                  <a:cubicBezTo>
                    <a:pt x="51906" y="16150"/>
                    <a:pt x="51720" y="16962"/>
                    <a:pt x="51534" y="17684"/>
                  </a:cubicBezTo>
                  <a:cubicBezTo>
                    <a:pt x="51534" y="17774"/>
                    <a:pt x="51534" y="18045"/>
                    <a:pt x="51348" y="18225"/>
                  </a:cubicBezTo>
                  <a:cubicBezTo>
                    <a:pt x="51348" y="18315"/>
                    <a:pt x="50790" y="18406"/>
                    <a:pt x="50604" y="18406"/>
                  </a:cubicBezTo>
                  <a:cubicBezTo>
                    <a:pt x="50232" y="18496"/>
                    <a:pt x="49860" y="18676"/>
                    <a:pt x="49488" y="18766"/>
                  </a:cubicBezTo>
                  <a:cubicBezTo>
                    <a:pt x="48930" y="18947"/>
                    <a:pt x="48186" y="19127"/>
                    <a:pt x="47441" y="19398"/>
                  </a:cubicBezTo>
                  <a:cubicBezTo>
                    <a:pt x="46697" y="19578"/>
                    <a:pt x="46139" y="19759"/>
                    <a:pt x="45395" y="20030"/>
                  </a:cubicBezTo>
                  <a:cubicBezTo>
                    <a:pt x="45209" y="20120"/>
                    <a:pt x="44837" y="20210"/>
                    <a:pt x="44651" y="20300"/>
                  </a:cubicBezTo>
                  <a:cubicBezTo>
                    <a:pt x="44093" y="20481"/>
                    <a:pt x="44093" y="20481"/>
                    <a:pt x="43534" y="20481"/>
                  </a:cubicBezTo>
                  <a:cubicBezTo>
                    <a:pt x="41860" y="20481"/>
                    <a:pt x="40186" y="20481"/>
                    <a:pt x="38511" y="20571"/>
                  </a:cubicBezTo>
                  <a:cubicBezTo>
                    <a:pt x="35720" y="20751"/>
                    <a:pt x="32186" y="21022"/>
                    <a:pt x="30139" y="22015"/>
                  </a:cubicBezTo>
                  <a:cubicBezTo>
                    <a:pt x="29023" y="22556"/>
                    <a:pt x="28279" y="23187"/>
                    <a:pt x="27534" y="23819"/>
                  </a:cubicBezTo>
                  <a:cubicBezTo>
                    <a:pt x="26790" y="24451"/>
                    <a:pt x="26046" y="25082"/>
                    <a:pt x="25488" y="25804"/>
                  </a:cubicBezTo>
                  <a:cubicBezTo>
                    <a:pt x="24930" y="26526"/>
                    <a:pt x="24930" y="27338"/>
                    <a:pt x="24744" y="28060"/>
                  </a:cubicBezTo>
                  <a:cubicBezTo>
                    <a:pt x="24744" y="28872"/>
                    <a:pt x="24744" y="29684"/>
                    <a:pt x="24930" y="30406"/>
                  </a:cubicBezTo>
                  <a:cubicBezTo>
                    <a:pt x="24930" y="30766"/>
                    <a:pt x="25116" y="31127"/>
                    <a:pt x="24930" y="31488"/>
                  </a:cubicBezTo>
                  <a:cubicBezTo>
                    <a:pt x="24744" y="31939"/>
                    <a:pt x="24558" y="32300"/>
                    <a:pt x="24372" y="32661"/>
                  </a:cubicBezTo>
                  <a:cubicBezTo>
                    <a:pt x="24186" y="33473"/>
                    <a:pt x="23813" y="34195"/>
                    <a:pt x="23627" y="35007"/>
                  </a:cubicBezTo>
                  <a:cubicBezTo>
                    <a:pt x="23069" y="36541"/>
                    <a:pt x="22697" y="38165"/>
                    <a:pt x="22697" y="39699"/>
                  </a:cubicBezTo>
                  <a:cubicBezTo>
                    <a:pt x="22511" y="40511"/>
                    <a:pt x="22511" y="41142"/>
                    <a:pt x="21581" y="41774"/>
                  </a:cubicBezTo>
                  <a:cubicBezTo>
                    <a:pt x="21023" y="42135"/>
                    <a:pt x="20651" y="42496"/>
                    <a:pt x="20279" y="42947"/>
                  </a:cubicBezTo>
                  <a:cubicBezTo>
                    <a:pt x="18046" y="45293"/>
                    <a:pt x="16558" y="47909"/>
                    <a:pt x="16000" y="50526"/>
                  </a:cubicBezTo>
                  <a:cubicBezTo>
                    <a:pt x="15627" y="51969"/>
                    <a:pt x="15255" y="53413"/>
                    <a:pt x="14325" y="54857"/>
                  </a:cubicBezTo>
                  <a:cubicBezTo>
                    <a:pt x="14139" y="55218"/>
                    <a:pt x="13953" y="55488"/>
                    <a:pt x="13581" y="55849"/>
                  </a:cubicBezTo>
                  <a:cubicBezTo>
                    <a:pt x="13581" y="56030"/>
                    <a:pt x="13395" y="56210"/>
                    <a:pt x="13209" y="56390"/>
                  </a:cubicBezTo>
                  <a:cubicBezTo>
                    <a:pt x="13023" y="56571"/>
                    <a:pt x="12837" y="56842"/>
                    <a:pt x="12651" y="56932"/>
                  </a:cubicBezTo>
                  <a:cubicBezTo>
                    <a:pt x="12465" y="57022"/>
                    <a:pt x="11348" y="57022"/>
                    <a:pt x="10976" y="57022"/>
                  </a:cubicBezTo>
                  <a:cubicBezTo>
                    <a:pt x="10232" y="57112"/>
                    <a:pt x="9488" y="57293"/>
                    <a:pt x="8930" y="57473"/>
                  </a:cubicBezTo>
                  <a:cubicBezTo>
                    <a:pt x="6511" y="58375"/>
                    <a:pt x="5023" y="59729"/>
                    <a:pt x="2976" y="60812"/>
                  </a:cubicBezTo>
                  <a:cubicBezTo>
                    <a:pt x="2418" y="60992"/>
                    <a:pt x="1860" y="61172"/>
                    <a:pt x="1302" y="61353"/>
                  </a:cubicBezTo>
                  <a:cubicBezTo>
                    <a:pt x="930" y="61533"/>
                    <a:pt x="372" y="61714"/>
                    <a:pt x="372" y="61984"/>
                  </a:cubicBezTo>
                  <a:cubicBezTo>
                    <a:pt x="372" y="62526"/>
                    <a:pt x="1488" y="62616"/>
                    <a:pt x="2232" y="62616"/>
                  </a:cubicBezTo>
                  <a:cubicBezTo>
                    <a:pt x="3348" y="62526"/>
                    <a:pt x="4279" y="62436"/>
                    <a:pt x="5023" y="62165"/>
                  </a:cubicBezTo>
                  <a:cubicBezTo>
                    <a:pt x="5581" y="62075"/>
                    <a:pt x="5953" y="61804"/>
                    <a:pt x="6511" y="61624"/>
                  </a:cubicBezTo>
                  <a:cubicBezTo>
                    <a:pt x="6883" y="61443"/>
                    <a:pt x="7255" y="61172"/>
                    <a:pt x="7813" y="61082"/>
                  </a:cubicBezTo>
                  <a:cubicBezTo>
                    <a:pt x="7627" y="61624"/>
                    <a:pt x="6883" y="62165"/>
                    <a:pt x="6325" y="62616"/>
                  </a:cubicBezTo>
                  <a:cubicBezTo>
                    <a:pt x="5767" y="63248"/>
                    <a:pt x="5023" y="63789"/>
                    <a:pt x="4279" y="64421"/>
                  </a:cubicBezTo>
                  <a:cubicBezTo>
                    <a:pt x="3720" y="64872"/>
                    <a:pt x="2604" y="65503"/>
                    <a:pt x="3162" y="66045"/>
                  </a:cubicBezTo>
                  <a:cubicBezTo>
                    <a:pt x="4093" y="67127"/>
                    <a:pt x="5953" y="65774"/>
                    <a:pt x="6697" y="65413"/>
                  </a:cubicBezTo>
                  <a:cubicBezTo>
                    <a:pt x="7255" y="65052"/>
                    <a:pt x="7627" y="64691"/>
                    <a:pt x="8186" y="64330"/>
                  </a:cubicBezTo>
                  <a:cubicBezTo>
                    <a:pt x="8558" y="63969"/>
                    <a:pt x="9116" y="63609"/>
                    <a:pt x="9674" y="63428"/>
                  </a:cubicBezTo>
                  <a:cubicBezTo>
                    <a:pt x="9674" y="63699"/>
                    <a:pt x="9488" y="64060"/>
                    <a:pt x="9302" y="64421"/>
                  </a:cubicBezTo>
                  <a:cubicBezTo>
                    <a:pt x="8930" y="64781"/>
                    <a:pt x="8744" y="65142"/>
                    <a:pt x="8372" y="65503"/>
                  </a:cubicBezTo>
                  <a:cubicBezTo>
                    <a:pt x="8000" y="66135"/>
                    <a:pt x="7069" y="66947"/>
                    <a:pt x="7255" y="67578"/>
                  </a:cubicBezTo>
                  <a:cubicBezTo>
                    <a:pt x="7627" y="67939"/>
                    <a:pt x="8372" y="68210"/>
                    <a:pt x="9116" y="68030"/>
                  </a:cubicBezTo>
                  <a:cubicBezTo>
                    <a:pt x="9860" y="67849"/>
                    <a:pt x="10232" y="67308"/>
                    <a:pt x="10604" y="66947"/>
                  </a:cubicBezTo>
                  <a:cubicBezTo>
                    <a:pt x="11348" y="66045"/>
                    <a:pt x="11906" y="65052"/>
                    <a:pt x="12837" y="64150"/>
                  </a:cubicBezTo>
                  <a:cubicBezTo>
                    <a:pt x="12837" y="64962"/>
                    <a:pt x="12465" y="65774"/>
                    <a:pt x="12465" y="66586"/>
                  </a:cubicBezTo>
                  <a:cubicBezTo>
                    <a:pt x="12465" y="66947"/>
                    <a:pt x="12279" y="67578"/>
                    <a:pt x="13023" y="67849"/>
                  </a:cubicBezTo>
                  <a:cubicBezTo>
                    <a:pt x="13581" y="68120"/>
                    <a:pt x="14511" y="67939"/>
                    <a:pt x="14883" y="67669"/>
                  </a:cubicBezTo>
                  <a:cubicBezTo>
                    <a:pt x="15441" y="67218"/>
                    <a:pt x="15255" y="66496"/>
                    <a:pt x="15441" y="65954"/>
                  </a:cubicBezTo>
                  <a:cubicBezTo>
                    <a:pt x="15441" y="65503"/>
                    <a:pt x="15441" y="65142"/>
                    <a:pt x="15627" y="64691"/>
                  </a:cubicBezTo>
                  <a:cubicBezTo>
                    <a:pt x="15627" y="64511"/>
                    <a:pt x="15627" y="63969"/>
                    <a:pt x="16186" y="63879"/>
                  </a:cubicBezTo>
                  <a:cubicBezTo>
                    <a:pt x="16558" y="64060"/>
                    <a:pt x="16186" y="64781"/>
                    <a:pt x="16186" y="65052"/>
                  </a:cubicBezTo>
                  <a:cubicBezTo>
                    <a:pt x="16000" y="65503"/>
                    <a:pt x="16000" y="65954"/>
                    <a:pt x="16000" y="66406"/>
                  </a:cubicBezTo>
                  <a:cubicBezTo>
                    <a:pt x="16186" y="66857"/>
                    <a:pt x="16930" y="67398"/>
                    <a:pt x="17860" y="67037"/>
                  </a:cubicBezTo>
                  <a:cubicBezTo>
                    <a:pt x="18418" y="66766"/>
                    <a:pt x="18604" y="66315"/>
                    <a:pt x="18790" y="65954"/>
                  </a:cubicBezTo>
                  <a:cubicBezTo>
                    <a:pt x="18790" y="65503"/>
                    <a:pt x="18790" y="65142"/>
                    <a:pt x="18790" y="64691"/>
                  </a:cubicBezTo>
                  <a:cubicBezTo>
                    <a:pt x="18976" y="64150"/>
                    <a:pt x="19162" y="63609"/>
                    <a:pt x="19162" y="62977"/>
                  </a:cubicBezTo>
                  <a:cubicBezTo>
                    <a:pt x="19348" y="62706"/>
                    <a:pt x="19534" y="62526"/>
                    <a:pt x="19720" y="62255"/>
                  </a:cubicBezTo>
                  <a:cubicBezTo>
                    <a:pt x="20093" y="61804"/>
                    <a:pt x="20465" y="61353"/>
                    <a:pt x="20651" y="60902"/>
                  </a:cubicBezTo>
                  <a:cubicBezTo>
                    <a:pt x="20837" y="60451"/>
                    <a:pt x="21209" y="59909"/>
                    <a:pt x="21209" y="59458"/>
                  </a:cubicBezTo>
                  <a:cubicBezTo>
                    <a:pt x="21209" y="59278"/>
                    <a:pt x="21209" y="59187"/>
                    <a:pt x="21023" y="59007"/>
                  </a:cubicBezTo>
                  <a:cubicBezTo>
                    <a:pt x="21023" y="58917"/>
                    <a:pt x="20837" y="58736"/>
                    <a:pt x="20837" y="58646"/>
                  </a:cubicBezTo>
                  <a:cubicBezTo>
                    <a:pt x="20837" y="58466"/>
                    <a:pt x="21209" y="58195"/>
                    <a:pt x="21395" y="58015"/>
                  </a:cubicBezTo>
                  <a:cubicBezTo>
                    <a:pt x="22325" y="56842"/>
                    <a:pt x="23441" y="55759"/>
                    <a:pt x="24558" y="54676"/>
                  </a:cubicBezTo>
                  <a:cubicBezTo>
                    <a:pt x="27162" y="52060"/>
                    <a:pt x="30139" y="49533"/>
                    <a:pt x="32000" y="46827"/>
                  </a:cubicBezTo>
                  <a:cubicBezTo>
                    <a:pt x="32930" y="45293"/>
                    <a:pt x="33488" y="43759"/>
                    <a:pt x="34232" y="42315"/>
                  </a:cubicBezTo>
                  <a:cubicBezTo>
                    <a:pt x="34976" y="40962"/>
                    <a:pt x="35906" y="39609"/>
                    <a:pt x="37023" y="38345"/>
                  </a:cubicBezTo>
                  <a:cubicBezTo>
                    <a:pt x="37395" y="39067"/>
                    <a:pt x="37767" y="39789"/>
                    <a:pt x="38139" y="40511"/>
                  </a:cubicBezTo>
                  <a:cubicBezTo>
                    <a:pt x="38325" y="41052"/>
                    <a:pt x="38883" y="41593"/>
                    <a:pt x="39069" y="42225"/>
                  </a:cubicBezTo>
                  <a:cubicBezTo>
                    <a:pt x="39069" y="42857"/>
                    <a:pt x="39069" y="43488"/>
                    <a:pt x="39069" y="44210"/>
                  </a:cubicBezTo>
                  <a:cubicBezTo>
                    <a:pt x="38883" y="45203"/>
                    <a:pt x="38883" y="46195"/>
                    <a:pt x="38883" y="47278"/>
                  </a:cubicBezTo>
                  <a:cubicBezTo>
                    <a:pt x="38883" y="47819"/>
                    <a:pt x="38697" y="48451"/>
                    <a:pt x="38883" y="48992"/>
                  </a:cubicBezTo>
                  <a:cubicBezTo>
                    <a:pt x="38883" y="49263"/>
                    <a:pt x="39255" y="49443"/>
                    <a:pt x="39441" y="49714"/>
                  </a:cubicBezTo>
                  <a:cubicBezTo>
                    <a:pt x="39627" y="50075"/>
                    <a:pt x="39255" y="50796"/>
                    <a:pt x="39069" y="51248"/>
                  </a:cubicBezTo>
                  <a:cubicBezTo>
                    <a:pt x="38697" y="52240"/>
                    <a:pt x="38325" y="53323"/>
                    <a:pt x="37953" y="54315"/>
                  </a:cubicBezTo>
                  <a:cubicBezTo>
                    <a:pt x="36651" y="58466"/>
                    <a:pt x="37209" y="62706"/>
                    <a:pt x="37767" y="66766"/>
                  </a:cubicBezTo>
                  <a:cubicBezTo>
                    <a:pt x="38325" y="70917"/>
                    <a:pt x="39627" y="74977"/>
                    <a:pt x="41860" y="79037"/>
                  </a:cubicBezTo>
                  <a:cubicBezTo>
                    <a:pt x="42976" y="80751"/>
                    <a:pt x="43906" y="82466"/>
                    <a:pt x="44093" y="84270"/>
                  </a:cubicBezTo>
                  <a:cubicBezTo>
                    <a:pt x="44093" y="85804"/>
                    <a:pt x="43348" y="87248"/>
                    <a:pt x="42604" y="88781"/>
                  </a:cubicBezTo>
                  <a:cubicBezTo>
                    <a:pt x="41674" y="90766"/>
                    <a:pt x="41116" y="92751"/>
                    <a:pt x="41674" y="94827"/>
                  </a:cubicBezTo>
                  <a:cubicBezTo>
                    <a:pt x="42232" y="96812"/>
                    <a:pt x="43348" y="98796"/>
                    <a:pt x="44651" y="100691"/>
                  </a:cubicBezTo>
                  <a:cubicBezTo>
                    <a:pt x="45767" y="102586"/>
                    <a:pt x="46883" y="104390"/>
                    <a:pt x="48000" y="106195"/>
                  </a:cubicBezTo>
                  <a:cubicBezTo>
                    <a:pt x="48930" y="107639"/>
                    <a:pt x="49860" y="109082"/>
                    <a:pt x="50604" y="110526"/>
                  </a:cubicBezTo>
                  <a:cubicBezTo>
                    <a:pt x="50790" y="110977"/>
                    <a:pt x="51348" y="111609"/>
                    <a:pt x="51162" y="112060"/>
                  </a:cubicBezTo>
                  <a:cubicBezTo>
                    <a:pt x="50976" y="112421"/>
                    <a:pt x="49860" y="114045"/>
                    <a:pt x="49860" y="114225"/>
                  </a:cubicBezTo>
                  <a:cubicBezTo>
                    <a:pt x="49674" y="114496"/>
                    <a:pt x="49488" y="114766"/>
                    <a:pt x="49116" y="115037"/>
                  </a:cubicBezTo>
                  <a:cubicBezTo>
                    <a:pt x="48744" y="115308"/>
                    <a:pt x="48372" y="115578"/>
                    <a:pt x="47627" y="115849"/>
                  </a:cubicBezTo>
                  <a:cubicBezTo>
                    <a:pt x="47255" y="116030"/>
                    <a:pt x="47069" y="116210"/>
                    <a:pt x="46697" y="116390"/>
                  </a:cubicBezTo>
                  <a:cubicBezTo>
                    <a:pt x="46511" y="116390"/>
                    <a:pt x="46325" y="116481"/>
                    <a:pt x="46139" y="116571"/>
                  </a:cubicBezTo>
                  <a:cubicBezTo>
                    <a:pt x="45953" y="116661"/>
                    <a:pt x="45767" y="116751"/>
                    <a:pt x="45581" y="116932"/>
                  </a:cubicBezTo>
                  <a:cubicBezTo>
                    <a:pt x="45395" y="117112"/>
                    <a:pt x="45023" y="117293"/>
                    <a:pt x="44837" y="117563"/>
                  </a:cubicBezTo>
                  <a:cubicBezTo>
                    <a:pt x="44651" y="117924"/>
                    <a:pt x="44465" y="118195"/>
                    <a:pt x="44837" y="118556"/>
                  </a:cubicBezTo>
                  <a:cubicBezTo>
                    <a:pt x="45581" y="119187"/>
                    <a:pt x="47069" y="119278"/>
                    <a:pt x="48186" y="119278"/>
                  </a:cubicBezTo>
                  <a:cubicBezTo>
                    <a:pt x="48744" y="119278"/>
                    <a:pt x="49302" y="119278"/>
                    <a:pt x="49860" y="119368"/>
                  </a:cubicBezTo>
                  <a:cubicBezTo>
                    <a:pt x="50232" y="119458"/>
                    <a:pt x="50790" y="119639"/>
                    <a:pt x="51348" y="119729"/>
                  </a:cubicBezTo>
                  <a:cubicBezTo>
                    <a:pt x="52651" y="120000"/>
                    <a:pt x="53767" y="120000"/>
                    <a:pt x="55069" y="120000"/>
                  </a:cubicBezTo>
                  <a:cubicBezTo>
                    <a:pt x="56186" y="120000"/>
                    <a:pt x="57488" y="120000"/>
                    <a:pt x="58604" y="119639"/>
                  </a:cubicBezTo>
                  <a:cubicBezTo>
                    <a:pt x="58790" y="119548"/>
                    <a:pt x="59162" y="119458"/>
                    <a:pt x="59348" y="119368"/>
                  </a:cubicBezTo>
                  <a:cubicBezTo>
                    <a:pt x="59534" y="119278"/>
                    <a:pt x="59720" y="119187"/>
                    <a:pt x="59906" y="119007"/>
                  </a:cubicBezTo>
                  <a:cubicBezTo>
                    <a:pt x="59906" y="119007"/>
                    <a:pt x="59906" y="119007"/>
                    <a:pt x="59906" y="119007"/>
                  </a:cubicBezTo>
                  <a:cubicBezTo>
                    <a:pt x="59906" y="119007"/>
                    <a:pt x="59906" y="119007"/>
                    <a:pt x="59906" y="119007"/>
                  </a:cubicBezTo>
                  <a:cubicBezTo>
                    <a:pt x="60093" y="119187"/>
                    <a:pt x="60465" y="119278"/>
                    <a:pt x="60651" y="119368"/>
                  </a:cubicBezTo>
                  <a:cubicBezTo>
                    <a:pt x="60837" y="119458"/>
                    <a:pt x="61023" y="119548"/>
                    <a:pt x="61395" y="119639"/>
                  </a:cubicBezTo>
                  <a:cubicBezTo>
                    <a:pt x="62511" y="120000"/>
                    <a:pt x="63627" y="120000"/>
                    <a:pt x="64930" y="120000"/>
                  </a:cubicBezTo>
                  <a:cubicBezTo>
                    <a:pt x="66046" y="120000"/>
                    <a:pt x="67348" y="120000"/>
                    <a:pt x="68465" y="119729"/>
                  </a:cubicBezTo>
                  <a:cubicBezTo>
                    <a:pt x="69023" y="119639"/>
                    <a:pt x="69581" y="119458"/>
                    <a:pt x="70139" y="119368"/>
                  </a:cubicBezTo>
                  <a:cubicBezTo>
                    <a:pt x="70511" y="119278"/>
                    <a:pt x="71069" y="119278"/>
                    <a:pt x="71627" y="119278"/>
                  </a:cubicBezTo>
                  <a:cubicBezTo>
                    <a:pt x="72744" y="119278"/>
                    <a:pt x="74418" y="119187"/>
                    <a:pt x="74976" y="118556"/>
                  </a:cubicBezTo>
                  <a:cubicBezTo>
                    <a:pt x="75348" y="118195"/>
                    <a:pt x="75348" y="117924"/>
                    <a:pt x="75162" y="117563"/>
                  </a:cubicBezTo>
                  <a:cubicBezTo>
                    <a:pt x="74976" y="117293"/>
                    <a:pt x="74604" y="117112"/>
                    <a:pt x="74232" y="116932"/>
                  </a:cubicBezTo>
                  <a:cubicBezTo>
                    <a:pt x="74046" y="116751"/>
                    <a:pt x="73860" y="116661"/>
                    <a:pt x="73674" y="116571"/>
                  </a:cubicBezTo>
                  <a:cubicBezTo>
                    <a:pt x="73488" y="116481"/>
                    <a:pt x="73302" y="116390"/>
                    <a:pt x="73302" y="116390"/>
                  </a:cubicBezTo>
                  <a:cubicBezTo>
                    <a:pt x="72930" y="116210"/>
                    <a:pt x="72558" y="116030"/>
                    <a:pt x="72186" y="115849"/>
                  </a:cubicBezTo>
                  <a:cubicBezTo>
                    <a:pt x="71627" y="115578"/>
                    <a:pt x="71069" y="115308"/>
                    <a:pt x="70697" y="115037"/>
                  </a:cubicBezTo>
                  <a:cubicBezTo>
                    <a:pt x="70511" y="114857"/>
                    <a:pt x="69581" y="113503"/>
                    <a:pt x="69581" y="113503"/>
                  </a:cubicBezTo>
                  <a:cubicBezTo>
                    <a:pt x="69209" y="112872"/>
                    <a:pt x="68651" y="111969"/>
                    <a:pt x="68837" y="111518"/>
                  </a:cubicBezTo>
                  <a:cubicBezTo>
                    <a:pt x="69023" y="110887"/>
                    <a:pt x="69395" y="110255"/>
                    <a:pt x="69767" y="109714"/>
                  </a:cubicBezTo>
                  <a:cubicBezTo>
                    <a:pt x="70511" y="108451"/>
                    <a:pt x="71255" y="107278"/>
                    <a:pt x="72000" y="106015"/>
                  </a:cubicBezTo>
                  <a:cubicBezTo>
                    <a:pt x="73116" y="104210"/>
                    <a:pt x="74232" y="102406"/>
                    <a:pt x="75348" y="100601"/>
                  </a:cubicBezTo>
                  <a:cubicBezTo>
                    <a:pt x="76651" y="98706"/>
                    <a:pt x="77767" y="96721"/>
                    <a:pt x="78325" y="94736"/>
                  </a:cubicBezTo>
                  <a:cubicBezTo>
                    <a:pt x="78697" y="92751"/>
                    <a:pt x="78325" y="90857"/>
                    <a:pt x="77209" y="88872"/>
                  </a:cubicBezTo>
                  <a:cubicBezTo>
                    <a:pt x="76465" y="87338"/>
                    <a:pt x="75720" y="85804"/>
                    <a:pt x="75906" y="84270"/>
                  </a:cubicBezTo>
                  <a:cubicBezTo>
                    <a:pt x="75906" y="82556"/>
                    <a:pt x="76837" y="80932"/>
                    <a:pt x="77767" y="79218"/>
                  </a:cubicBezTo>
                  <a:cubicBezTo>
                    <a:pt x="78883" y="77323"/>
                    <a:pt x="79813" y="75428"/>
                    <a:pt x="80558" y="73443"/>
                  </a:cubicBezTo>
                  <a:cubicBezTo>
                    <a:pt x="81116" y="71458"/>
                    <a:pt x="81674" y="69473"/>
                    <a:pt x="82046" y="67488"/>
                  </a:cubicBezTo>
                  <a:cubicBezTo>
                    <a:pt x="82418" y="65413"/>
                    <a:pt x="82418" y="63338"/>
                    <a:pt x="82604" y="61353"/>
                  </a:cubicBezTo>
                  <a:cubicBezTo>
                    <a:pt x="82604" y="59368"/>
                    <a:pt x="82790" y="57383"/>
                    <a:pt x="82232" y="55398"/>
                  </a:cubicBezTo>
                  <a:cubicBezTo>
                    <a:pt x="81860" y="54406"/>
                    <a:pt x="81488" y="53413"/>
                    <a:pt x="81116" y="52511"/>
                  </a:cubicBezTo>
                  <a:cubicBezTo>
                    <a:pt x="80930" y="51969"/>
                    <a:pt x="80744" y="51428"/>
                    <a:pt x="80558" y="50977"/>
                  </a:cubicBezTo>
                  <a:cubicBezTo>
                    <a:pt x="80372" y="50706"/>
                    <a:pt x="80372" y="50526"/>
                    <a:pt x="80186" y="50255"/>
                  </a:cubicBezTo>
                  <a:cubicBezTo>
                    <a:pt x="80000" y="49984"/>
                    <a:pt x="80000" y="49804"/>
                    <a:pt x="80186" y="49533"/>
                  </a:cubicBezTo>
                  <a:cubicBezTo>
                    <a:pt x="80372" y="48721"/>
                    <a:pt x="80186" y="48000"/>
                    <a:pt x="80186" y="47187"/>
                  </a:cubicBezTo>
                  <a:cubicBezTo>
                    <a:pt x="80186" y="45654"/>
                    <a:pt x="80186" y="44120"/>
                    <a:pt x="80186" y="42676"/>
                  </a:cubicBezTo>
                  <a:cubicBezTo>
                    <a:pt x="80186" y="42135"/>
                    <a:pt x="80372" y="41774"/>
                    <a:pt x="80744" y="41323"/>
                  </a:cubicBezTo>
                  <a:cubicBezTo>
                    <a:pt x="82418" y="38616"/>
                    <a:pt x="82418" y="38616"/>
                    <a:pt x="82418" y="38616"/>
                  </a:cubicBezTo>
                  <a:cubicBezTo>
                    <a:pt x="82790" y="38075"/>
                    <a:pt x="82790" y="38075"/>
                    <a:pt x="82790" y="38075"/>
                  </a:cubicBezTo>
                  <a:cubicBezTo>
                    <a:pt x="83534" y="39157"/>
                    <a:pt x="84279" y="40240"/>
                    <a:pt x="85023" y="41323"/>
                  </a:cubicBezTo>
                  <a:cubicBezTo>
                    <a:pt x="85953" y="42586"/>
                    <a:pt x="86325" y="44030"/>
                    <a:pt x="87069" y="45383"/>
                  </a:cubicBezTo>
                  <a:cubicBezTo>
                    <a:pt x="88372" y="48180"/>
                    <a:pt x="91162" y="50796"/>
                    <a:pt x="93953" y="53413"/>
                  </a:cubicBezTo>
                  <a:cubicBezTo>
                    <a:pt x="95255" y="54586"/>
                    <a:pt x="96558" y="55849"/>
                    <a:pt x="97674" y="57112"/>
                  </a:cubicBezTo>
                  <a:cubicBezTo>
                    <a:pt x="98046" y="57563"/>
                    <a:pt x="98790" y="58105"/>
                    <a:pt x="98976" y="58556"/>
                  </a:cubicBezTo>
                  <a:cubicBezTo>
                    <a:pt x="98976" y="58736"/>
                    <a:pt x="98790" y="58917"/>
                    <a:pt x="98790" y="59187"/>
                  </a:cubicBezTo>
                  <a:cubicBezTo>
                    <a:pt x="98604" y="59458"/>
                    <a:pt x="98790" y="59729"/>
                    <a:pt x="98790" y="60000"/>
                  </a:cubicBezTo>
                  <a:cubicBezTo>
                    <a:pt x="99162" y="60902"/>
                    <a:pt x="99906" y="61804"/>
                    <a:pt x="100465" y="62616"/>
                  </a:cubicBezTo>
                  <a:cubicBezTo>
                    <a:pt x="100837" y="62977"/>
                    <a:pt x="100651" y="63338"/>
                    <a:pt x="100837" y="63699"/>
                  </a:cubicBezTo>
                  <a:cubicBezTo>
                    <a:pt x="100837" y="64240"/>
                    <a:pt x="101023" y="64781"/>
                    <a:pt x="101023" y="65323"/>
                  </a:cubicBezTo>
                  <a:cubicBezTo>
                    <a:pt x="101209" y="65774"/>
                    <a:pt x="101209" y="66225"/>
                    <a:pt x="101581" y="66586"/>
                  </a:cubicBezTo>
                  <a:cubicBezTo>
                    <a:pt x="101953" y="67037"/>
                    <a:pt x="103069" y="67398"/>
                    <a:pt x="103627" y="66766"/>
                  </a:cubicBezTo>
                  <a:cubicBezTo>
                    <a:pt x="104000" y="66315"/>
                    <a:pt x="103813" y="65684"/>
                    <a:pt x="103813" y="65233"/>
                  </a:cubicBezTo>
                  <a:cubicBezTo>
                    <a:pt x="103813" y="64962"/>
                    <a:pt x="103627" y="64781"/>
                    <a:pt x="103627" y="64511"/>
                  </a:cubicBezTo>
                  <a:cubicBezTo>
                    <a:pt x="103627" y="64330"/>
                    <a:pt x="103441" y="63969"/>
                    <a:pt x="103813" y="63879"/>
                  </a:cubicBezTo>
                  <a:cubicBezTo>
                    <a:pt x="104186" y="63969"/>
                    <a:pt x="104186" y="64511"/>
                    <a:pt x="104186" y="64691"/>
                  </a:cubicBezTo>
                  <a:cubicBezTo>
                    <a:pt x="104372" y="65142"/>
                    <a:pt x="104372" y="65503"/>
                    <a:pt x="104558" y="65954"/>
                  </a:cubicBezTo>
                  <a:cubicBezTo>
                    <a:pt x="104558" y="66496"/>
                    <a:pt x="104558" y="67127"/>
                    <a:pt x="105116" y="67669"/>
                  </a:cubicBezTo>
                  <a:cubicBezTo>
                    <a:pt x="105488" y="67939"/>
                    <a:pt x="106232" y="68120"/>
                    <a:pt x="106790" y="67849"/>
                  </a:cubicBezTo>
                  <a:cubicBezTo>
                    <a:pt x="107534" y="67578"/>
                    <a:pt x="107534" y="67037"/>
                    <a:pt x="107348" y="66586"/>
                  </a:cubicBezTo>
                  <a:cubicBezTo>
                    <a:pt x="107348" y="65774"/>
                    <a:pt x="106976" y="64962"/>
                    <a:pt x="107162" y="64150"/>
                  </a:cubicBezTo>
                  <a:cubicBezTo>
                    <a:pt x="107906" y="65052"/>
                    <a:pt x="108465" y="66045"/>
                    <a:pt x="109209" y="66947"/>
                  </a:cubicBezTo>
                  <a:cubicBezTo>
                    <a:pt x="109581" y="67308"/>
                    <a:pt x="109953" y="67849"/>
                    <a:pt x="110883" y="68030"/>
                  </a:cubicBezTo>
                  <a:cubicBezTo>
                    <a:pt x="111627" y="68210"/>
                    <a:pt x="112372" y="67939"/>
                    <a:pt x="112558" y="67578"/>
                  </a:cubicBezTo>
                  <a:cubicBezTo>
                    <a:pt x="112744" y="66857"/>
                    <a:pt x="112000" y="66045"/>
                    <a:pt x="111441" y="65503"/>
                  </a:cubicBezTo>
                  <a:cubicBezTo>
                    <a:pt x="110883" y="64872"/>
                    <a:pt x="110139" y="64060"/>
                    <a:pt x="110139" y="63428"/>
                  </a:cubicBezTo>
                  <a:cubicBezTo>
                    <a:pt x="111255" y="63789"/>
                    <a:pt x="112000" y="64601"/>
                    <a:pt x="112930" y="65142"/>
                  </a:cubicBezTo>
                  <a:cubicBezTo>
                    <a:pt x="113488" y="65593"/>
                    <a:pt x="114976" y="66857"/>
                    <a:pt x="116279" y="66315"/>
                  </a:cubicBezTo>
                  <a:cubicBezTo>
                    <a:pt x="117581" y="65864"/>
                    <a:pt x="116279" y="65052"/>
                    <a:pt x="115720" y="64601"/>
                  </a:cubicBezTo>
                  <a:cubicBezTo>
                    <a:pt x="114976" y="63969"/>
                    <a:pt x="114418" y="63428"/>
                    <a:pt x="113860" y="62887"/>
                  </a:cubicBezTo>
                  <a:cubicBezTo>
                    <a:pt x="113116" y="62345"/>
                    <a:pt x="112372" y="61714"/>
                    <a:pt x="112186" y="61082"/>
                  </a:cubicBezTo>
                  <a:cubicBezTo>
                    <a:pt x="112930" y="61263"/>
                    <a:pt x="113674" y="61804"/>
                    <a:pt x="114418" y="62075"/>
                  </a:cubicBezTo>
                  <a:cubicBezTo>
                    <a:pt x="115162" y="62345"/>
                    <a:pt x="116093" y="62526"/>
                    <a:pt x="117023" y="62616"/>
                  </a:cubicBezTo>
                  <a:cubicBezTo>
                    <a:pt x="117767" y="62616"/>
                    <a:pt x="118511" y="62706"/>
                    <a:pt x="119069" y="62436"/>
                  </a:cubicBezTo>
                  <a:cubicBezTo>
                    <a:pt x="120000" y="62075"/>
                    <a:pt x="119255" y="61624"/>
                    <a:pt x="118511" y="61353"/>
                  </a:cubicBezTo>
                  <a:close/>
                  <a:moveTo>
                    <a:pt x="59906" y="108180"/>
                  </a:moveTo>
                  <a:cubicBezTo>
                    <a:pt x="59534" y="106105"/>
                    <a:pt x="58976" y="103939"/>
                    <a:pt x="59162" y="101774"/>
                  </a:cubicBezTo>
                  <a:cubicBezTo>
                    <a:pt x="59162" y="100691"/>
                    <a:pt x="59534" y="99699"/>
                    <a:pt x="59534" y="98616"/>
                  </a:cubicBezTo>
                  <a:cubicBezTo>
                    <a:pt x="59720" y="97533"/>
                    <a:pt x="59720" y="96451"/>
                    <a:pt x="59720" y="95368"/>
                  </a:cubicBezTo>
                  <a:cubicBezTo>
                    <a:pt x="59534" y="93654"/>
                    <a:pt x="59534" y="91939"/>
                    <a:pt x="59162" y="90135"/>
                  </a:cubicBezTo>
                  <a:cubicBezTo>
                    <a:pt x="59162" y="89593"/>
                    <a:pt x="58976" y="88962"/>
                    <a:pt x="58790" y="88330"/>
                  </a:cubicBezTo>
                  <a:cubicBezTo>
                    <a:pt x="58604" y="87789"/>
                    <a:pt x="58418" y="87067"/>
                    <a:pt x="58790" y="86526"/>
                  </a:cubicBezTo>
                  <a:cubicBezTo>
                    <a:pt x="58976" y="85984"/>
                    <a:pt x="59534" y="85443"/>
                    <a:pt x="59720" y="84812"/>
                  </a:cubicBezTo>
                  <a:cubicBezTo>
                    <a:pt x="59720" y="84270"/>
                    <a:pt x="59720" y="83639"/>
                    <a:pt x="59720" y="83007"/>
                  </a:cubicBezTo>
                  <a:cubicBezTo>
                    <a:pt x="59348" y="81654"/>
                    <a:pt x="59720" y="80300"/>
                    <a:pt x="59906" y="78947"/>
                  </a:cubicBezTo>
                  <a:cubicBezTo>
                    <a:pt x="60093" y="79939"/>
                    <a:pt x="60651" y="81112"/>
                    <a:pt x="60465" y="82105"/>
                  </a:cubicBezTo>
                  <a:cubicBezTo>
                    <a:pt x="60279" y="83097"/>
                    <a:pt x="59906" y="84090"/>
                    <a:pt x="60279" y="85082"/>
                  </a:cubicBezTo>
                  <a:cubicBezTo>
                    <a:pt x="60279" y="85443"/>
                    <a:pt x="60651" y="85894"/>
                    <a:pt x="61023" y="86255"/>
                  </a:cubicBezTo>
                  <a:cubicBezTo>
                    <a:pt x="61395" y="86706"/>
                    <a:pt x="61395" y="87248"/>
                    <a:pt x="61209" y="87789"/>
                  </a:cubicBezTo>
                  <a:cubicBezTo>
                    <a:pt x="61209" y="88781"/>
                    <a:pt x="60837" y="89864"/>
                    <a:pt x="60651" y="90857"/>
                  </a:cubicBezTo>
                  <a:cubicBezTo>
                    <a:pt x="60279" y="92300"/>
                    <a:pt x="60465" y="93834"/>
                    <a:pt x="60279" y="95278"/>
                  </a:cubicBezTo>
                  <a:cubicBezTo>
                    <a:pt x="60093" y="96270"/>
                    <a:pt x="60093" y="97172"/>
                    <a:pt x="60279" y="98075"/>
                  </a:cubicBezTo>
                  <a:cubicBezTo>
                    <a:pt x="60279" y="99067"/>
                    <a:pt x="60651" y="100150"/>
                    <a:pt x="60651" y="101142"/>
                  </a:cubicBezTo>
                  <a:cubicBezTo>
                    <a:pt x="61023" y="103488"/>
                    <a:pt x="60465" y="105834"/>
                    <a:pt x="59906" y="108180"/>
                  </a:cubicBezTo>
                  <a:close/>
                  <a:moveTo>
                    <a:pt x="118325" y="62255"/>
                  </a:moveTo>
                  <a:cubicBezTo>
                    <a:pt x="118325" y="62255"/>
                    <a:pt x="118325" y="62255"/>
                    <a:pt x="118325" y="62255"/>
                  </a:cubicBezTo>
                  <a:cubicBezTo>
                    <a:pt x="117953" y="62255"/>
                    <a:pt x="118139" y="62255"/>
                    <a:pt x="118325" y="62255"/>
                  </a:cubicBezTo>
                  <a:cubicBezTo>
                    <a:pt x="117581" y="62345"/>
                    <a:pt x="116651" y="62165"/>
                    <a:pt x="116093" y="62075"/>
                  </a:cubicBezTo>
                  <a:cubicBezTo>
                    <a:pt x="114790" y="61894"/>
                    <a:pt x="114232" y="61443"/>
                    <a:pt x="113302" y="61082"/>
                  </a:cubicBezTo>
                  <a:cubicBezTo>
                    <a:pt x="112930" y="60902"/>
                    <a:pt x="111627" y="60451"/>
                    <a:pt x="111441" y="60992"/>
                  </a:cubicBezTo>
                  <a:cubicBezTo>
                    <a:pt x="111255" y="61172"/>
                    <a:pt x="111627" y="61443"/>
                    <a:pt x="111627" y="61624"/>
                  </a:cubicBezTo>
                  <a:cubicBezTo>
                    <a:pt x="112558" y="62706"/>
                    <a:pt x="113860" y="63789"/>
                    <a:pt x="115162" y="64872"/>
                  </a:cubicBezTo>
                  <a:cubicBezTo>
                    <a:pt x="115534" y="65142"/>
                    <a:pt x="116093" y="65413"/>
                    <a:pt x="116093" y="65774"/>
                  </a:cubicBezTo>
                  <a:cubicBezTo>
                    <a:pt x="116279" y="66496"/>
                    <a:pt x="114790" y="65774"/>
                    <a:pt x="114418" y="65593"/>
                  </a:cubicBezTo>
                  <a:cubicBezTo>
                    <a:pt x="113116" y="64781"/>
                    <a:pt x="112372" y="63879"/>
                    <a:pt x="110883" y="63157"/>
                  </a:cubicBezTo>
                  <a:cubicBezTo>
                    <a:pt x="110139" y="62887"/>
                    <a:pt x="109395" y="62977"/>
                    <a:pt x="109395" y="63428"/>
                  </a:cubicBezTo>
                  <a:cubicBezTo>
                    <a:pt x="109395" y="63699"/>
                    <a:pt x="109581" y="64060"/>
                    <a:pt x="109767" y="64330"/>
                  </a:cubicBezTo>
                  <a:cubicBezTo>
                    <a:pt x="110139" y="64872"/>
                    <a:pt x="110511" y="65413"/>
                    <a:pt x="111069" y="65954"/>
                  </a:cubicBezTo>
                  <a:cubicBezTo>
                    <a:pt x="111255" y="66315"/>
                    <a:pt x="111627" y="66676"/>
                    <a:pt x="111813" y="67127"/>
                  </a:cubicBezTo>
                  <a:cubicBezTo>
                    <a:pt x="112000" y="67398"/>
                    <a:pt x="111627" y="68030"/>
                    <a:pt x="110883" y="67578"/>
                  </a:cubicBezTo>
                  <a:cubicBezTo>
                    <a:pt x="110325" y="67218"/>
                    <a:pt x="109953" y="66766"/>
                    <a:pt x="109581" y="66315"/>
                  </a:cubicBezTo>
                  <a:cubicBezTo>
                    <a:pt x="109209" y="65774"/>
                    <a:pt x="108837" y="65233"/>
                    <a:pt x="108279" y="64691"/>
                  </a:cubicBezTo>
                  <a:cubicBezTo>
                    <a:pt x="108093" y="64511"/>
                    <a:pt x="107720" y="63609"/>
                    <a:pt x="106976" y="63609"/>
                  </a:cubicBezTo>
                  <a:cubicBezTo>
                    <a:pt x="106232" y="63609"/>
                    <a:pt x="106418" y="64511"/>
                    <a:pt x="106418" y="64691"/>
                  </a:cubicBezTo>
                  <a:cubicBezTo>
                    <a:pt x="106418" y="65233"/>
                    <a:pt x="106604" y="65774"/>
                    <a:pt x="106604" y="66315"/>
                  </a:cubicBezTo>
                  <a:cubicBezTo>
                    <a:pt x="106790" y="66586"/>
                    <a:pt x="106976" y="67398"/>
                    <a:pt x="106418" y="67578"/>
                  </a:cubicBezTo>
                  <a:cubicBezTo>
                    <a:pt x="105488" y="67939"/>
                    <a:pt x="105488" y="66586"/>
                    <a:pt x="105302" y="66406"/>
                  </a:cubicBezTo>
                  <a:cubicBezTo>
                    <a:pt x="105302" y="66135"/>
                    <a:pt x="105302" y="65774"/>
                    <a:pt x="105116" y="65413"/>
                  </a:cubicBezTo>
                  <a:cubicBezTo>
                    <a:pt x="105116" y="65142"/>
                    <a:pt x="104930" y="63067"/>
                    <a:pt x="103441" y="63609"/>
                  </a:cubicBezTo>
                  <a:cubicBezTo>
                    <a:pt x="102697" y="63879"/>
                    <a:pt x="102883" y="64601"/>
                    <a:pt x="103069" y="64962"/>
                  </a:cubicBezTo>
                  <a:cubicBezTo>
                    <a:pt x="103069" y="65323"/>
                    <a:pt x="103069" y="65774"/>
                    <a:pt x="103069" y="66135"/>
                  </a:cubicBezTo>
                  <a:cubicBezTo>
                    <a:pt x="103069" y="66406"/>
                    <a:pt x="102697" y="67127"/>
                    <a:pt x="102325" y="66586"/>
                  </a:cubicBezTo>
                  <a:cubicBezTo>
                    <a:pt x="101767" y="66135"/>
                    <a:pt x="101953" y="65593"/>
                    <a:pt x="101767" y="65052"/>
                  </a:cubicBezTo>
                  <a:cubicBezTo>
                    <a:pt x="101767" y="64511"/>
                    <a:pt x="101581" y="63879"/>
                    <a:pt x="101395" y="63248"/>
                  </a:cubicBezTo>
                  <a:cubicBezTo>
                    <a:pt x="101395" y="63067"/>
                    <a:pt x="101395" y="62796"/>
                    <a:pt x="101209" y="62616"/>
                  </a:cubicBezTo>
                  <a:cubicBezTo>
                    <a:pt x="100837" y="61894"/>
                    <a:pt x="100093" y="61172"/>
                    <a:pt x="99720" y="60360"/>
                  </a:cubicBezTo>
                  <a:cubicBezTo>
                    <a:pt x="99348" y="59729"/>
                    <a:pt x="100093" y="59097"/>
                    <a:pt x="99534" y="58375"/>
                  </a:cubicBezTo>
                  <a:cubicBezTo>
                    <a:pt x="96558" y="54315"/>
                    <a:pt x="91720" y="50706"/>
                    <a:pt x="88930" y="46646"/>
                  </a:cubicBezTo>
                  <a:cubicBezTo>
                    <a:pt x="88186" y="45563"/>
                    <a:pt x="87627" y="44481"/>
                    <a:pt x="87255" y="43398"/>
                  </a:cubicBezTo>
                  <a:cubicBezTo>
                    <a:pt x="86697" y="42315"/>
                    <a:pt x="85953" y="41233"/>
                    <a:pt x="85209" y="40150"/>
                  </a:cubicBezTo>
                  <a:cubicBezTo>
                    <a:pt x="84465" y="39338"/>
                    <a:pt x="83720" y="38526"/>
                    <a:pt x="82976" y="37624"/>
                  </a:cubicBezTo>
                  <a:cubicBezTo>
                    <a:pt x="82976" y="37443"/>
                    <a:pt x="82976" y="37263"/>
                    <a:pt x="82976" y="37082"/>
                  </a:cubicBezTo>
                  <a:cubicBezTo>
                    <a:pt x="83162" y="36992"/>
                    <a:pt x="84651" y="31308"/>
                    <a:pt x="84279" y="31218"/>
                  </a:cubicBezTo>
                  <a:cubicBezTo>
                    <a:pt x="83906" y="31127"/>
                    <a:pt x="82046" y="37624"/>
                    <a:pt x="81860" y="37894"/>
                  </a:cubicBezTo>
                  <a:cubicBezTo>
                    <a:pt x="81860" y="37894"/>
                    <a:pt x="81860" y="37894"/>
                    <a:pt x="81860" y="37894"/>
                  </a:cubicBezTo>
                  <a:cubicBezTo>
                    <a:pt x="81116" y="39157"/>
                    <a:pt x="80186" y="40421"/>
                    <a:pt x="79255" y="41774"/>
                  </a:cubicBezTo>
                  <a:cubicBezTo>
                    <a:pt x="79255" y="41774"/>
                    <a:pt x="79255" y="41954"/>
                    <a:pt x="79069" y="41954"/>
                  </a:cubicBezTo>
                  <a:cubicBezTo>
                    <a:pt x="79069" y="42045"/>
                    <a:pt x="78883" y="42496"/>
                    <a:pt x="78883" y="42586"/>
                  </a:cubicBezTo>
                  <a:cubicBezTo>
                    <a:pt x="78883" y="43488"/>
                    <a:pt x="79069" y="44300"/>
                    <a:pt x="79069" y="45112"/>
                  </a:cubicBezTo>
                  <a:cubicBezTo>
                    <a:pt x="79069" y="46195"/>
                    <a:pt x="79069" y="47278"/>
                    <a:pt x="79069" y="48360"/>
                  </a:cubicBezTo>
                  <a:cubicBezTo>
                    <a:pt x="79069" y="48541"/>
                    <a:pt x="79069" y="48721"/>
                    <a:pt x="79069" y="48902"/>
                  </a:cubicBezTo>
                  <a:cubicBezTo>
                    <a:pt x="79069" y="49172"/>
                    <a:pt x="78883" y="49443"/>
                    <a:pt x="78883" y="49804"/>
                  </a:cubicBezTo>
                  <a:cubicBezTo>
                    <a:pt x="78697" y="50075"/>
                    <a:pt x="79069" y="50436"/>
                    <a:pt x="79255" y="50706"/>
                  </a:cubicBezTo>
                  <a:cubicBezTo>
                    <a:pt x="79441" y="51157"/>
                    <a:pt x="79627" y="51609"/>
                    <a:pt x="79813" y="52060"/>
                  </a:cubicBezTo>
                  <a:cubicBezTo>
                    <a:pt x="80372" y="53774"/>
                    <a:pt x="81116" y="55578"/>
                    <a:pt x="81302" y="57293"/>
                  </a:cubicBezTo>
                  <a:cubicBezTo>
                    <a:pt x="81488" y="59007"/>
                    <a:pt x="81302" y="60812"/>
                    <a:pt x="81116" y="62616"/>
                  </a:cubicBezTo>
                  <a:cubicBezTo>
                    <a:pt x="80930" y="64330"/>
                    <a:pt x="80744" y="66045"/>
                    <a:pt x="80558" y="67849"/>
                  </a:cubicBezTo>
                  <a:cubicBezTo>
                    <a:pt x="79813" y="71368"/>
                    <a:pt x="78697" y="74887"/>
                    <a:pt x="76837" y="78315"/>
                  </a:cubicBezTo>
                  <a:cubicBezTo>
                    <a:pt x="75906" y="80030"/>
                    <a:pt x="74790" y="81654"/>
                    <a:pt x="74418" y="83368"/>
                  </a:cubicBezTo>
                  <a:cubicBezTo>
                    <a:pt x="74232" y="84360"/>
                    <a:pt x="74418" y="85263"/>
                    <a:pt x="74604" y="86255"/>
                  </a:cubicBezTo>
                  <a:cubicBezTo>
                    <a:pt x="75162" y="87969"/>
                    <a:pt x="76465" y="89593"/>
                    <a:pt x="76837" y="91398"/>
                  </a:cubicBezTo>
                  <a:cubicBezTo>
                    <a:pt x="77209" y="93112"/>
                    <a:pt x="77023" y="94827"/>
                    <a:pt x="76279" y="96451"/>
                  </a:cubicBezTo>
                  <a:cubicBezTo>
                    <a:pt x="75348" y="98796"/>
                    <a:pt x="73674" y="101142"/>
                    <a:pt x="72186" y="103398"/>
                  </a:cubicBezTo>
                  <a:cubicBezTo>
                    <a:pt x="71255" y="105203"/>
                    <a:pt x="70139" y="106917"/>
                    <a:pt x="69023" y="108631"/>
                  </a:cubicBezTo>
                  <a:cubicBezTo>
                    <a:pt x="68651" y="109353"/>
                    <a:pt x="68279" y="110075"/>
                    <a:pt x="67906" y="110796"/>
                  </a:cubicBezTo>
                  <a:cubicBezTo>
                    <a:pt x="67720" y="111248"/>
                    <a:pt x="67534" y="111699"/>
                    <a:pt x="67720" y="112150"/>
                  </a:cubicBezTo>
                  <a:cubicBezTo>
                    <a:pt x="67906" y="112691"/>
                    <a:pt x="69767" y="115037"/>
                    <a:pt x="69953" y="115218"/>
                  </a:cubicBezTo>
                  <a:cubicBezTo>
                    <a:pt x="70325" y="115578"/>
                    <a:pt x="71069" y="115849"/>
                    <a:pt x="71627" y="116210"/>
                  </a:cubicBezTo>
                  <a:cubicBezTo>
                    <a:pt x="72000" y="116300"/>
                    <a:pt x="72186" y="116481"/>
                    <a:pt x="72558" y="116661"/>
                  </a:cubicBezTo>
                  <a:cubicBezTo>
                    <a:pt x="72744" y="116751"/>
                    <a:pt x="72930" y="116842"/>
                    <a:pt x="73116" y="116932"/>
                  </a:cubicBezTo>
                  <a:cubicBezTo>
                    <a:pt x="73302" y="117022"/>
                    <a:pt x="73488" y="117112"/>
                    <a:pt x="73488" y="117112"/>
                  </a:cubicBezTo>
                  <a:cubicBezTo>
                    <a:pt x="74046" y="117473"/>
                    <a:pt x="74604" y="118015"/>
                    <a:pt x="74232" y="118375"/>
                  </a:cubicBezTo>
                  <a:cubicBezTo>
                    <a:pt x="74046" y="118556"/>
                    <a:pt x="73674" y="118646"/>
                    <a:pt x="73302" y="118736"/>
                  </a:cubicBezTo>
                  <a:cubicBezTo>
                    <a:pt x="72744" y="118827"/>
                    <a:pt x="72186" y="118827"/>
                    <a:pt x="71627" y="118827"/>
                  </a:cubicBezTo>
                  <a:cubicBezTo>
                    <a:pt x="71069" y="118827"/>
                    <a:pt x="70511" y="118917"/>
                    <a:pt x="69767" y="118917"/>
                  </a:cubicBezTo>
                  <a:cubicBezTo>
                    <a:pt x="69209" y="119007"/>
                    <a:pt x="68651" y="119187"/>
                    <a:pt x="68093" y="119278"/>
                  </a:cubicBezTo>
                  <a:cubicBezTo>
                    <a:pt x="67162" y="119548"/>
                    <a:pt x="66046" y="119639"/>
                    <a:pt x="64930" y="119639"/>
                  </a:cubicBezTo>
                  <a:cubicBezTo>
                    <a:pt x="63813" y="119639"/>
                    <a:pt x="62697" y="119548"/>
                    <a:pt x="61767" y="119368"/>
                  </a:cubicBezTo>
                  <a:cubicBezTo>
                    <a:pt x="60651" y="119097"/>
                    <a:pt x="59720" y="117563"/>
                    <a:pt x="60465" y="115578"/>
                  </a:cubicBezTo>
                  <a:cubicBezTo>
                    <a:pt x="60465" y="115488"/>
                    <a:pt x="60279" y="114135"/>
                    <a:pt x="60279" y="114135"/>
                  </a:cubicBezTo>
                  <a:cubicBezTo>
                    <a:pt x="60279" y="113413"/>
                    <a:pt x="60279" y="112691"/>
                    <a:pt x="60279" y="111969"/>
                  </a:cubicBezTo>
                  <a:cubicBezTo>
                    <a:pt x="60465" y="109082"/>
                    <a:pt x="61395" y="106195"/>
                    <a:pt x="61767" y="103308"/>
                  </a:cubicBezTo>
                  <a:cubicBezTo>
                    <a:pt x="61767" y="101503"/>
                    <a:pt x="61395" y="99789"/>
                    <a:pt x="61395" y="98075"/>
                  </a:cubicBezTo>
                  <a:cubicBezTo>
                    <a:pt x="61209" y="96812"/>
                    <a:pt x="61395" y="95639"/>
                    <a:pt x="61395" y="94375"/>
                  </a:cubicBezTo>
                  <a:cubicBezTo>
                    <a:pt x="61581" y="92842"/>
                    <a:pt x="61581" y="91308"/>
                    <a:pt x="61953" y="89774"/>
                  </a:cubicBezTo>
                  <a:cubicBezTo>
                    <a:pt x="62139" y="88962"/>
                    <a:pt x="62325" y="88060"/>
                    <a:pt x="62325" y="87157"/>
                  </a:cubicBezTo>
                  <a:cubicBezTo>
                    <a:pt x="62325" y="86887"/>
                    <a:pt x="62325" y="86616"/>
                    <a:pt x="62139" y="86345"/>
                  </a:cubicBezTo>
                  <a:cubicBezTo>
                    <a:pt x="61953" y="85984"/>
                    <a:pt x="61581" y="85624"/>
                    <a:pt x="61395" y="85263"/>
                  </a:cubicBezTo>
                  <a:cubicBezTo>
                    <a:pt x="60837" y="84360"/>
                    <a:pt x="61023" y="83548"/>
                    <a:pt x="61395" y="82646"/>
                  </a:cubicBezTo>
                  <a:cubicBezTo>
                    <a:pt x="61581" y="81834"/>
                    <a:pt x="61395" y="80932"/>
                    <a:pt x="61209" y="80120"/>
                  </a:cubicBezTo>
                  <a:cubicBezTo>
                    <a:pt x="60837" y="78496"/>
                    <a:pt x="60465" y="76781"/>
                    <a:pt x="60465" y="75157"/>
                  </a:cubicBezTo>
                  <a:cubicBezTo>
                    <a:pt x="60279" y="72721"/>
                    <a:pt x="60465" y="70375"/>
                    <a:pt x="60465" y="68030"/>
                  </a:cubicBezTo>
                  <a:cubicBezTo>
                    <a:pt x="60279" y="67127"/>
                    <a:pt x="60279" y="66315"/>
                    <a:pt x="60279" y="65413"/>
                  </a:cubicBezTo>
                  <a:cubicBezTo>
                    <a:pt x="60279" y="64240"/>
                    <a:pt x="60279" y="64240"/>
                    <a:pt x="60279" y="64240"/>
                  </a:cubicBezTo>
                  <a:cubicBezTo>
                    <a:pt x="60279" y="64150"/>
                    <a:pt x="60093" y="63789"/>
                    <a:pt x="60279" y="63699"/>
                  </a:cubicBezTo>
                  <a:cubicBezTo>
                    <a:pt x="60465" y="63789"/>
                    <a:pt x="60651" y="63879"/>
                    <a:pt x="61023" y="63969"/>
                  </a:cubicBezTo>
                  <a:cubicBezTo>
                    <a:pt x="61395" y="64150"/>
                    <a:pt x="61767" y="64240"/>
                    <a:pt x="62139" y="64330"/>
                  </a:cubicBezTo>
                  <a:cubicBezTo>
                    <a:pt x="62511" y="64421"/>
                    <a:pt x="62697" y="64511"/>
                    <a:pt x="62883" y="64511"/>
                  </a:cubicBezTo>
                  <a:cubicBezTo>
                    <a:pt x="63255" y="64601"/>
                    <a:pt x="63441" y="64601"/>
                    <a:pt x="63627" y="64691"/>
                  </a:cubicBezTo>
                  <a:cubicBezTo>
                    <a:pt x="64000" y="64781"/>
                    <a:pt x="64372" y="64781"/>
                    <a:pt x="64558" y="64872"/>
                  </a:cubicBezTo>
                  <a:cubicBezTo>
                    <a:pt x="64930" y="64872"/>
                    <a:pt x="65116" y="64872"/>
                    <a:pt x="65488" y="64962"/>
                  </a:cubicBezTo>
                  <a:cubicBezTo>
                    <a:pt x="66046" y="64962"/>
                    <a:pt x="66790" y="65052"/>
                    <a:pt x="67348" y="65052"/>
                  </a:cubicBezTo>
                  <a:cubicBezTo>
                    <a:pt x="68093" y="65052"/>
                    <a:pt x="68651" y="65052"/>
                    <a:pt x="69395" y="65052"/>
                  </a:cubicBezTo>
                  <a:cubicBezTo>
                    <a:pt x="70139" y="65052"/>
                    <a:pt x="70697" y="65052"/>
                    <a:pt x="71441" y="64962"/>
                  </a:cubicBezTo>
                  <a:cubicBezTo>
                    <a:pt x="71813" y="64962"/>
                    <a:pt x="72000" y="64962"/>
                    <a:pt x="72372" y="64872"/>
                  </a:cubicBezTo>
                  <a:cubicBezTo>
                    <a:pt x="72744" y="64872"/>
                    <a:pt x="73116" y="64872"/>
                    <a:pt x="73302" y="64781"/>
                  </a:cubicBezTo>
                  <a:cubicBezTo>
                    <a:pt x="74604" y="64601"/>
                    <a:pt x="75534" y="64240"/>
                    <a:pt x="76279" y="63969"/>
                  </a:cubicBezTo>
                  <a:cubicBezTo>
                    <a:pt x="76651" y="63789"/>
                    <a:pt x="77023" y="63609"/>
                    <a:pt x="77209" y="63428"/>
                  </a:cubicBezTo>
                  <a:cubicBezTo>
                    <a:pt x="77581" y="63338"/>
                    <a:pt x="77767" y="63157"/>
                    <a:pt x="77767" y="63067"/>
                  </a:cubicBezTo>
                  <a:cubicBezTo>
                    <a:pt x="78139" y="62796"/>
                    <a:pt x="78139" y="62616"/>
                    <a:pt x="78139" y="62616"/>
                  </a:cubicBezTo>
                  <a:cubicBezTo>
                    <a:pt x="78139" y="62616"/>
                    <a:pt x="77953" y="62796"/>
                    <a:pt x="77581" y="62977"/>
                  </a:cubicBezTo>
                  <a:cubicBezTo>
                    <a:pt x="77395" y="63067"/>
                    <a:pt x="77209" y="63157"/>
                    <a:pt x="77023" y="63338"/>
                  </a:cubicBezTo>
                  <a:cubicBezTo>
                    <a:pt x="76651" y="63428"/>
                    <a:pt x="76279" y="63518"/>
                    <a:pt x="75906" y="63699"/>
                  </a:cubicBezTo>
                  <a:cubicBezTo>
                    <a:pt x="75162" y="63879"/>
                    <a:pt x="74046" y="64060"/>
                    <a:pt x="72930" y="64240"/>
                  </a:cubicBezTo>
                  <a:cubicBezTo>
                    <a:pt x="72744" y="64240"/>
                    <a:pt x="72372" y="64240"/>
                    <a:pt x="72186" y="64240"/>
                  </a:cubicBezTo>
                  <a:cubicBezTo>
                    <a:pt x="71813" y="64330"/>
                    <a:pt x="71627" y="64330"/>
                    <a:pt x="71255" y="64330"/>
                  </a:cubicBezTo>
                  <a:cubicBezTo>
                    <a:pt x="70697" y="64330"/>
                    <a:pt x="69953" y="64330"/>
                    <a:pt x="69395" y="64330"/>
                  </a:cubicBezTo>
                  <a:cubicBezTo>
                    <a:pt x="68837" y="64330"/>
                    <a:pt x="68093" y="64330"/>
                    <a:pt x="67534" y="64330"/>
                  </a:cubicBezTo>
                  <a:cubicBezTo>
                    <a:pt x="66976" y="64330"/>
                    <a:pt x="66418" y="64240"/>
                    <a:pt x="65860" y="64240"/>
                  </a:cubicBezTo>
                  <a:cubicBezTo>
                    <a:pt x="65488" y="64150"/>
                    <a:pt x="65302" y="64150"/>
                    <a:pt x="64930" y="64150"/>
                  </a:cubicBezTo>
                  <a:cubicBezTo>
                    <a:pt x="64744" y="64060"/>
                    <a:pt x="64372" y="64060"/>
                    <a:pt x="64186" y="64060"/>
                  </a:cubicBezTo>
                  <a:cubicBezTo>
                    <a:pt x="63627" y="63969"/>
                    <a:pt x="63255" y="63879"/>
                    <a:pt x="62697" y="63789"/>
                  </a:cubicBezTo>
                  <a:cubicBezTo>
                    <a:pt x="62325" y="63699"/>
                    <a:pt x="61953" y="63609"/>
                    <a:pt x="61581" y="63518"/>
                  </a:cubicBezTo>
                  <a:cubicBezTo>
                    <a:pt x="61395" y="63428"/>
                    <a:pt x="61023" y="63338"/>
                    <a:pt x="60837" y="63248"/>
                  </a:cubicBezTo>
                  <a:cubicBezTo>
                    <a:pt x="60837" y="63248"/>
                    <a:pt x="60651" y="63248"/>
                    <a:pt x="60651" y="63157"/>
                  </a:cubicBezTo>
                  <a:cubicBezTo>
                    <a:pt x="60651" y="63157"/>
                    <a:pt x="60465" y="62165"/>
                    <a:pt x="60465" y="61714"/>
                  </a:cubicBezTo>
                  <a:cubicBezTo>
                    <a:pt x="60465" y="61353"/>
                    <a:pt x="60279" y="60812"/>
                    <a:pt x="60279" y="60360"/>
                  </a:cubicBezTo>
                  <a:cubicBezTo>
                    <a:pt x="60279" y="59458"/>
                    <a:pt x="60279" y="58466"/>
                    <a:pt x="60093" y="57744"/>
                  </a:cubicBezTo>
                  <a:cubicBezTo>
                    <a:pt x="60093" y="57022"/>
                    <a:pt x="59906" y="56571"/>
                    <a:pt x="59906" y="56571"/>
                  </a:cubicBezTo>
                  <a:cubicBezTo>
                    <a:pt x="59906" y="56571"/>
                    <a:pt x="59906" y="56571"/>
                    <a:pt x="59906" y="56571"/>
                  </a:cubicBezTo>
                  <a:cubicBezTo>
                    <a:pt x="59906" y="56571"/>
                    <a:pt x="59906" y="57022"/>
                    <a:pt x="59720" y="57744"/>
                  </a:cubicBezTo>
                  <a:cubicBezTo>
                    <a:pt x="59720" y="58466"/>
                    <a:pt x="59534" y="59458"/>
                    <a:pt x="59534" y="60360"/>
                  </a:cubicBezTo>
                  <a:cubicBezTo>
                    <a:pt x="59534" y="60812"/>
                    <a:pt x="59348" y="61353"/>
                    <a:pt x="59348" y="61714"/>
                  </a:cubicBezTo>
                  <a:cubicBezTo>
                    <a:pt x="59348" y="62165"/>
                    <a:pt x="59162" y="63248"/>
                    <a:pt x="58976" y="63248"/>
                  </a:cubicBezTo>
                  <a:cubicBezTo>
                    <a:pt x="58790" y="63338"/>
                    <a:pt x="58604" y="63428"/>
                    <a:pt x="58232" y="63518"/>
                  </a:cubicBezTo>
                  <a:cubicBezTo>
                    <a:pt x="57860" y="63609"/>
                    <a:pt x="57488" y="63699"/>
                    <a:pt x="57116" y="63789"/>
                  </a:cubicBezTo>
                  <a:cubicBezTo>
                    <a:pt x="56744" y="63879"/>
                    <a:pt x="56186" y="63969"/>
                    <a:pt x="55813" y="64060"/>
                  </a:cubicBezTo>
                  <a:cubicBezTo>
                    <a:pt x="55441" y="64060"/>
                    <a:pt x="55255" y="64060"/>
                    <a:pt x="54883" y="64150"/>
                  </a:cubicBezTo>
                  <a:cubicBezTo>
                    <a:pt x="54697" y="64150"/>
                    <a:pt x="54325" y="64150"/>
                    <a:pt x="54139" y="64240"/>
                  </a:cubicBezTo>
                  <a:cubicBezTo>
                    <a:pt x="53581" y="64240"/>
                    <a:pt x="53023" y="64330"/>
                    <a:pt x="52279" y="64330"/>
                  </a:cubicBezTo>
                  <a:cubicBezTo>
                    <a:pt x="51720" y="64330"/>
                    <a:pt x="50976" y="64330"/>
                    <a:pt x="50418" y="64330"/>
                  </a:cubicBezTo>
                  <a:cubicBezTo>
                    <a:pt x="49860" y="64330"/>
                    <a:pt x="49302" y="64330"/>
                    <a:pt x="48558" y="64330"/>
                  </a:cubicBezTo>
                  <a:cubicBezTo>
                    <a:pt x="48372" y="64330"/>
                    <a:pt x="48000" y="64330"/>
                    <a:pt x="47813" y="64240"/>
                  </a:cubicBezTo>
                  <a:cubicBezTo>
                    <a:pt x="47441" y="64240"/>
                    <a:pt x="47255" y="64240"/>
                    <a:pt x="46883" y="64240"/>
                  </a:cubicBezTo>
                  <a:cubicBezTo>
                    <a:pt x="45767" y="64060"/>
                    <a:pt x="44837" y="63879"/>
                    <a:pt x="43906" y="63699"/>
                  </a:cubicBezTo>
                  <a:cubicBezTo>
                    <a:pt x="43534" y="63518"/>
                    <a:pt x="43162" y="63428"/>
                    <a:pt x="42976" y="63338"/>
                  </a:cubicBezTo>
                  <a:cubicBezTo>
                    <a:pt x="42604" y="63157"/>
                    <a:pt x="42418" y="63067"/>
                    <a:pt x="42232" y="62977"/>
                  </a:cubicBezTo>
                  <a:cubicBezTo>
                    <a:pt x="41860" y="62796"/>
                    <a:pt x="41674" y="62616"/>
                    <a:pt x="41674" y="62616"/>
                  </a:cubicBezTo>
                  <a:cubicBezTo>
                    <a:pt x="41674" y="62616"/>
                    <a:pt x="41860" y="62796"/>
                    <a:pt x="42046" y="63067"/>
                  </a:cubicBezTo>
                  <a:cubicBezTo>
                    <a:pt x="42232" y="63157"/>
                    <a:pt x="42418" y="63338"/>
                    <a:pt x="42604" y="63428"/>
                  </a:cubicBezTo>
                  <a:cubicBezTo>
                    <a:pt x="42790" y="63609"/>
                    <a:pt x="43162" y="63789"/>
                    <a:pt x="43534" y="63969"/>
                  </a:cubicBezTo>
                  <a:cubicBezTo>
                    <a:pt x="44279" y="64240"/>
                    <a:pt x="45395" y="64601"/>
                    <a:pt x="46511" y="64781"/>
                  </a:cubicBezTo>
                  <a:cubicBezTo>
                    <a:pt x="46883" y="64872"/>
                    <a:pt x="47255" y="64872"/>
                    <a:pt x="47441" y="64872"/>
                  </a:cubicBezTo>
                  <a:cubicBezTo>
                    <a:pt x="47813" y="64962"/>
                    <a:pt x="48186" y="64962"/>
                    <a:pt x="48558" y="64962"/>
                  </a:cubicBezTo>
                  <a:cubicBezTo>
                    <a:pt x="49116" y="65052"/>
                    <a:pt x="49860" y="65052"/>
                    <a:pt x="50418" y="65052"/>
                  </a:cubicBezTo>
                  <a:cubicBezTo>
                    <a:pt x="51162" y="65052"/>
                    <a:pt x="51720" y="65052"/>
                    <a:pt x="52465" y="65052"/>
                  </a:cubicBezTo>
                  <a:cubicBezTo>
                    <a:pt x="53209" y="65052"/>
                    <a:pt x="53767" y="64962"/>
                    <a:pt x="54325" y="64962"/>
                  </a:cubicBezTo>
                  <a:cubicBezTo>
                    <a:pt x="54697" y="64872"/>
                    <a:pt x="55069" y="64872"/>
                    <a:pt x="55255" y="64872"/>
                  </a:cubicBezTo>
                  <a:cubicBezTo>
                    <a:pt x="55627" y="64781"/>
                    <a:pt x="55813" y="64781"/>
                    <a:pt x="56186" y="64691"/>
                  </a:cubicBezTo>
                  <a:cubicBezTo>
                    <a:pt x="56372" y="64601"/>
                    <a:pt x="56744" y="64601"/>
                    <a:pt x="56930" y="64511"/>
                  </a:cubicBezTo>
                  <a:cubicBezTo>
                    <a:pt x="57302" y="64511"/>
                    <a:pt x="57488" y="64421"/>
                    <a:pt x="57674" y="64330"/>
                  </a:cubicBezTo>
                  <a:cubicBezTo>
                    <a:pt x="58046" y="64240"/>
                    <a:pt x="58604" y="64150"/>
                    <a:pt x="58790" y="63969"/>
                  </a:cubicBezTo>
                  <a:cubicBezTo>
                    <a:pt x="59162" y="63879"/>
                    <a:pt x="59534" y="63789"/>
                    <a:pt x="59720" y="63609"/>
                  </a:cubicBezTo>
                  <a:cubicBezTo>
                    <a:pt x="59720" y="63699"/>
                    <a:pt x="59720" y="63879"/>
                    <a:pt x="59534" y="63879"/>
                  </a:cubicBezTo>
                  <a:cubicBezTo>
                    <a:pt x="59534" y="64150"/>
                    <a:pt x="59534" y="64421"/>
                    <a:pt x="59534" y="64691"/>
                  </a:cubicBezTo>
                  <a:cubicBezTo>
                    <a:pt x="59534" y="65954"/>
                    <a:pt x="59534" y="67308"/>
                    <a:pt x="59534" y="68661"/>
                  </a:cubicBezTo>
                  <a:cubicBezTo>
                    <a:pt x="59534" y="70736"/>
                    <a:pt x="59534" y="72902"/>
                    <a:pt x="59534" y="75067"/>
                  </a:cubicBezTo>
                  <a:cubicBezTo>
                    <a:pt x="59348" y="76421"/>
                    <a:pt x="59162" y="77774"/>
                    <a:pt x="58976" y="79127"/>
                  </a:cubicBezTo>
                  <a:cubicBezTo>
                    <a:pt x="58790" y="79849"/>
                    <a:pt x="58604" y="80571"/>
                    <a:pt x="58604" y="81293"/>
                  </a:cubicBezTo>
                  <a:cubicBezTo>
                    <a:pt x="58418" y="81924"/>
                    <a:pt x="58604" y="82646"/>
                    <a:pt x="58604" y="83368"/>
                  </a:cubicBezTo>
                  <a:cubicBezTo>
                    <a:pt x="58790" y="84000"/>
                    <a:pt x="58790" y="84721"/>
                    <a:pt x="58418" y="85443"/>
                  </a:cubicBezTo>
                  <a:cubicBezTo>
                    <a:pt x="58046" y="85894"/>
                    <a:pt x="57674" y="86345"/>
                    <a:pt x="57488" y="86887"/>
                  </a:cubicBezTo>
                  <a:cubicBezTo>
                    <a:pt x="57302" y="88330"/>
                    <a:pt x="58046" y="89864"/>
                    <a:pt x="58232" y="91218"/>
                  </a:cubicBezTo>
                  <a:cubicBezTo>
                    <a:pt x="58418" y="92390"/>
                    <a:pt x="58418" y="93473"/>
                    <a:pt x="58418" y="94556"/>
                  </a:cubicBezTo>
                  <a:cubicBezTo>
                    <a:pt x="58604" y="95548"/>
                    <a:pt x="58604" y="96541"/>
                    <a:pt x="58604" y="97533"/>
                  </a:cubicBezTo>
                  <a:cubicBezTo>
                    <a:pt x="58604" y="98977"/>
                    <a:pt x="58232" y="100421"/>
                    <a:pt x="58046" y="101864"/>
                  </a:cubicBezTo>
                  <a:cubicBezTo>
                    <a:pt x="58046" y="103308"/>
                    <a:pt x="58232" y="104751"/>
                    <a:pt x="58604" y="106195"/>
                  </a:cubicBezTo>
                  <a:cubicBezTo>
                    <a:pt x="58976" y="107639"/>
                    <a:pt x="59348" y="109082"/>
                    <a:pt x="59534" y="110526"/>
                  </a:cubicBezTo>
                  <a:cubicBezTo>
                    <a:pt x="59720" y="111157"/>
                    <a:pt x="59534" y="111789"/>
                    <a:pt x="59534" y="112421"/>
                  </a:cubicBezTo>
                  <a:cubicBezTo>
                    <a:pt x="59534" y="112962"/>
                    <a:pt x="59534" y="113593"/>
                    <a:pt x="59534" y="114135"/>
                  </a:cubicBezTo>
                  <a:cubicBezTo>
                    <a:pt x="59534" y="114135"/>
                    <a:pt x="59348" y="115218"/>
                    <a:pt x="59348" y="115578"/>
                  </a:cubicBezTo>
                  <a:cubicBezTo>
                    <a:pt x="59348" y="115578"/>
                    <a:pt x="60651" y="118646"/>
                    <a:pt x="58232" y="119368"/>
                  </a:cubicBezTo>
                  <a:cubicBezTo>
                    <a:pt x="57302" y="119639"/>
                    <a:pt x="56186" y="119639"/>
                    <a:pt x="55069" y="119639"/>
                  </a:cubicBezTo>
                  <a:cubicBezTo>
                    <a:pt x="53953" y="119639"/>
                    <a:pt x="52651" y="119548"/>
                    <a:pt x="51720" y="119278"/>
                  </a:cubicBezTo>
                  <a:cubicBezTo>
                    <a:pt x="51162" y="119187"/>
                    <a:pt x="50790" y="119007"/>
                    <a:pt x="50046" y="118917"/>
                  </a:cubicBezTo>
                  <a:cubicBezTo>
                    <a:pt x="49488" y="118917"/>
                    <a:pt x="48744" y="118827"/>
                    <a:pt x="48186" y="118827"/>
                  </a:cubicBezTo>
                  <a:cubicBezTo>
                    <a:pt x="47627" y="118827"/>
                    <a:pt x="47069" y="118827"/>
                    <a:pt x="46697" y="118736"/>
                  </a:cubicBezTo>
                  <a:cubicBezTo>
                    <a:pt x="46139" y="118646"/>
                    <a:pt x="45767" y="118556"/>
                    <a:pt x="45581" y="118375"/>
                  </a:cubicBezTo>
                  <a:cubicBezTo>
                    <a:pt x="45209" y="118015"/>
                    <a:pt x="45767" y="117473"/>
                    <a:pt x="46325" y="117112"/>
                  </a:cubicBezTo>
                  <a:cubicBezTo>
                    <a:pt x="46511" y="117112"/>
                    <a:pt x="46697" y="117022"/>
                    <a:pt x="46697" y="116932"/>
                  </a:cubicBezTo>
                  <a:cubicBezTo>
                    <a:pt x="46883" y="116842"/>
                    <a:pt x="47069" y="116751"/>
                    <a:pt x="47255" y="116661"/>
                  </a:cubicBezTo>
                  <a:cubicBezTo>
                    <a:pt x="47627" y="116481"/>
                    <a:pt x="48000" y="116300"/>
                    <a:pt x="48186" y="116210"/>
                  </a:cubicBezTo>
                  <a:cubicBezTo>
                    <a:pt x="48930" y="115849"/>
                    <a:pt x="49488" y="115578"/>
                    <a:pt x="49860" y="115218"/>
                  </a:cubicBezTo>
                  <a:cubicBezTo>
                    <a:pt x="50232" y="115037"/>
                    <a:pt x="51906" y="112691"/>
                    <a:pt x="52279" y="112240"/>
                  </a:cubicBezTo>
                  <a:cubicBezTo>
                    <a:pt x="52465" y="111879"/>
                    <a:pt x="52279" y="111518"/>
                    <a:pt x="52093" y="111157"/>
                  </a:cubicBezTo>
                  <a:cubicBezTo>
                    <a:pt x="51348" y="109263"/>
                    <a:pt x="50046" y="107458"/>
                    <a:pt x="48930" y="105654"/>
                  </a:cubicBezTo>
                  <a:cubicBezTo>
                    <a:pt x="48186" y="104481"/>
                    <a:pt x="47627" y="103308"/>
                    <a:pt x="46883" y="102135"/>
                  </a:cubicBezTo>
                  <a:cubicBezTo>
                    <a:pt x="45209" y="99338"/>
                    <a:pt x="42976" y="96451"/>
                    <a:pt x="42790" y="93563"/>
                  </a:cubicBezTo>
                  <a:cubicBezTo>
                    <a:pt x="42790" y="92030"/>
                    <a:pt x="43162" y="90496"/>
                    <a:pt x="44093" y="89052"/>
                  </a:cubicBezTo>
                  <a:cubicBezTo>
                    <a:pt x="44651" y="87699"/>
                    <a:pt x="45395" y="86255"/>
                    <a:pt x="45581" y="84812"/>
                  </a:cubicBezTo>
                  <a:cubicBezTo>
                    <a:pt x="45581" y="82466"/>
                    <a:pt x="44093" y="80210"/>
                    <a:pt x="42976" y="77954"/>
                  </a:cubicBezTo>
                  <a:cubicBezTo>
                    <a:pt x="41302" y="74977"/>
                    <a:pt x="40186" y="71909"/>
                    <a:pt x="39627" y="68842"/>
                  </a:cubicBezTo>
                  <a:cubicBezTo>
                    <a:pt x="39069" y="65864"/>
                    <a:pt x="38697" y="62796"/>
                    <a:pt x="38697" y="59729"/>
                  </a:cubicBezTo>
                  <a:cubicBezTo>
                    <a:pt x="38511" y="58195"/>
                    <a:pt x="38697" y="56751"/>
                    <a:pt x="39069" y="55218"/>
                  </a:cubicBezTo>
                  <a:cubicBezTo>
                    <a:pt x="39441" y="53684"/>
                    <a:pt x="39813" y="52150"/>
                    <a:pt x="40558" y="50616"/>
                  </a:cubicBezTo>
                  <a:cubicBezTo>
                    <a:pt x="40558" y="50345"/>
                    <a:pt x="40744" y="50075"/>
                    <a:pt x="40744" y="49804"/>
                  </a:cubicBezTo>
                  <a:cubicBezTo>
                    <a:pt x="40744" y="49533"/>
                    <a:pt x="40372" y="49172"/>
                    <a:pt x="40186" y="48902"/>
                  </a:cubicBezTo>
                  <a:cubicBezTo>
                    <a:pt x="40186" y="48902"/>
                    <a:pt x="40186" y="48992"/>
                    <a:pt x="40186" y="48992"/>
                  </a:cubicBezTo>
                  <a:cubicBezTo>
                    <a:pt x="40186" y="47187"/>
                    <a:pt x="40186" y="45383"/>
                    <a:pt x="40186" y="43578"/>
                  </a:cubicBezTo>
                  <a:cubicBezTo>
                    <a:pt x="40186" y="43218"/>
                    <a:pt x="40186" y="42857"/>
                    <a:pt x="40186" y="42406"/>
                  </a:cubicBezTo>
                  <a:cubicBezTo>
                    <a:pt x="40186" y="42315"/>
                    <a:pt x="40186" y="42135"/>
                    <a:pt x="40000" y="42045"/>
                  </a:cubicBezTo>
                  <a:cubicBezTo>
                    <a:pt x="39813" y="41774"/>
                    <a:pt x="39627" y="41413"/>
                    <a:pt x="39441" y="41052"/>
                  </a:cubicBezTo>
                  <a:cubicBezTo>
                    <a:pt x="39255" y="40511"/>
                    <a:pt x="38883" y="39969"/>
                    <a:pt x="38511" y="39428"/>
                  </a:cubicBezTo>
                  <a:cubicBezTo>
                    <a:pt x="38139" y="38977"/>
                    <a:pt x="37953" y="38436"/>
                    <a:pt x="37581" y="37984"/>
                  </a:cubicBezTo>
                  <a:cubicBezTo>
                    <a:pt x="37581" y="37624"/>
                    <a:pt x="36093" y="31218"/>
                    <a:pt x="35534" y="31218"/>
                  </a:cubicBezTo>
                  <a:cubicBezTo>
                    <a:pt x="35162" y="31218"/>
                    <a:pt x="36651" y="37172"/>
                    <a:pt x="36651" y="37443"/>
                  </a:cubicBezTo>
                  <a:cubicBezTo>
                    <a:pt x="36651" y="37804"/>
                    <a:pt x="36651" y="37894"/>
                    <a:pt x="36279" y="38165"/>
                  </a:cubicBezTo>
                  <a:cubicBezTo>
                    <a:pt x="35906" y="38616"/>
                    <a:pt x="35720" y="38977"/>
                    <a:pt x="35348" y="39338"/>
                  </a:cubicBezTo>
                  <a:cubicBezTo>
                    <a:pt x="34418" y="40421"/>
                    <a:pt x="33674" y="41413"/>
                    <a:pt x="33116" y="42496"/>
                  </a:cubicBezTo>
                  <a:cubicBezTo>
                    <a:pt x="32558" y="43578"/>
                    <a:pt x="32186" y="44661"/>
                    <a:pt x="31627" y="45744"/>
                  </a:cubicBezTo>
                  <a:cubicBezTo>
                    <a:pt x="30325" y="48000"/>
                    <a:pt x="28279" y="50075"/>
                    <a:pt x="26046" y="52150"/>
                  </a:cubicBezTo>
                  <a:cubicBezTo>
                    <a:pt x="24000" y="54135"/>
                    <a:pt x="21953" y="56210"/>
                    <a:pt x="20279" y="58375"/>
                  </a:cubicBezTo>
                  <a:cubicBezTo>
                    <a:pt x="19906" y="59007"/>
                    <a:pt x="20465" y="59187"/>
                    <a:pt x="20465" y="59639"/>
                  </a:cubicBezTo>
                  <a:cubicBezTo>
                    <a:pt x="20279" y="60541"/>
                    <a:pt x="19534" y="61533"/>
                    <a:pt x="18790" y="62436"/>
                  </a:cubicBezTo>
                  <a:cubicBezTo>
                    <a:pt x="18604" y="62616"/>
                    <a:pt x="18604" y="62796"/>
                    <a:pt x="18418" y="63067"/>
                  </a:cubicBezTo>
                  <a:cubicBezTo>
                    <a:pt x="18418" y="63699"/>
                    <a:pt x="18232" y="64421"/>
                    <a:pt x="18046" y="65052"/>
                  </a:cubicBezTo>
                  <a:cubicBezTo>
                    <a:pt x="18046" y="65323"/>
                    <a:pt x="18046" y="65684"/>
                    <a:pt x="18046" y="65954"/>
                  </a:cubicBezTo>
                  <a:cubicBezTo>
                    <a:pt x="17860" y="66135"/>
                    <a:pt x="17860" y="66586"/>
                    <a:pt x="17488" y="66766"/>
                  </a:cubicBezTo>
                  <a:cubicBezTo>
                    <a:pt x="16744" y="66947"/>
                    <a:pt x="16744" y="65954"/>
                    <a:pt x="16744" y="65774"/>
                  </a:cubicBezTo>
                  <a:cubicBezTo>
                    <a:pt x="16744" y="65142"/>
                    <a:pt x="17116" y="64601"/>
                    <a:pt x="16930" y="64060"/>
                  </a:cubicBezTo>
                  <a:cubicBezTo>
                    <a:pt x="16744" y="63609"/>
                    <a:pt x="16000" y="63338"/>
                    <a:pt x="15441" y="63699"/>
                  </a:cubicBezTo>
                  <a:cubicBezTo>
                    <a:pt x="14883" y="64060"/>
                    <a:pt x="14883" y="64691"/>
                    <a:pt x="14697" y="65142"/>
                  </a:cubicBezTo>
                  <a:cubicBezTo>
                    <a:pt x="14697" y="65593"/>
                    <a:pt x="14511" y="66045"/>
                    <a:pt x="14511" y="66406"/>
                  </a:cubicBezTo>
                  <a:cubicBezTo>
                    <a:pt x="14511" y="66586"/>
                    <a:pt x="14139" y="68120"/>
                    <a:pt x="13395" y="67488"/>
                  </a:cubicBezTo>
                  <a:cubicBezTo>
                    <a:pt x="13209" y="67308"/>
                    <a:pt x="13209" y="67037"/>
                    <a:pt x="13209" y="66857"/>
                  </a:cubicBezTo>
                  <a:cubicBezTo>
                    <a:pt x="13209" y="66496"/>
                    <a:pt x="13209" y="66135"/>
                    <a:pt x="13395" y="65774"/>
                  </a:cubicBezTo>
                  <a:cubicBezTo>
                    <a:pt x="13395" y="65233"/>
                    <a:pt x="13581" y="64691"/>
                    <a:pt x="13581" y="64150"/>
                  </a:cubicBezTo>
                  <a:cubicBezTo>
                    <a:pt x="13395" y="63969"/>
                    <a:pt x="13395" y="63699"/>
                    <a:pt x="13023" y="63609"/>
                  </a:cubicBezTo>
                  <a:cubicBezTo>
                    <a:pt x="12279" y="63428"/>
                    <a:pt x="11720" y="64511"/>
                    <a:pt x="11534" y="64691"/>
                  </a:cubicBezTo>
                  <a:cubicBezTo>
                    <a:pt x="11162" y="65323"/>
                    <a:pt x="10604" y="65954"/>
                    <a:pt x="10232" y="66496"/>
                  </a:cubicBezTo>
                  <a:cubicBezTo>
                    <a:pt x="9860" y="66766"/>
                    <a:pt x="9302" y="67759"/>
                    <a:pt x="8558" y="67759"/>
                  </a:cubicBezTo>
                  <a:cubicBezTo>
                    <a:pt x="7069" y="67669"/>
                    <a:pt x="9488" y="65052"/>
                    <a:pt x="9674" y="64781"/>
                  </a:cubicBezTo>
                  <a:cubicBezTo>
                    <a:pt x="10046" y="64421"/>
                    <a:pt x="11162" y="63248"/>
                    <a:pt x="10046" y="63067"/>
                  </a:cubicBezTo>
                  <a:cubicBezTo>
                    <a:pt x="9674" y="62887"/>
                    <a:pt x="9116" y="63157"/>
                    <a:pt x="8930" y="63338"/>
                  </a:cubicBezTo>
                  <a:cubicBezTo>
                    <a:pt x="8000" y="63789"/>
                    <a:pt x="7255" y="64330"/>
                    <a:pt x="6511" y="64781"/>
                  </a:cubicBezTo>
                  <a:cubicBezTo>
                    <a:pt x="6325" y="65052"/>
                    <a:pt x="5953" y="65233"/>
                    <a:pt x="5581" y="65503"/>
                  </a:cubicBezTo>
                  <a:cubicBezTo>
                    <a:pt x="5395" y="65684"/>
                    <a:pt x="4837" y="66045"/>
                    <a:pt x="4279" y="66045"/>
                  </a:cubicBezTo>
                  <a:cubicBezTo>
                    <a:pt x="2976" y="66135"/>
                    <a:pt x="4465" y="65052"/>
                    <a:pt x="4651" y="64962"/>
                  </a:cubicBezTo>
                  <a:cubicBezTo>
                    <a:pt x="5209" y="64421"/>
                    <a:pt x="5767" y="63969"/>
                    <a:pt x="6325" y="63428"/>
                  </a:cubicBezTo>
                  <a:cubicBezTo>
                    <a:pt x="7069" y="62796"/>
                    <a:pt x="8000" y="62075"/>
                    <a:pt x="8372" y="61353"/>
                  </a:cubicBezTo>
                  <a:cubicBezTo>
                    <a:pt x="8558" y="60992"/>
                    <a:pt x="8558" y="60721"/>
                    <a:pt x="7627" y="60721"/>
                  </a:cubicBezTo>
                  <a:cubicBezTo>
                    <a:pt x="6511" y="60902"/>
                    <a:pt x="5767" y="61624"/>
                    <a:pt x="4651" y="61894"/>
                  </a:cubicBezTo>
                  <a:cubicBezTo>
                    <a:pt x="3906" y="62075"/>
                    <a:pt x="2790" y="62345"/>
                    <a:pt x="1860" y="62255"/>
                  </a:cubicBezTo>
                  <a:cubicBezTo>
                    <a:pt x="0" y="62165"/>
                    <a:pt x="2418" y="61443"/>
                    <a:pt x="2790" y="61263"/>
                  </a:cubicBezTo>
                  <a:cubicBezTo>
                    <a:pt x="5209" y="60270"/>
                    <a:pt x="6697" y="58917"/>
                    <a:pt x="9116" y="57924"/>
                  </a:cubicBezTo>
                  <a:cubicBezTo>
                    <a:pt x="10232" y="57473"/>
                    <a:pt x="11348" y="57383"/>
                    <a:pt x="12837" y="57383"/>
                  </a:cubicBezTo>
                  <a:cubicBezTo>
                    <a:pt x="12837" y="57383"/>
                    <a:pt x="13209" y="57203"/>
                    <a:pt x="13209" y="57022"/>
                  </a:cubicBezTo>
                  <a:cubicBezTo>
                    <a:pt x="15069" y="55398"/>
                    <a:pt x="16000" y="53593"/>
                    <a:pt x="16558" y="51879"/>
                  </a:cubicBezTo>
                  <a:cubicBezTo>
                    <a:pt x="16930" y="50616"/>
                    <a:pt x="16930" y="49443"/>
                    <a:pt x="17488" y="48270"/>
                  </a:cubicBezTo>
                  <a:cubicBezTo>
                    <a:pt x="18232" y="46466"/>
                    <a:pt x="19534" y="44751"/>
                    <a:pt x="21209" y="43127"/>
                  </a:cubicBezTo>
                  <a:cubicBezTo>
                    <a:pt x="21395" y="42766"/>
                    <a:pt x="21767" y="42496"/>
                    <a:pt x="22139" y="42225"/>
                  </a:cubicBezTo>
                  <a:cubicBezTo>
                    <a:pt x="22697" y="41864"/>
                    <a:pt x="23255" y="41503"/>
                    <a:pt x="23441" y="41052"/>
                  </a:cubicBezTo>
                  <a:cubicBezTo>
                    <a:pt x="23627" y="40781"/>
                    <a:pt x="23813" y="40511"/>
                    <a:pt x="23813" y="40150"/>
                  </a:cubicBezTo>
                  <a:cubicBezTo>
                    <a:pt x="23813" y="39699"/>
                    <a:pt x="24000" y="39248"/>
                    <a:pt x="24000" y="38796"/>
                  </a:cubicBezTo>
                  <a:cubicBezTo>
                    <a:pt x="24186" y="36902"/>
                    <a:pt x="24744" y="35097"/>
                    <a:pt x="25302" y="33203"/>
                  </a:cubicBezTo>
                  <a:cubicBezTo>
                    <a:pt x="25488" y="32751"/>
                    <a:pt x="25674" y="32300"/>
                    <a:pt x="25860" y="31849"/>
                  </a:cubicBezTo>
                  <a:cubicBezTo>
                    <a:pt x="26046" y="31488"/>
                    <a:pt x="26232" y="31308"/>
                    <a:pt x="26046" y="30947"/>
                  </a:cubicBezTo>
                  <a:cubicBezTo>
                    <a:pt x="25860" y="30045"/>
                    <a:pt x="25860" y="29142"/>
                    <a:pt x="25860" y="28240"/>
                  </a:cubicBezTo>
                  <a:cubicBezTo>
                    <a:pt x="25860" y="27338"/>
                    <a:pt x="26046" y="26526"/>
                    <a:pt x="26790" y="25714"/>
                  </a:cubicBezTo>
                  <a:cubicBezTo>
                    <a:pt x="27534" y="24902"/>
                    <a:pt x="28465" y="24090"/>
                    <a:pt x="29395" y="23368"/>
                  </a:cubicBezTo>
                  <a:cubicBezTo>
                    <a:pt x="30325" y="22646"/>
                    <a:pt x="31255" y="22105"/>
                    <a:pt x="32930" y="21744"/>
                  </a:cubicBezTo>
                  <a:cubicBezTo>
                    <a:pt x="34604" y="21383"/>
                    <a:pt x="36279" y="21203"/>
                    <a:pt x="38139" y="21112"/>
                  </a:cubicBezTo>
                  <a:cubicBezTo>
                    <a:pt x="42232" y="20842"/>
                    <a:pt x="44279" y="21022"/>
                    <a:pt x="45209" y="20571"/>
                  </a:cubicBezTo>
                  <a:cubicBezTo>
                    <a:pt x="46325" y="20210"/>
                    <a:pt x="47255" y="19939"/>
                    <a:pt x="48372" y="19578"/>
                  </a:cubicBezTo>
                  <a:cubicBezTo>
                    <a:pt x="48930" y="19398"/>
                    <a:pt x="49674" y="19127"/>
                    <a:pt x="50232" y="18947"/>
                  </a:cubicBezTo>
                  <a:cubicBezTo>
                    <a:pt x="50790" y="18857"/>
                    <a:pt x="51534" y="18676"/>
                    <a:pt x="51906" y="18496"/>
                  </a:cubicBezTo>
                  <a:cubicBezTo>
                    <a:pt x="52093" y="18406"/>
                    <a:pt x="52093" y="18315"/>
                    <a:pt x="52279" y="18135"/>
                  </a:cubicBezTo>
                  <a:cubicBezTo>
                    <a:pt x="52465" y="17142"/>
                    <a:pt x="52651" y="16060"/>
                    <a:pt x="52837" y="15067"/>
                  </a:cubicBezTo>
                  <a:cubicBezTo>
                    <a:pt x="53209" y="14526"/>
                    <a:pt x="51906" y="14526"/>
                    <a:pt x="51348" y="13804"/>
                  </a:cubicBezTo>
                  <a:cubicBezTo>
                    <a:pt x="51348" y="13804"/>
                    <a:pt x="51534" y="13984"/>
                    <a:pt x="51348" y="13804"/>
                  </a:cubicBezTo>
                  <a:cubicBezTo>
                    <a:pt x="51162" y="13714"/>
                    <a:pt x="51162" y="13714"/>
                    <a:pt x="51348" y="13804"/>
                  </a:cubicBezTo>
                  <a:cubicBezTo>
                    <a:pt x="50790" y="13353"/>
                    <a:pt x="50604" y="12902"/>
                    <a:pt x="50232" y="12451"/>
                  </a:cubicBezTo>
                  <a:cubicBezTo>
                    <a:pt x="49860" y="11639"/>
                    <a:pt x="49302" y="10827"/>
                    <a:pt x="48930" y="10015"/>
                  </a:cubicBezTo>
                  <a:cubicBezTo>
                    <a:pt x="48372" y="8390"/>
                    <a:pt x="48186" y="6857"/>
                    <a:pt x="48744" y="5233"/>
                  </a:cubicBezTo>
                  <a:cubicBezTo>
                    <a:pt x="49116" y="3969"/>
                    <a:pt x="50232" y="2616"/>
                    <a:pt x="52651" y="1714"/>
                  </a:cubicBezTo>
                  <a:cubicBezTo>
                    <a:pt x="54697" y="902"/>
                    <a:pt x="57302" y="631"/>
                    <a:pt x="59906" y="631"/>
                  </a:cubicBezTo>
                  <a:cubicBezTo>
                    <a:pt x="62325" y="631"/>
                    <a:pt x="64930" y="902"/>
                    <a:pt x="66976" y="1624"/>
                  </a:cubicBezTo>
                  <a:cubicBezTo>
                    <a:pt x="69395" y="2436"/>
                    <a:pt x="70697" y="3789"/>
                    <a:pt x="71069" y="5142"/>
                  </a:cubicBezTo>
                  <a:cubicBezTo>
                    <a:pt x="71813" y="6676"/>
                    <a:pt x="71627" y="8300"/>
                    <a:pt x="71069" y="9834"/>
                  </a:cubicBezTo>
                  <a:cubicBezTo>
                    <a:pt x="70511" y="11097"/>
                    <a:pt x="69767" y="12451"/>
                    <a:pt x="68651" y="13714"/>
                  </a:cubicBezTo>
                  <a:cubicBezTo>
                    <a:pt x="68093" y="14436"/>
                    <a:pt x="66790" y="14526"/>
                    <a:pt x="67162" y="15067"/>
                  </a:cubicBezTo>
                  <a:cubicBezTo>
                    <a:pt x="67348" y="16060"/>
                    <a:pt x="67534" y="17052"/>
                    <a:pt x="67720" y="18135"/>
                  </a:cubicBezTo>
                  <a:cubicBezTo>
                    <a:pt x="67720" y="18315"/>
                    <a:pt x="67720" y="18406"/>
                    <a:pt x="67906" y="18496"/>
                  </a:cubicBezTo>
                  <a:cubicBezTo>
                    <a:pt x="68279" y="18676"/>
                    <a:pt x="69023" y="18857"/>
                    <a:pt x="69581" y="18947"/>
                  </a:cubicBezTo>
                  <a:cubicBezTo>
                    <a:pt x="70139" y="19127"/>
                    <a:pt x="70697" y="19308"/>
                    <a:pt x="71255" y="19488"/>
                  </a:cubicBezTo>
                  <a:cubicBezTo>
                    <a:pt x="72372" y="19849"/>
                    <a:pt x="73488" y="20210"/>
                    <a:pt x="74604" y="20571"/>
                  </a:cubicBezTo>
                  <a:cubicBezTo>
                    <a:pt x="74976" y="20842"/>
                    <a:pt x="75720" y="20932"/>
                    <a:pt x="79069" y="20932"/>
                  </a:cubicBezTo>
                  <a:cubicBezTo>
                    <a:pt x="82418" y="21022"/>
                    <a:pt x="86511" y="21293"/>
                    <a:pt x="89116" y="22375"/>
                  </a:cubicBezTo>
                  <a:cubicBezTo>
                    <a:pt x="90418" y="23007"/>
                    <a:pt x="91162" y="23819"/>
                    <a:pt x="92093" y="24541"/>
                  </a:cubicBezTo>
                  <a:cubicBezTo>
                    <a:pt x="92837" y="25263"/>
                    <a:pt x="93581" y="26075"/>
                    <a:pt x="93767" y="26887"/>
                  </a:cubicBezTo>
                  <a:cubicBezTo>
                    <a:pt x="93953" y="27789"/>
                    <a:pt x="94139" y="28691"/>
                    <a:pt x="93953" y="29593"/>
                  </a:cubicBezTo>
                  <a:cubicBezTo>
                    <a:pt x="93953" y="30045"/>
                    <a:pt x="93953" y="30496"/>
                    <a:pt x="93767" y="30947"/>
                  </a:cubicBezTo>
                  <a:cubicBezTo>
                    <a:pt x="93767" y="31308"/>
                    <a:pt x="93767" y="31488"/>
                    <a:pt x="93953" y="31849"/>
                  </a:cubicBezTo>
                  <a:cubicBezTo>
                    <a:pt x="94697" y="33654"/>
                    <a:pt x="95441" y="35548"/>
                    <a:pt x="95813" y="37443"/>
                  </a:cubicBezTo>
                  <a:cubicBezTo>
                    <a:pt x="96000" y="38345"/>
                    <a:pt x="96000" y="39248"/>
                    <a:pt x="96000" y="40150"/>
                  </a:cubicBezTo>
                  <a:cubicBezTo>
                    <a:pt x="96000" y="40872"/>
                    <a:pt x="96744" y="41684"/>
                    <a:pt x="97674" y="42225"/>
                  </a:cubicBezTo>
                  <a:cubicBezTo>
                    <a:pt x="98790" y="42766"/>
                    <a:pt x="99348" y="43669"/>
                    <a:pt x="99906" y="44390"/>
                  </a:cubicBezTo>
                  <a:cubicBezTo>
                    <a:pt x="100651" y="45203"/>
                    <a:pt x="101209" y="46105"/>
                    <a:pt x="101767" y="47007"/>
                  </a:cubicBezTo>
                  <a:cubicBezTo>
                    <a:pt x="102511" y="48360"/>
                    <a:pt x="102883" y="49714"/>
                    <a:pt x="103255" y="51157"/>
                  </a:cubicBezTo>
                  <a:cubicBezTo>
                    <a:pt x="103627" y="53142"/>
                    <a:pt x="104744" y="55218"/>
                    <a:pt x="106604" y="57022"/>
                  </a:cubicBezTo>
                  <a:cubicBezTo>
                    <a:pt x="106976" y="57563"/>
                    <a:pt x="109209" y="57293"/>
                    <a:pt x="110511" y="57834"/>
                  </a:cubicBezTo>
                  <a:cubicBezTo>
                    <a:pt x="112372" y="58556"/>
                    <a:pt x="113674" y="59548"/>
                    <a:pt x="115162" y="60360"/>
                  </a:cubicBezTo>
                  <a:cubicBezTo>
                    <a:pt x="115906" y="60812"/>
                    <a:pt x="116651" y="61172"/>
                    <a:pt x="117581" y="61533"/>
                  </a:cubicBezTo>
                  <a:cubicBezTo>
                    <a:pt x="117953" y="61624"/>
                    <a:pt x="119627" y="62165"/>
                    <a:pt x="118325" y="62255"/>
                  </a:cubicBezTo>
                  <a:close/>
                </a:path>
              </a:pathLst>
            </a:custGeom>
            <a:solidFill>
              <a:srgbClr val="B3B3B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7" name="Google Shape;167;p19"/>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74</a:t>
            </a:fld>
            <a:endParaRPr/>
          </a:p>
        </p:txBody>
      </p:sp>
      <p:grpSp>
        <p:nvGrpSpPr>
          <p:cNvPr id="168" name="Google Shape;168;p19"/>
          <p:cNvGrpSpPr/>
          <p:nvPr/>
        </p:nvGrpSpPr>
        <p:grpSpPr>
          <a:xfrm>
            <a:off x="7420346" y="301100"/>
            <a:ext cx="433800" cy="433800"/>
            <a:chOff x="5444475" y="717525"/>
            <a:chExt cx="433800" cy="433800"/>
          </a:xfrm>
        </p:grpSpPr>
        <p:sp>
          <p:nvSpPr>
            <p:cNvPr id="169" name="Google Shape;169;p19"/>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9"/>
          <p:cNvGrpSpPr/>
          <p:nvPr/>
        </p:nvGrpSpPr>
        <p:grpSpPr>
          <a:xfrm>
            <a:off x="7854139" y="13213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11;p17">
            <a:extLst>
              <a:ext uri="{FF2B5EF4-FFF2-40B4-BE49-F238E27FC236}">
                <a16:creationId xmlns:a16="http://schemas.microsoft.com/office/drawing/2014/main" id="{9FE04537-F64E-4C36-8B58-F1000F3FECAD}"/>
              </a:ext>
            </a:extLst>
          </p:cNvPr>
          <p:cNvSpPr txBox="1">
            <a:spLocks/>
          </p:cNvSpPr>
          <p:nvPr/>
        </p:nvSpPr>
        <p:spPr>
          <a:xfrm>
            <a:off x="844424" y="5598"/>
            <a:ext cx="610752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de deducible</a:t>
            </a:r>
          </a:p>
        </p:txBody>
      </p:sp>
      <p:sp>
        <p:nvSpPr>
          <p:cNvPr id="24" name="Google Shape;112;p17">
            <a:extLst>
              <a:ext uri="{FF2B5EF4-FFF2-40B4-BE49-F238E27FC236}">
                <a16:creationId xmlns:a16="http://schemas.microsoft.com/office/drawing/2014/main" id="{645844F7-96A9-4701-B229-918241CF5F87}"/>
              </a:ext>
            </a:extLst>
          </p:cNvPr>
          <p:cNvSpPr txBox="1">
            <a:spLocks/>
          </p:cNvSpPr>
          <p:nvPr/>
        </p:nvSpPr>
        <p:spPr>
          <a:xfrm>
            <a:off x="769268" y="1284081"/>
            <a:ext cx="5619006"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rgbClr val="000000"/>
              </a:buClr>
            </a:pPr>
            <a:r>
              <a:rPr lang="es-MX" sz="1300" dirty="0">
                <a:solidFill>
                  <a:srgbClr val="000000"/>
                </a:solidFill>
                <a:latin typeface="Arial"/>
                <a:cs typeface="Arial"/>
                <a:sym typeface="Arial"/>
              </a:rPr>
              <a:t>Se reportará la cantidad que quedó a cargo del asegurado por este concepto, de las reclamaciones hechas durante el ejercicio que se reporta. En caso de que no exista o no aplique, este campo se reportará en cero.</a:t>
            </a:r>
            <a:endParaRPr lang="es-ES" sz="1300"/>
          </a:p>
          <a:p>
            <a:pPr algn="just"/>
            <a:endParaRPr lang="es-MX" sz="1300" dirty="0"/>
          </a:p>
          <a:p>
            <a:pPr algn="just"/>
            <a:r>
              <a:rPr lang="es" sz="1300"/>
              <a:t>En caso de que no se tenga el </a:t>
            </a:r>
            <a:r>
              <a:rPr lang="es" sz="1300">
                <a:latin typeface="Arial"/>
                <a:cs typeface="Arial"/>
                <a:sym typeface="Arial"/>
              </a:rPr>
              <a:t>deducible</a:t>
            </a:r>
            <a:r>
              <a:rPr lang="es" sz="1300"/>
              <a:t> identificado por tipo de gasto, este</a:t>
            </a:r>
            <a:r>
              <a:rPr lang="es" sz="1300">
                <a:latin typeface="Arial"/>
                <a:cs typeface="Arial"/>
                <a:sym typeface="Arial"/>
              </a:rPr>
              <a:t> se reportará en el gasto de mayor monto</a:t>
            </a:r>
            <a:r>
              <a:rPr lang="es-MX" sz="1300">
                <a:solidFill>
                  <a:srgbClr val="000000"/>
                </a:solidFill>
                <a:latin typeface="Arial"/>
                <a:cs typeface="Arial"/>
                <a:sym typeface="Arial"/>
              </a:rPr>
              <a:t>.</a:t>
            </a:r>
            <a:endParaRPr lang="es-MX" sz="1300"/>
          </a:p>
          <a:p>
            <a:pPr algn="just"/>
            <a:endParaRPr lang="es-MX" sz="1300" dirty="0"/>
          </a:p>
          <a:p>
            <a:pPr algn="just"/>
            <a:r>
              <a:rPr lang="es-MX" sz="1300" dirty="0">
                <a:solidFill>
                  <a:srgbClr val="000000"/>
                </a:solidFill>
                <a:latin typeface="Arial"/>
                <a:cs typeface="Arial"/>
                <a:sym typeface="Arial"/>
              </a:rPr>
              <a:t>Este valor deberá reportarse aun cuando la reclamación no haya rebasado el deducible, en dicho caso, el monto reclamado y el monto de deducible deberá ser el mismo.</a:t>
            </a:r>
            <a:endParaRPr lang="es-MX" sz="1300" dirty="0"/>
          </a:p>
          <a:p>
            <a:pPr marL="342900" indent="-342900">
              <a:buClr>
                <a:srgbClr val="000000"/>
              </a:buClr>
              <a:buFont typeface="Arial" panose="020B0604020202020204" pitchFamily="34" charset="0"/>
              <a:buChar char="•"/>
            </a:pPr>
            <a:endParaRPr lang="es-MX" dirty="0">
              <a:solidFill>
                <a:srgbClr val="000000"/>
              </a:solidFill>
              <a:latin typeface="Arial"/>
              <a:cs typeface="Arial"/>
              <a:sym typeface="Arial"/>
            </a:endParaRPr>
          </a:p>
          <a:p>
            <a:pPr marL="342900" indent="-342900">
              <a:buClr>
                <a:srgbClr val="000000"/>
              </a:buClr>
              <a:buFont typeface="Arial" panose="020B0604020202020204" pitchFamily="34" charset="0"/>
              <a:buChar char="•"/>
            </a:pPr>
            <a:r>
              <a:rPr lang="es-MX" sz="1300" dirty="0">
                <a:solidFill>
                  <a:srgbClr val="000000"/>
                </a:solidFill>
                <a:latin typeface="Arial"/>
                <a:cs typeface="Arial"/>
                <a:sym typeface="Arial"/>
              </a:rPr>
              <a:t>El </a:t>
            </a:r>
            <a:r>
              <a:rPr lang="es-MX" sz="1300" b="1" dirty="0">
                <a:solidFill>
                  <a:srgbClr val="000000"/>
                </a:solidFill>
                <a:latin typeface="Arial"/>
                <a:cs typeface="Arial"/>
                <a:sym typeface="Arial"/>
              </a:rPr>
              <a:t>monto de deducible </a:t>
            </a:r>
            <a:r>
              <a:rPr lang="es-MX" sz="1300" dirty="0">
                <a:solidFill>
                  <a:srgbClr val="000000"/>
                </a:solidFill>
                <a:latin typeface="Arial"/>
                <a:cs typeface="Arial"/>
                <a:sym typeface="Arial"/>
              </a:rPr>
              <a:t>debe ser </a:t>
            </a:r>
            <a:r>
              <a:rPr lang="es-MX" sz="1300" b="1" dirty="0">
                <a:solidFill>
                  <a:srgbClr val="000000"/>
                </a:solidFill>
                <a:latin typeface="Arial"/>
                <a:cs typeface="Arial"/>
                <a:sym typeface="Arial"/>
              </a:rPr>
              <a:t>mayor</a:t>
            </a:r>
            <a:r>
              <a:rPr lang="es-MX" sz="1300" dirty="0">
                <a:solidFill>
                  <a:srgbClr val="000000"/>
                </a:solidFill>
                <a:latin typeface="Arial"/>
                <a:cs typeface="Arial"/>
                <a:sym typeface="Arial"/>
              </a:rPr>
              <a:t> o </a:t>
            </a:r>
            <a:r>
              <a:rPr lang="es-MX" sz="1300" b="1" dirty="0">
                <a:solidFill>
                  <a:srgbClr val="000000"/>
                </a:solidFill>
                <a:latin typeface="Arial"/>
                <a:cs typeface="Arial"/>
                <a:sym typeface="Arial"/>
              </a:rPr>
              <a:t>igual</a:t>
            </a:r>
            <a:r>
              <a:rPr lang="es-MX" sz="1300" dirty="0">
                <a:solidFill>
                  <a:srgbClr val="000000"/>
                </a:solidFill>
                <a:latin typeface="Arial"/>
                <a:cs typeface="Arial"/>
                <a:sym typeface="Arial"/>
              </a:rPr>
              <a:t> a 0.</a:t>
            </a:r>
            <a:endParaRPr lang="es-MX" sz="1300" dirty="0">
              <a:solidFill>
                <a:srgbClr val="000000"/>
              </a:solidFill>
              <a:latin typeface="Arial"/>
              <a:cs typeface="Arial"/>
            </a:endParaRPr>
          </a:p>
          <a:p>
            <a:pPr>
              <a:buClr>
                <a:srgbClr val="000000"/>
              </a:buClr>
              <a:buFont typeface="Arial" panose="020B0604020202020204" pitchFamily="34" charset="0"/>
              <a:buChar char="•"/>
            </a:pPr>
            <a:endParaRPr lang="es-MX" sz="1300" dirty="0">
              <a:solidFill>
                <a:srgbClr val="000000"/>
              </a:solidFill>
              <a:latin typeface="Arial"/>
              <a:cs typeface="Arial"/>
            </a:endParaRPr>
          </a:p>
          <a:p>
            <a:pPr marL="342900" indent="-342900">
              <a:buFont typeface="Arial" panose="020B0604020202020204" pitchFamily="34" charset="0"/>
              <a:buChar char="•"/>
            </a:pPr>
            <a:r>
              <a:rPr lang="es-MX" sz="1300"/>
              <a:t>Si  el monto de la reclamación es </a:t>
            </a:r>
            <a:r>
              <a:rPr lang="es-MX" sz="1300" b="1"/>
              <a:t>mayor</a:t>
            </a:r>
            <a:r>
              <a:rPr lang="es-MX" sz="1300"/>
              <a:t> a cero entonces el</a:t>
            </a:r>
            <a:r>
              <a:rPr lang="es-MX" sz="1300">
                <a:solidFill>
                  <a:srgbClr val="000000"/>
                </a:solidFill>
                <a:latin typeface="Arial"/>
                <a:cs typeface="Arial"/>
                <a:sym typeface="Arial"/>
              </a:rPr>
              <a:t> </a:t>
            </a:r>
            <a:r>
              <a:rPr lang="es-MX" sz="1300" b="1">
                <a:solidFill>
                  <a:srgbClr val="000000"/>
                </a:solidFill>
                <a:latin typeface="Arial"/>
                <a:cs typeface="Arial"/>
                <a:sym typeface="Arial"/>
              </a:rPr>
              <a:t>monto de deducible </a:t>
            </a:r>
            <a:r>
              <a:rPr lang="es-MX" sz="1300" dirty="0"/>
              <a:t>debe ser</a:t>
            </a:r>
            <a:r>
              <a:rPr lang="es-MX" sz="1300" dirty="0">
                <a:solidFill>
                  <a:srgbClr val="000000"/>
                </a:solidFill>
                <a:latin typeface="Arial"/>
                <a:cs typeface="Arial"/>
                <a:sym typeface="Arial"/>
              </a:rPr>
              <a:t> </a:t>
            </a:r>
            <a:r>
              <a:rPr lang="es-MX" sz="1300" b="1" dirty="0">
                <a:solidFill>
                  <a:srgbClr val="000000"/>
                </a:solidFill>
                <a:latin typeface="Arial"/>
                <a:cs typeface="Arial"/>
                <a:sym typeface="Arial"/>
              </a:rPr>
              <a:t>menor</a:t>
            </a:r>
            <a:r>
              <a:rPr lang="es-MX" sz="1300" dirty="0">
                <a:solidFill>
                  <a:srgbClr val="000000"/>
                </a:solidFill>
                <a:latin typeface="Arial"/>
                <a:cs typeface="Arial"/>
                <a:sym typeface="Arial"/>
              </a:rPr>
              <a:t> o </a:t>
            </a:r>
            <a:r>
              <a:rPr lang="es-MX" sz="1300" b="1" dirty="0">
                <a:solidFill>
                  <a:srgbClr val="000000"/>
                </a:solidFill>
                <a:latin typeface="Arial"/>
                <a:cs typeface="Arial"/>
                <a:sym typeface="Arial"/>
              </a:rPr>
              <a:t>igual</a:t>
            </a:r>
            <a:r>
              <a:rPr lang="es-MX" sz="1300">
                <a:solidFill>
                  <a:srgbClr val="000000"/>
                </a:solidFill>
                <a:latin typeface="Arial"/>
                <a:cs typeface="Arial"/>
                <a:sym typeface="Arial"/>
              </a:rPr>
              <a:t> </a:t>
            </a:r>
            <a:r>
              <a:rPr lang="es-MX" sz="1300"/>
              <a:t>al</a:t>
            </a:r>
            <a:r>
              <a:rPr lang="es-MX" sz="1300">
                <a:solidFill>
                  <a:srgbClr val="000000"/>
                </a:solidFill>
                <a:latin typeface="Arial"/>
                <a:cs typeface="Arial"/>
                <a:sym typeface="Arial"/>
              </a:rPr>
              <a:t> monto de la reclamación.</a:t>
            </a:r>
            <a:endParaRPr lang="es-MX" sz="1300">
              <a:solidFill>
                <a:srgbClr val="000000"/>
              </a:solidFill>
              <a:latin typeface="Arial"/>
              <a:cs typeface="Arial"/>
            </a:endParaRPr>
          </a:p>
          <a:p>
            <a:pPr marL="76200">
              <a:spcBef>
                <a:spcPts val="600"/>
              </a:spcBef>
              <a:buSzPts val="2400"/>
            </a:pPr>
            <a:endParaRPr lang="es-MX" dirty="0"/>
          </a:p>
        </p:txBody>
      </p:sp>
      <p:sp>
        <p:nvSpPr>
          <p:cNvPr id="25" name="Google Shape;112;p17">
            <a:extLst>
              <a:ext uri="{FF2B5EF4-FFF2-40B4-BE49-F238E27FC236}">
                <a16:creationId xmlns:a16="http://schemas.microsoft.com/office/drawing/2014/main" id="{C6F2FAC2-C1A0-4844-B2FC-630DF6F94C51}"/>
              </a:ext>
            </a:extLst>
          </p:cNvPr>
          <p:cNvSpPr txBox="1">
            <a:spLocks/>
          </p:cNvSpPr>
          <p:nvPr/>
        </p:nvSpPr>
        <p:spPr>
          <a:xfrm>
            <a:off x="6951944"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21252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56040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Monto de coaseguro</a:t>
            </a:r>
            <a:endParaRPr sz="4800" b="1" dirty="0"/>
          </a:p>
        </p:txBody>
      </p:sp>
      <p:sp>
        <p:nvSpPr>
          <p:cNvPr id="112" name="Google Shape;112;p17"/>
          <p:cNvSpPr txBox="1">
            <a:spLocks noGrp="1"/>
          </p:cNvSpPr>
          <p:nvPr>
            <p:ph type="body" idx="1"/>
          </p:nvPr>
        </p:nvSpPr>
        <p:spPr>
          <a:xfrm>
            <a:off x="649705" y="1347536"/>
            <a:ext cx="5799222" cy="3621505"/>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reportará la cantidad a cargo del asegurado por este concepto, de las reclamaciones realizadas durante el ejercicio que se reporta. En caso de que no exista o no aplique, este campo se reportará en cero.</a:t>
            </a:r>
            <a:endParaRPr lang="es-ES"/>
          </a:p>
          <a:p>
            <a:pPr marL="76200" indent="0" algn="just">
              <a:buClr>
                <a:srgbClr val="000000"/>
              </a:buClr>
              <a:buNone/>
            </a:pPr>
            <a:r>
              <a:rPr lang="es-MX" sz="1400" dirty="0">
                <a:solidFill>
                  <a:srgbClr val="000000"/>
                </a:solidFill>
                <a:latin typeface="Arial"/>
                <a:cs typeface="Arial"/>
                <a:sym typeface="Arial"/>
              </a:rPr>
              <a:t>En caso de existir un monto máximo de coaseguro y el cálculo de coaseguro supere dicho tope, este valor se reportará en cero a partir de alcanzar el tope y para los gastos subsecuentes.</a:t>
            </a:r>
            <a:endParaRPr lang="es-MX" sz="1400" dirty="0">
              <a:solidFill>
                <a:srgbClr val="000000"/>
              </a:solidFill>
              <a:latin typeface="Arial"/>
              <a:cs typeface="Arial"/>
            </a:endParaRPr>
          </a:p>
          <a:p>
            <a:pPr marL="76200" indent="0">
              <a:buClr>
                <a:srgbClr val="000000"/>
              </a:buClr>
              <a:buNone/>
            </a:pPr>
            <a:endParaRPr lang="es-MX" sz="1400" dirty="0">
              <a:solidFill>
                <a:srgbClr val="000000"/>
              </a:solidFill>
              <a:latin typeface="Arial"/>
              <a:cs typeface="Arial"/>
              <a:sym typeface="Arial"/>
            </a:endParaRPr>
          </a:p>
          <a:p>
            <a:pPr>
              <a:buClr>
                <a:srgbClr val="000000"/>
              </a:buClr>
              <a:buFont typeface="Arial" panose="020B0604020202020204" pitchFamily="34" charset="0"/>
              <a:buChar char="•"/>
            </a:pPr>
            <a:r>
              <a:rPr lang="es-MX" sz="1400" dirty="0">
                <a:solidFill>
                  <a:srgbClr val="000000"/>
                </a:solidFill>
                <a:latin typeface="Arial"/>
                <a:cs typeface="Arial"/>
                <a:sym typeface="Arial"/>
              </a:rPr>
              <a:t>El </a:t>
            </a:r>
            <a:r>
              <a:rPr lang="es-MX" sz="1400" b="1" dirty="0">
                <a:solidFill>
                  <a:srgbClr val="000000"/>
                </a:solidFill>
                <a:latin typeface="Arial"/>
                <a:cs typeface="Arial"/>
                <a:sym typeface="Arial"/>
              </a:rPr>
              <a:t>monto del coaseguro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0.</a:t>
            </a:r>
          </a:p>
          <a:p>
            <a:pPr>
              <a:buClr>
                <a:srgbClr val="000000"/>
              </a:buClr>
              <a:buFont typeface="Arial" panose="020B0604020202020204" pitchFamily="34" charset="0"/>
              <a:buChar char="•"/>
            </a:pPr>
            <a:endParaRPr lang="es-MX" sz="1400" dirty="0">
              <a:solidFill>
                <a:srgbClr val="000000"/>
              </a:solidFill>
              <a:latin typeface="Arial"/>
              <a:cs typeface="Arial"/>
              <a:sym typeface="Arial"/>
            </a:endParaRPr>
          </a:p>
          <a:p>
            <a:pPr algn="just">
              <a:buClr>
                <a:srgbClr val="000000"/>
              </a:buClr>
              <a:buFont typeface="Arial" panose="020B0604020202020204" pitchFamily="34" charset="0"/>
              <a:buChar char="•"/>
            </a:pPr>
            <a:r>
              <a:rPr lang="es-MX" sz="1400">
                <a:solidFill>
                  <a:srgbClr val="000000"/>
                </a:solidFill>
                <a:latin typeface="Arial"/>
                <a:cs typeface="Arial"/>
                <a:sym typeface="Arial"/>
              </a:rPr>
              <a:t>Si  el monto de la reclamación es </a:t>
            </a:r>
            <a:r>
              <a:rPr lang="es-MX" sz="1400" b="1">
                <a:solidFill>
                  <a:srgbClr val="000000"/>
                </a:solidFill>
                <a:latin typeface="Arial"/>
                <a:cs typeface="Arial"/>
                <a:sym typeface="Arial"/>
              </a:rPr>
              <a:t>mayor</a:t>
            </a:r>
            <a:r>
              <a:rPr lang="es-MX" sz="1400">
                <a:solidFill>
                  <a:srgbClr val="000000"/>
                </a:solidFill>
                <a:latin typeface="Arial"/>
                <a:cs typeface="Arial"/>
                <a:sym typeface="Arial"/>
              </a:rPr>
              <a:t> a cero entonces el </a:t>
            </a:r>
            <a:r>
              <a:rPr lang="es-MX" sz="1400" b="1">
                <a:solidFill>
                  <a:srgbClr val="000000"/>
                </a:solidFill>
                <a:latin typeface="Arial"/>
                <a:cs typeface="Arial"/>
                <a:sym typeface="Arial"/>
              </a:rPr>
              <a:t>monto del coaseguro </a:t>
            </a:r>
            <a:r>
              <a:rPr lang="es-MX" sz="1400">
                <a:solidFill>
                  <a:srgbClr val="000000"/>
                </a:solidFill>
                <a:latin typeface="Arial"/>
                <a:cs typeface="Arial"/>
                <a:sym typeface="Arial"/>
              </a:rPr>
              <a:t>debe ser</a:t>
            </a:r>
            <a:r>
              <a:rPr lang="es-MX" sz="1400" dirty="0">
                <a:solidFill>
                  <a:srgbClr val="000000"/>
                </a:solidFill>
                <a:latin typeface="Arial"/>
                <a:cs typeface="Arial"/>
                <a:sym typeface="Arial"/>
              </a:rPr>
              <a:t> </a:t>
            </a:r>
            <a:r>
              <a:rPr lang="es-MX" sz="1400" b="1" dirty="0">
                <a:solidFill>
                  <a:srgbClr val="000000"/>
                </a:solidFill>
                <a:latin typeface="Arial"/>
                <a:cs typeface="Arial"/>
                <a:sym typeface="Arial"/>
              </a:rPr>
              <a:t>menor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monto de la reclamación.</a:t>
            </a:r>
            <a:endParaRPr lang="es-MX" sz="1400" dirty="0">
              <a:solidFill>
                <a:srgbClr val="000000"/>
              </a:solidFill>
              <a:latin typeface="Arial"/>
              <a:cs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75</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34517023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4" name="Google Shape;184;p20"/>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76</a:t>
            </a:fld>
            <a:endParaRPr/>
          </a:p>
        </p:txBody>
      </p:sp>
      <p:grpSp>
        <p:nvGrpSpPr>
          <p:cNvPr id="185" name="Google Shape;185;p20"/>
          <p:cNvGrpSpPr/>
          <p:nvPr/>
        </p:nvGrpSpPr>
        <p:grpSpPr>
          <a:xfrm>
            <a:off x="6853598" y="570123"/>
            <a:ext cx="1922109" cy="4205381"/>
            <a:chOff x="6310600" y="1679550"/>
            <a:chExt cx="883850" cy="1933775"/>
          </a:xfrm>
        </p:grpSpPr>
        <p:sp>
          <p:nvSpPr>
            <p:cNvPr id="186" name="Google Shape;186;p20"/>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0"/>
          <p:cNvGrpSpPr/>
          <p:nvPr/>
        </p:nvGrpSpPr>
        <p:grpSpPr>
          <a:xfrm>
            <a:off x="8341889" y="2276000"/>
            <a:ext cx="433800" cy="433800"/>
            <a:chOff x="5382800" y="412975"/>
            <a:chExt cx="433800" cy="433800"/>
          </a:xfrm>
        </p:grpSpPr>
        <p:sp>
          <p:nvSpPr>
            <p:cNvPr id="189" name="Google Shape;189;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20"/>
          <p:cNvGrpSpPr/>
          <p:nvPr/>
        </p:nvGrpSpPr>
        <p:grpSpPr>
          <a:xfrm>
            <a:off x="7830084" y="483597"/>
            <a:ext cx="273901" cy="273901"/>
            <a:chOff x="5382800" y="412975"/>
            <a:chExt cx="433800" cy="433800"/>
          </a:xfrm>
        </p:grpSpPr>
        <p:sp>
          <p:nvSpPr>
            <p:cNvPr id="193" name="Google Shape;193;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20"/>
          <p:cNvGrpSpPr/>
          <p:nvPr/>
        </p:nvGrpSpPr>
        <p:grpSpPr>
          <a:xfrm>
            <a:off x="7147751" y="1087654"/>
            <a:ext cx="538389" cy="538389"/>
            <a:chOff x="5382800" y="412975"/>
            <a:chExt cx="433800" cy="433800"/>
          </a:xfrm>
        </p:grpSpPr>
        <p:sp>
          <p:nvSpPr>
            <p:cNvPr id="197" name="Google Shape;197;p20"/>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0"/>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p17">
            <a:extLst>
              <a:ext uri="{FF2B5EF4-FFF2-40B4-BE49-F238E27FC236}">
                <a16:creationId xmlns:a16="http://schemas.microsoft.com/office/drawing/2014/main" id="{B9088F01-F88F-4ED2-9ABC-D02F65D6EE90}"/>
              </a:ext>
            </a:extLst>
          </p:cNvPr>
          <p:cNvSpPr txBox="1">
            <a:spLocks/>
          </p:cNvSpPr>
          <p:nvPr/>
        </p:nvSpPr>
        <p:spPr>
          <a:xfrm>
            <a:off x="844424" y="5598"/>
            <a:ext cx="731298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Monto pagado del siniestro</a:t>
            </a:r>
          </a:p>
        </p:txBody>
      </p:sp>
      <p:sp>
        <p:nvSpPr>
          <p:cNvPr id="33" name="Google Shape;112;p17">
            <a:extLst>
              <a:ext uri="{FF2B5EF4-FFF2-40B4-BE49-F238E27FC236}">
                <a16:creationId xmlns:a16="http://schemas.microsoft.com/office/drawing/2014/main" id="{4117190F-02BE-416A-A7C1-9242A55B9996}"/>
              </a:ext>
            </a:extLst>
          </p:cNvPr>
          <p:cNvSpPr txBox="1">
            <a:spLocks/>
          </p:cNvSpPr>
          <p:nvPr/>
        </p:nvSpPr>
        <p:spPr>
          <a:xfrm>
            <a:off x="331417" y="1084995"/>
            <a:ext cx="6695526" cy="39081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19100" indent="-342900">
              <a:spcBef>
                <a:spcPts val="600"/>
              </a:spcBef>
              <a:buSzPts val="2400"/>
              <a:buFont typeface="Arial" panose="020B0604020202020204" pitchFamily="34" charset="0"/>
              <a:buChar char="•"/>
            </a:pPr>
            <a:r>
              <a:rPr lang="es-MX" sz="1600" dirty="0"/>
              <a:t>El </a:t>
            </a:r>
            <a:r>
              <a:rPr lang="es-MX" sz="1600" b="1" dirty="0"/>
              <a:t>monto pagado del siniestro </a:t>
            </a:r>
            <a:r>
              <a:rPr lang="es-MX" sz="1600" dirty="0"/>
              <a:t>debe ser </a:t>
            </a:r>
            <a:r>
              <a:rPr lang="es-MX" sz="1600" b="1" dirty="0"/>
              <a:t>mayor</a:t>
            </a:r>
            <a:r>
              <a:rPr lang="es-MX" sz="1600" dirty="0"/>
              <a:t> o </a:t>
            </a:r>
            <a:r>
              <a:rPr lang="es-MX" sz="1600" b="1" dirty="0"/>
              <a:t>igual</a:t>
            </a:r>
            <a:r>
              <a:rPr lang="es-MX" sz="1600" dirty="0"/>
              <a:t> a 0.</a:t>
            </a:r>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r>
              <a:rPr lang="es-MX" sz="1600" dirty="0"/>
              <a:t>Si el </a:t>
            </a:r>
            <a:r>
              <a:rPr lang="es-MX" sz="1600" b="1" dirty="0"/>
              <a:t>monto pagado del siniestro </a:t>
            </a:r>
            <a:r>
              <a:rPr lang="es-MX" sz="1600" dirty="0"/>
              <a:t>es </a:t>
            </a:r>
            <a:r>
              <a:rPr lang="es-MX" sz="1600" b="1" dirty="0"/>
              <a:t>mayor</a:t>
            </a:r>
            <a:r>
              <a:rPr lang="es-MX" sz="1600" dirty="0"/>
              <a:t> a 0 entonces la fecha de pago del siniestro es </a:t>
            </a:r>
            <a:r>
              <a:rPr lang="es-MX" sz="1600" b="1"/>
              <a:t>distinta</a:t>
            </a:r>
            <a:r>
              <a:rPr lang="es-MX" sz="1600" dirty="0"/>
              <a:t> de vacío.</a:t>
            </a:r>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r>
              <a:rPr lang="es-MX" sz="1600" dirty="0"/>
              <a:t>Si la fecha de pago del siniestro es </a:t>
            </a:r>
            <a:r>
              <a:rPr lang="es-MX" sz="1600" b="1"/>
              <a:t>distinta</a:t>
            </a:r>
            <a:r>
              <a:rPr lang="es-MX" sz="1600" dirty="0"/>
              <a:t> de vacío entonces el </a:t>
            </a:r>
            <a:r>
              <a:rPr lang="es-MX" sz="1600" b="1" dirty="0"/>
              <a:t>monto pagado del siniestro </a:t>
            </a:r>
            <a:r>
              <a:rPr lang="es-MX" sz="1600" dirty="0"/>
              <a:t>debe ser </a:t>
            </a:r>
            <a:r>
              <a:rPr lang="es-MX" sz="1600" b="1" dirty="0"/>
              <a:t>mayor</a:t>
            </a:r>
            <a:r>
              <a:rPr lang="es-MX" sz="1600" dirty="0"/>
              <a:t> a 0.</a:t>
            </a:r>
          </a:p>
          <a:p>
            <a:pPr marL="419100" indent="-342900">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a:t>Si la suma asegurada es </a:t>
            </a:r>
            <a:r>
              <a:rPr lang="es-MX" sz="1600" b="1"/>
              <a:t>mayor</a:t>
            </a:r>
            <a:r>
              <a:rPr lang="es-MX" sz="1600"/>
              <a:t> a cero entonces el </a:t>
            </a:r>
            <a:r>
              <a:rPr lang="es-MX" sz="1600" b="1"/>
              <a:t>monto pagado del siniestro </a:t>
            </a:r>
            <a:r>
              <a:rPr lang="es-MX" sz="1600"/>
              <a:t>debe ser </a:t>
            </a:r>
            <a:r>
              <a:rPr lang="es-MX" sz="1600" b="1"/>
              <a:t>menor</a:t>
            </a:r>
            <a:r>
              <a:rPr lang="es-MX" sz="1600"/>
              <a:t> o </a:t>
            </a:r>
            <a:r>
              <a:rPr lang="es-MX" sz="1600" b="1"/>
              <a:t>igual</a:t>
            </a:r>
            <a:r>
              <a:rPr lang="es-MX" sz="1600"/>
              <a:t> al valor</a:t>
            </a:r>
            <a:r>
              <a:rPr lang="es-MX" sz="1600" dirty="0"/>
              <a:t> máximo de la suma asegurada. </a:t>
            </a:r>
          </a:p>
          <a:p>
            <a:pPr marL="76200" algn="just">
              <a:spcBef>
                <a:spcPts val="600"/>
              </a:spcBef>
              <a:buSzPts val="2400"/>
            </a:pPr>
            <a:r>
              <a:rPr lang="es-MX" sz="1600" dirty="0"/>
              <a:t>(</a:t>
            </a:r>
            <a:r>
              <a:rPr lang="es-MX" sz="1200" dirty="0"/>
              <a:t>Nota: La validación se realiza agrupando las variables de póliza y certificado de la tabla de emisión.)</a:t>
            </a:r>
            <a:endParaRPr lang="es-MX"/>
          </a:p>
          <a:p>
            <a:pPr marL="419100" indent="-342900">
              <a:spcBef>
                <a:spcPts val="600"/>
              </a:spcBef>
              <a:buSzPts val="2400"/>
              <a:buFont typeface="Arial" panose="020B0604020202020204" pitchFamily="34" charset="0"/>
              <a:buChar char="•"/>
            </a:pPr>
            <a:endParaRPr lang="es-MX" sz="1600" dirty="0"/>
          </a:p>
        </p:txBody>
      </p:sp>
      <p:sp>
        <p:nvSpPr>
          <p:cNvPr id="34" name="Google Shape;112;p17">
            <a:extLst>
              <a:ext uri="{FF2B5EF4-FFF2-40B4-BE49-F238E27FC236}">
                <a16:creationId xmlns:a16="http://schemas.microsoft.com/office/drawing/2014/main" id="{F78141DA-FBC5-4BB5-850F-898B35B03B69}"/>
              </a:ext>
            </a:extLst>
          </p:cNvPr>
          <p:cNvSpPr txBox="1">
            <a:spLocks/>
          </p:cNvSpPr>
          <p:nvPr/>
        </p:nvSpPr>
        <p:spPr>
          <a:xfrm>
            <a:off x="6939418" y="2888815"/>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14305630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7084386"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t>Monto recuperado de reaseguro</a:t>
            </a:r>
            <a:endParaRPr sz="3600" b="1" dirty="0"/>
          </a:p>
        </p:txBody>
      </p:sp>
      <p:sp>
        <p:nvSpPr>
          <p:cNvPr id="112" name="Google Shape;112;p17"/>
          <p:cNvSpPr txBox="1">
            <a:spLocks noGrp="1"/>
          </p:cNvSpPr>
          <p:nvPr>
            <p:ph type="body" idx="1"/>
          </p:nvPr>
        </p:nvSpPr>
        <p:spPr>
          <a:xfrm>
            <a:off x="890337" y="1203157"/>
            <a:ext cx="5812506" cy="3717757"/>
          </a:xfrm>
          <a:prstGeom prst="rect">
            <a:avLst/>
          </a:prstGeom>
        </p:spPr>
        <p:txBody>
          <a:bodyPr spcFirstLastPara="1" wrap="square" lIns="91425" tIns="91425" rIns="91425" bIns="91425" anchor="t" anchorCtr="0">
            <a:noAutofit/>
          </a:bodyPr>
          <a:lstStyle/>
          <a:p>
            <a:pPr marL="76200" indent="0" algn="just">
              <a:buClr>
                <a:srgbClr val="000000"/>
              </a:buClr>
              <a:buNone/>
            </a:pPr>
            <a:r>
              <a:rPr lang="es-MX" sz="1400" dirty="0">
                <a:solidFill>
                  <a:srgbClr val="000000"/>
                </a:solidFill>
                <a:latin typeface="Arial"/>
                <a:cs typeface="Arial"/>
                <a:sym typeface="Arial"/>
              </a:rPr>
              <a:t>Se reportará el monto estimado a recuperar de reaseguro de las reclamaciones contabilizadas en el ejercicio, de acuerdo con los contratos de reaseguro proporcionales.</a:t>
            </a:r>
            <a:endParaRPr lang="es-ES"/>
          </a:p>
          <a:p>
            <a:pPr marL="76200" indent="0" algn="just">
              <a:buClr>
                <a:srgbClr val="000000"/>
              </a:buClr>
              <a:buNone/>
            </a:pPr>
            <a:r>
              <a:rPr lang="es-MX" sz="1400" dirty="0">
                <a:solidFill>
                  <a:srgbClr val="000000"/>
                </a:solidFill>
                <a:latin typeface="Arial"/>
                <a:cs typeface="Arial"/>
                <a:sym typeface="Arial"/>
              </a:rPr>
              <a:t>Para cada gasto el monto recuperado de reaseguro se reportará aplicando la misma proporción establecida en el contrato de reaseguro.</a:t>
            </a:r>
            <a:endParaRPr lang="es-MX" sz="1400" dirty="0">
              <a:solidFill>
                <a:srgbClr val="000000"/>
              </a:solidFill>
              <a:latin typeface="Arial"/>
              <a:cs typeface="Arial"/>
            </a:endParaRPr>
          </a:p>
          <a:p>
            <a:pPr algn="just">
              <a:buClr>
                <a:srgbClr val="000000"/>
              </a:buClr>
              <a:buFont typeface="Arial" panose="020B0604020202020204" pitchFamily="34" charset="0"/>
              <a:buChar char="•"/>
            </a:pPr>
            <a:endParaRPr lang="es-MX" sz="1400" dirty="0">
              <a:solidFill>
                <a:srgbClr val="000000"/>
              </a:solidFill>
              <a:latin typeface="Arial"/>
              <a:cs typeface="Arial"/>
            </a:endParaRPr>
          </a:p>
          <a:p>
            <a:pPr algn="just">
              <a:buClr>
                <a:srgbClr val="000000"/>
              </a:buClr>
              <a:buFont typeface="Arial" panose="020B0604020202020204" pitchFamily="34" charset="0"/>
              <a:buChar char="•"/>
            </a:pPr>
            <a:endParaRPr lang="es-MX" sz="1400" dirty="0">
              <a:solidFill>
                <a:srgbClr val="000000"/>
              </a:solidFill>
              <a:latin typeface="Arial"/>
              <a:cs typeface="Arial"/>
            </a:endParaRPr>
          </a:p>
          <a:p>
            <a:pPr algn="just">
              <a:buClr>
                <a:srgbClr val="000000"/>
              </a:buClr>
              <a:buFont typeface="Arial" panose="020B0604020202020204" pitchFamily="34" charset="0"/>
              <a:buChar char="•"/>
            </a:pPr>
            <a:r>
              <a:rPr lang="es-MX" sz="1400" dirty="0">
                <a:solidFill>
                  <a:srgbClr val="000000"/>
                </a:solidFill>
                <a:latin typeface="Arial"/>
                <a:cs typeface="Arial"/>
                <a:sym typeface="Arial"/>
              </a:rPr>
              <a:t>Si año fecha de contabilización del siniestro es </a:t>
            </a:r>
            <a:r>
              <a:rPr lang="es-MX" sz="1400" b="1" dirty="0">
                <a:solidFill>
                  <a:srgbClr val="000000"/>
                </a:solidFill>
                <a:latin typeface="Arial"/>
                <a:cs typeface="Arial"/>
                <a:sym typeface="Arial"/>
              </a:rPr>
              <a:t>igual</a:t>
            </a:r>
            <a:r>
              <a:rPr lang="es-MX" sz="1400">
                <a:solidFill>
                  <a:srgbClr val="000000"/>
                </a:solidFill>
                <a:latin typeface="Arial"/>
                <a:cs typeface="Arial"/>
                <a:sym typeface="Arial"/>
              </a:rPr>
              <a:t> al año de reporte y la moneda es nacional entonces el </a:t>
            </a:r>
            <a:r>
              <a:rPr lang="es-MX" sz="1400" b="1">
                <a:solidFill>
                  <a:srgbClr val="000000"/>
                </a:solidFill>
                <a:latin typeface="Arial"/>
                <a:cs typeface="Arial"/>
                <a:sym typeface="Arial"/>
              </a:rPr>
              <a:t>monto recuperado de reaseguro </a:t>
            </a:r>
            <a:r>
              <a:rPr lang="es-MX" sz="1400" dirty="0">
                <a:solidFill>
                  <a:srgbClr val="000000"/>
                </a:solidFill>
                <a:latin typeface="Arial"/>
                <a:cs typeface="Arial"/>
                <a:sym typeface="Arial"/>
              </a:rPr>
              <a:t>debe ser </a:t>
            </a:r>
            <a:r>
              <a:rPr lang="es-MX" sz="1400" b="1" dirty="0">
                <a:solidFill>
                  <a:srgbClr val="000000"/>
                </a:solidFill>
                <a:latin typeface="Arial"/>
                <a:cs typeface="Arial"/>
                <a:sym typeface="Arial"/>
              </a:rPr>
              <a:t>mayor</a:t>
            </a:r>
            <a:r>
              <a:rPr lang="es-MX" sz="1400" dirty="0">
                <a:solidFill>
                  <a:srgbClr val="000000"/>
                </a:solidFill>
                <a:latin typeface="Arial"/>
                <a:cs typeface="Arial"/>
                <a:sym typeface="Arial"/>
              </a:rPr>
              <a:t> o </a:t>
            </a:r>
            <a:r>
              <a:rPr lang="es-MX" sz="1400" b="1" dirty="0">
                <a:solidFill>
                  <a:srgbClr val="000000"/>
                </a:solidFill>
                <a:latin typeface="Arial"/>
                <a:cs typeface="Arial"/>
                <a:sym typeface="Arial"/>
              </a:rPr>
              <a:t>igual</a:t>
            </a:r>
            <a:r>
              <a:rPr lang="es-MX" sz="1400" dirty="0">
                <a:solidFill>
                  <a:srgbClr val="000000"/>
                </a:solidFill>
                <a:latin typeface="Arial"/>
                <a:cs typeface="Arial"/>
                <a:sym typeface="Arial"/>
              </a:rPr>
              <a:t> a 0</a:t>
            </a:r>
            <a:endParaRPr lang="es-MX" sz="1400" dirty="0">
              <a:solidFill>
                <a:srgbClr val="000000"/>
              </a:solidFill>
              <a:latin typeface="Arial"/>
              <a:cs typeface="Arial"/>
            </a:endParaRPr>
          </a:p>
          <a:p>
            <a:pPr marL="76200" lvl="0" indent="0">
              <a:buClr>
                <a:srgbClr val="000000"/>
              </a:buClr>
              <a:buNone/>
            </a:pPr>
            <a:endParaRPr lang="es-MX" sz="1400" dirty="0">
              <a:solidFill>
                <a:srgbClr val="000000"/>
              </a:solidFill>
              <a:latin typeface="Arial"/>
              <a:cs typeface="Arial"/>
              <a:sym typeface="Arial"/>
            </a:endParaRPr>
          </a:p>
          <a:p>
            <a:pPr marL="76200" lvl="0" indent="0">
              <a:buClr>
                <a:srgbClr val="000000"/>
              </a:buClr>
              <a:buNone/>
            </a:pPr>
            <a:endParaRPr lang="es-MX" sz="1400" dirty="0">
              <a:solidFill>
                <a:srgbClr val="000000"/>
              </a:solidFill>
              <a:latin typeface="Arial"/>
              <a:cs typeface="Arial"/>
              <a:sym typeface="Arial"/>
            </a:endParaRPr>
          </a:p>
        </p:txBody>
      </p:sp>
      <p:sp>
        <p:nvSpPr>
          <p:cNvPr id="113" name="Google Shape;113;p17"/>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77</a:t>
            </a:fld>
            <a:endParaRPr/>
          </a:p>
        </p:txBody>
      </p:sp>
      <p:grpSp>
        <p:nvGrpSpPr>
          <p:cNvPr id="114" name="Google Shape;114;p17"/>
          <p:cNvGrpSpPr/>
          <p:nvPr/>
        </p:nvGrpSpPr>
        <p:grpSpPr>
          <a:xfrm>
            <a:off x="6624998" y="570123"/>
            <a:ext cx="1922109" cy="4205381"/>
            <a:chOff x="6310600" y="1679550"/>
            <a:chExt cx="883850" cy="1933775"/>
          </a:xfrm>
        </p:grpSpPr>
        <p:sp>
          <p:nvSpPr>
            <p:cNvPr id="115" name="Google Shape;115;p17"/>
            <p:cNvSpPr/>
            <p:nvPr/>
          </p:nvSpPr>
          <p:spPr>
            <a:xfrm>
              <a:off x="6310600" y="1679550"/>
              <a:ext cx="883850" cy="1933775"/>
            </a:xfrm>
            <a:custGeom>
              <a:avLst/>
              <a:gdLst/>
              <a:ahLst/>
              <a:cxnLst/>
              <a:rect l="l" t="t" r="r" b="b"/>
              <a:pathLst>
                <a:path w="35354" h="77351" extrusionOk="0">
                  <a:moveTo>
                    <a:pt x="17860" y="37487"/>
                  </a:moveTo>
                  <a:lnTo>
                    <a:pt x="17799" y="39376"/>
                  </a:lnTo>
                  <a:lnTo>
                    <a:pt x="17738" y="41327"/>
                  </a:lnTo>
                  <a:lnTo>
                    <a:pt x="17738" y="41815"/>
                  </a:lnTo>
                  <a:lnTo>
                    <a:pt x="17738" y="41876"/>
                  </a:lnTo>
                  <a:lnTo>
                    <a:pt x="17677" y="42302"/>
                  </a:lnTo>
                  <a:lnTo>
                    <a:pt x="17616" y="39925"/>
                  </a:lnTo>
                  <a:lnTo>
                    <a:pt x="17555" y="3748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310600" y="1679550"/>
              <a:ext cx="883850" cy="1933775"/>
            </a:xfrm>
            <a:custGeom>
              <a:avLst/>
              <a:gdLst/>
              <a:ahLst/>
              <a:cxnLst/>
              <a:rect l="l" t="t" r="r" b="b"/>
              <a:pathLst>
                <a:path w="35354" h="77351" extrusionOk="0">
                  <a:moveTo>
                    <a:pt x="17433" y="367"/>
                  </a:moveTo>
                  <a:lnTo>
                    <a:pt x="18165" y="428"/>
                  </a:lnTo>
                  <a:lnTo>
                    <a:pt x="18896" y="549"/>
                  </a:lnTo>
                  <a:lnTo>
                    <a:pt x="19201" y="671"/>
                  </a:lnTo>
                  <a:lnTo>
                    <a:pt x="19567" y="854"/>
                  </a:lnTo>
                  <a:lnTo>
                    <a:pt x="19872" y="1037"/>
                  </a:lnTo>
                  <a:lnTo>
                    <a:pt x="20115" y="1281"/>
                  </a:lnTo>
                  <a:lnTo>
                    <a:pt x="20359" y="1525"/>
                  </a:lnTo>
                  <a:lnTo>
                    <a:pt x="20542" y="1768"/>
                  </a:lnTo>
                  <a:lnTo>
                    <a:pt x="20847" y="2378"/>
                  </a:lnTo>
                  <a:lnTo>
                    <a:pt x="21091" y="3048"/>
                  </a:lnTo>
                  <a:lnTo>
                    <a:pt x="21213" y="3719"/>
                  </a:lnTo>
                  <a:lnTo>
                    <a:pt x="21273" y="4389"/>
                  </a:lnTo>
                  <a:lnTo>
                    <a:pt x="21273" y="5121"/>
                  </a:lnTo>
                  <a:lnTo>
                    <a:pt x="21273" y="5852"/>
                  </a:lnTo>
                  <a:lnTo>
                    <a:pt x="21152" y="6584"/>
                  </a:lnTo>
                  <a:lnTo>
                    <a:pt x="21030" y="7315"/>
                  </a:lnTo>
                  <a:lnTo>
                    <a:pt x="20786" y="7986"/>
                  </a:lnTo>
                  <a:lnTo>
                    <a:pt x="20481" y="8656"/>
                  </a:lnTo>
                  <a:lnTo>
                    <a:pt x="20115" y="9266"/>
                  </a:lnTo>
                  <a:lnTo>
                    <a:pt x="19628" y="9814"/>
                  </a:lnTo>
                  <a:lnTo>
                    <a:pt x="19018" y="10302"/>
                  </a:lnTo>
                  <a:lnTo>
                    <a:pt x="18470" y="10607"/>
                  </a:lnTo>
                  <a:lnTo>
                    <a:pt x="18104" y="10729"/>
                  </a:lnTo>
                  <a:lnTo>
                    <a:pt x="17799" y="10790"/>
                  </a:lnTo>
                  <a:lnTo>
                    <a:pt x="17251" y="10668"/>
                  </a:lnTo>
                  <a:lnTo>
                    <a:pt x="16946" y="10607"/>
                  </a:lnTo>
                  <a:lnTo>
                    <a:pt x="16702" y="10485"/>
                  </a:lnTo>
                  <a:lnTo>
                    <a:pt x="16336" y="10302"/>
                  </a:lnTo>
                  <a:lnTo>
                    <a:pt x="16031" y="10058"/>
                  </a:lnTo>
                  <a:lnTo>
                    <a:pt x="15483" y="9570"/>
                  </a:lnTo>
                  <a:lnTo>
                    <a:pt x="15056" y="8961"/>
                  </a:lnTo>
                  <a:lnTo>
                    <a:pt x="14751" y="8351"/>
                  </a:lnTo>
                  <a:lnTo>
                    <a:pt x="14508" y="7742"/>
                  </a:lnTo>
                  <a:lnTo>
                    <a:pt x="14325" y="7071"/>
                  </a:lnTo>
                  <a:lnTo>
                    <a:pt x="14142" y="6340"/>
                  </a:lnTo>
                  <a:lnTo>
                    <a:pt x="14081" y="5548"/>
                  </a:lnTo>
                  <a:lnTo>
                    <a:pt x="14081" y="4816"/>
                  </a:lnTo>
                  <a:lnTo>
                    <a:pt x="14081" y="4085"/>
                  </a:lnTo>
                  <a:lnTo>
                    <a:pt x="14203" y="3414"/>
                  </a:lnTo>
                  <a:lnTo>
                    <a:pt x="14386" y="2744"/>
                  </a:lnTo>
                  <a:lnTo>
                    <a:pt x="14630" y="2134"/>
                  </a:lnTo>
                  <a:lnTo>
                    <a:pt x="14812" y="1829"/>
                  </a:lnTo>
                  <a:lnTo>
                    <a:pt x="14995" y="1525"/>
                  </a:lnTo>
                  <a:lnTo>
                    <a:pt x="15239" y="1281"/>
                  </a:lnTo>
                  <a:lnTo>
                    <a:pt x="15483" y="1037"/>
                  </a:lnTo>
                  <a:lnTo>
                    <a:pt x="15788" y="854"/>
                  </a:lnTo>
                  <a:lnTo>
                    <a:pt x="16092" y="671"/>
                  </a:lnTo>
                  <a:lnTo>
                    <a:pt x="16763" y="488"/>
                  </a:lnTo>
                  <a:lnTo>
                    <a:pt x="17433" y="367"/>
                  </a:lnTo>
                  <a:close/>
                  <a:moveTo>
                    <a:pt x="17494" y="29197"/>
                  </a:moveTo>
                  <a:lnTo>
                    <a:pt x="17372" y="29319"/>
                  </a:lnTo>
                  <a:lnTo>
                    <a:pt x="17311" y="29502"/>
                  </a:lnTo>
                  <a:lnTo>
                    <a:pt x="17311" y="29685"/>
                  </a:lnTo>
                  <a:lnTo>
                    <a:pt x="17311" y="29807"/>
                  </a:lnTo>
                  <a:lnTo>
                    <a:pt x="17433" y="29929"/>
                  </a:lnTo>
                  <a:lnTo>
                    <a:pt x="17738" y="29929"/>
                  </a:lnTo>
                  <a:lnTo>
                    <a:pt x="17799" y="29807"/>
                  </a:lnTo>
                  <a:lnTo>
                    <a:pt x="17799" y="29746"/>
                  </a:lnTo>
                  <a:lnTo>
                    <a:pt x="17799" y="29563"/>
                  </a:lnTo>
                  <a:lnTo>
                    <a:pt x="17677" y="29746"/>
                  </a:lnTo>
                  <a:lnTo>
                    <a:pt x="17555" y="29746"/>
                  </a:lnTo>
                  <a:lnTo>
                    <a:pt x="17494" y="29563"/>
                  </a:lnTo>
                  <a:lnTo>
                    <a:pt x="17494" y="29380"/>
                  </a:lnTo>
                  <a:lnTo>
                    <a:pt x="17555" y="29319"/>
                  </a:lnTo>
                  <a:lnTo>
                    <a:pt x="17616" y="29258"/>
                  </a:lnTo>
                  <a:lnTo>
                    <a:pt x="17555" y="29197"/>
                  </a:lnTo>
                  <a:close/>
                  <a:moveTo>
                    <a:pt x="30599" y="35963"/>
                  </a:moveTo>
                  <a:lnTo>
                    <a:pt x="30599" y="35963"/>
                  </a:lnTo>
                  <a:lnTo>
                    <a:pt x="30599" y="35963"/>
                  </a:lnTo>
                  <a:close/>
                  <a:moveTo>
                    <a:pt x="4755" y="35963"/>
                  </a:moveTo>
                  <a:lnTo>
                    <a:pt x="4511" y="36268"/>
                  </a:lnTo>
                  <a:lnTo>
                    <a:pt x="4206" y="36695"/>
                  </a:lnTo>
                  <a:lnTo>
                    <a:pt x="3841" y="37121"/>
                  </a:lnTo>
                  <a:lnTo>
                    <a:pt x="3414" y="37426"/>
                  </a:lnTo>
                  <a:lnTo>
                    <a:pt x="3170" y="37548"/>
                  </a:lnTo>
                  <a:lnTo>
                    <a:pt x="2926" y="37670"/>
                  </a:lnTo>
                  <a:lnTo>
                    <a:pt x="3292" y="37670"/>
                  </a:lnTo>
                  <a:lnTo>
                    <a:pt x="3597" y="37609"/>
                  </a:lnTo>
                  <a:lnTo>
                    <a:pt x="3902" y="37426"/>
                  </a:lnTo>
                  <a:lnTo>
                    <a:pt x="4146" y="37182"/>
                  </a:lnTo>
                  <a:lnTo>
                    <a:pt x="4328" y="36877"/>
                  </a:lnTo>
                  <a:lnTo>
                    <a:pt x="4511" y="36573"/>
                  </a:lnTo>
                  <a:lnTo>
                    <a:pt x="4633" y="36268"/>
                  </a:lnTo>
                  <a:lnTo>
                    <a:pt x="4755" y="35963"/>
                  </a:lnTo>
                  <a:close/>
                  <a:moveTo>
                    <a:pt x="30599" y="35963"/>
                  </a:moveTo>
                  <a:lnTo>
                    <a:pt x="30721" y="36268"/>
                  </a:lnTo>
                  <a:lnTo>
                    <a:pt x="30843" y="36573"/>
                  </a:lnTo>
                  <a:lnTo>
                    <a:pt x="31026" y="36877"/>
                  </a:lnTo>
                  <a:lnTo>
                    <a:pt x="31209" y="37182"/>
                  </a:lnTo>
                  <a:lnTo>
                    <a:pt x="31453" y="37365"/>
                  </a:lnTo>
                  <a:lnTo>
                    <a:pt x="31757" y="37548"/>
                  </a:lnTo>
                  <a:lnTo>
                    <a:pt x="32123" y="37670"/>
                  </a:lnTo>
                  <a:lnTo>
                    <a:pt x="32428" y="37670"/>
                  </a:lnTo>
                  <a:lnTo>
                    <a:pt x="32123" y="37548"/>
                  </a:lnTo>
                  <a:lnTo>
                    <a:pt x="31879" y="37426"/>
                  </a:lnTo>
                  <a:lnTo>
                    <a:pt x="31514" y="37121"/>
                  </a:lnTo>
                  <a:lnTo>
                    <a:pt x="31209" y="36755"/>
                  </a:lnTo>
                  <a:lnTo>
                    <a:pt x="30599" y="35963"/>
                  </a:lnTo>
                  <a:close/>
                  <a:moveTo>
                    <a:pt x="17860" y="37487"/>
                  </a:moveTo>
                  <a:lnTo>
                    <a:pt x="17799" y="39681"/>
                  </a:lnTo>
                  <a:lnTo>
                    <a:pt x="17738" y="41815"/>
                  </a:lnTo>
                  <a:lnTo>
                    <a:pt x="17738" y="41876"/>
                  </a:lnTo>
                  <a:lnTo>
                    <a:pt x="17677" y="42302"/>
                  </a:lnTo>
                  <a:lnTo>
                    <a:pt x="17616" y="39925"/>
                  </a:lnTo>
                  <a:lnTo>
                    <a:pt x="17555" y="37487"/>
                  </a:lnTo>
                  <a:close/>
                  <a:moveTo>
                    <a:pt x="18774" y="54980"/>
                  </a:moveTo>
                  <a:lnTo>
                    <a:pt x="18774" y="54980"/>
                  </a:lnTo>
                  <a:lnTo>
                    <a:pt x="18774" y="54980"/>
                  </a:lnTo>
                  <a:close/>
                  <a:moveTo>
                    <a:pt x="13959" y="53457"/>
                  </a:moveTo>
                  <a:lnTo>
                    <a:pt x="13898" y="53761"/>
                  </a:lnTo>
                  <a:lnTo>
                    <a:pt x="13837" y="54066"/>
                  </a:lnTo>
                  <a:lnTo>
                    <a:pt x="13837" y="54432"/>
                  </a:lnTo>
                  <a:lnTo>
                    <a:pt x="13898" y="54737"/>
                  </a:lnTo>
                  <a:lnTo>
                    <a:pt x="14020" y="55041"/>
                  </a:lnTo>
                  <a:lnTo>
                    <a:pt x="14142" y="55346"/>
                  </a:lnTo>
                  <a:lnTo>
                    <a:pt x="14386" y="55590"/>
                  </a:lnTo>
                  <a:lnTo>
                    <a:pt x="14690" y="55712"/>
                  </a:lnTo>
                  <a:lnTo>
                    <a:pt x="14934" y="55834"/>
                  </a:lnTo>
                  <a:lnTo>
                    <a:pt x="15483" y="55834"/>
                  </a:lnTo>
                  <a:lnTo>
                    <a:pt x="15788" y="55773"/>
                  </a:lnTo>
                  <a:lnTo>
                    <a:pt x="16092" y="55651"/>
                  </a:lnTo>
                  <a:lnTo>
                    <a:pt x="16336" y="55468"/>
                  </a:lnTo>
                  <a:lnTo>
                    <a:pt x="16458" y="55285"/>
                  </a:lnTo>
                  <a:lnTo>
                    <a:pt x="16580" y="54980"/>
                  </a:lnTo>
                  <a:lnTo>
                    <a:pt x="16458" y="55163"/>
                  </a:lnTo>
                  <a:lnTo>
                    <a:pt x="16336" y="55285"/>
                  </a:lnTo>
                  <a:lnTo>
                    <a:pt x="16092" y="55468"/>
                  </a:lnTo>
                  <a:lnTo>
                    <a:pt x="15849" y="55590"/>
                  </a:lnTo>
                  <a:lnTo>
                    <a:pt x="14934" y="55590"/>
                  </a:lnTo>
                  <a:lnTo>
                    <a:pt x="14690" y="55468"/>
                  </a:lnTo>
                  <a:lnTo>
                    <a:pt x="14508" y="55346"/>
                  </a:lnTo>
                  <a:lnTo>
                    <a:pt x="14325" y="55163"/>
                  </a:lnTo>
                  <a:lnTo>
                    <a:pt x="14142" y="54798"/>
                  </a:lnTo>
                  <a:lnTo>
                    <a:pt x="14020" y="54371"/>
                  </a:lnTo>
                  <a:lnTo>
                    <a:pt x="13959" y="53883"/>
                  </a:lnTo>
                  <a:lnTo>
                    <a:pt x="13959" y="53457"/>
                  </a:lnTo>
                  <a:close/>
                  <a:moveTo>
                    <a:pt x="21395" y="53457"/>
                  </a:moveTo>
                  <a:lnTo>
                    <a:pt x="21395" y="54005"/>
                  </a:lnTo>
                  <a:lnTo>
                    <a:pt x="21334" y="54554"/>
                  </a:lnTo>
                  <a:lnTo>
                    <a:pt x="21213" y="54798"/>
                  </a:lnTo>
                  <a:lnTo>
                    <a:pt x="21091" y="55041"/>
                  </a:lnTo>
                  <a:lnTo>
                    <a:pt x="20908" y="55285"/>
                  </a:lnTo>
                  <a:lnTo>
                    <a:pt x="20725" y="55468"/>
                  </a:lnTo>
                  <a:lnTo>
                    <a:pt x="20481" y="55529"/>
                  </a:lnTo>
                  <a:lnTo>
                    <a:pt x="20237" y="55590"/>
                  </a:lnTo>
                  <a:lnTo>
                    <a:pt x="19933" y="55651"/>
                  </a:lnTo>
                  <a:lnTo>
                    <a:pt x="19628" y="55590"/>
                  </a:lnTo>
                  <a:lnTo>
                    <a:pt x="19384" y="55529"/>
                  </a:lnTo>
                  <a:lnTo>
                    <a:pt x="19140" y="55407"/>
                  </a:lnTo>
                  <a:lnTo>
                    <a:pt x="18957" y="55224"/>
                  </a:lnTo>
                  <a:lnTo>
                    <a:pt x="18774" y="54980"/>
                  </a:lnTo>
                  <a:lnTo>
                    <a:pt x="18896" y="55285"/>
                  </a:lnTo>
                  <a:lnTo>
                    <a:pt x="19079" y="55468"/>
                  </a:lnTo>
                  <a:lnTo>
                    <a:pt x="19262" y="55651"/>
                  </a:lnTo>
                  <a:lnTo>
                    <a:pt x="19567" y="55773"/>
                  </a:lnTo>
                  <a:lnTo>
                    <a:pt x="19872" y="55834"/>
                  </a:lnTo>
                  <a:lnTo>
                    <a:pt x="20420" y="55834"/>
                  </a:lnTo>
                  <a:lnTo>
                    <a:pt x="20725" y="55712"/>
                  </a:lnTo>
                  <a:lnTo>
                    <a:pt x="20969" y="55590"/>
                  </a:lnTo>
                  <a:lnTo>
                    <a:pt x="21213" y="55346"/>
                  </a:lnTo>
                  <a:lnTo>
                    <a:pt x="21334" y="55041"/>
                  </a:lnTo>
                  <a:lnTo>
                    <a:pt x="21456" y="54737"/>
                  </a:lnTo>
                  <a:lnTo>
                    <a:pt x="21517" y="54432"/>
                  </a:lnTo>
                  <a:lnTo>
                    <a:pt x="21517" y="54066"/>
                  </a:lnTo>
                  <a:lnTo>
                    <a:pt x="21456" y="53761"/>
                  </a:lnTo>
                  <a:lnTo>
                    <a:pt x="21395" y="53457"/>
                  </a:lnTo>
                  <a:close/>
                  <a:moveTo>
                    <a:pt x="17677" y="44436"/>
                  </a:moveTo>
                  <a:lnTo>
                    <a:pt x="17738" y="45837"/>
                  </a:lnTo>
                  <a:lnTo>
                    <a:pt x="17799" y="47178"/>
                  </a:lnTo>
                  <a:lnTo>
                    <a:pt x="17799" y="48641"/>
                  </a:lnTo>
                  <a:lnTo>
                    <a:pt x="17738" y="50043"/>
                  </a:lnTo>
                  <a:lnTo>
                    <a:pt x="17738" y="51628"/>
                  </a:lnTo>
                  <a:lnTo>
                    <a:pt x="17799" y="53213"/>
                  </a:lnTo>
                  <a:lnTo>
                    <a:pt x="17982" y="54737"/>
                  </a:lnTo>
                  <a:lnTo>
                    <a:pt x="18043" y="55102"/>
                  </a:lnTo>
                  <a:lnTo>
                    <a:pt x="17982" y="55529"/>
                  </a:lnTo>
                  <a:lnTo>
                    <a:pt x="17921" y="56321"/>
                  </a:lnTo>
                  <a:lnTo>
                    <a:pt x="17799" y="57967"/>
                  </a:lnTo>
                  <a:lnTo>
                    <a:pt x="17738" y="59552"/>
                  </a:lnTo>
                  <a:lnTo>
                    <a:pt x="17677" y="61198"/>
                  </a:lnTo>
                  <a:lnTo>
                    <a:pt x="17738" y="62782"/>
                  </a:lnTo>
                  <a:lnTo>
                    <a:pt x="17860" y="64306"/>
                  </a:lnTo>
                  <a:lnTo>
                    <a:pt x="17982" y="65891"/>
                  </a:lnTo>
                  <a:lnTo>
                    <a:pt x="18104" y="67476"/>
                  </a:lnTo>
                  <a:lnTo>
                    <a:pt x="18165" y="69061"/>
                  </a:lnTo>
                  <a:lnTo>
                    <a:pt x="18104" y="70828"/>
                  </a:lnTo>
                  <a:lnTo>
                    <a:pt x="18104" y="71438"/>
                  </a:lnTo>
                  <a:lnTo>
                    <a:pt x="18104" y="71743"/>
                  </a:lnTo>
                  <a:lnTo>
                    <a:pt x="18043" y="71986"/>
                  </a:lnTo>
                  <a:lnTo>
                    <a:pt x="17677" y="72535"/>
                  </a:lnTo>
                  <a:lnTo>
                    <a:pt x="17616" y="72474"/>
                  </a:lnTo>
                  <a:lnTo>
                    <a:pt x="17555" y="72352"/>
                  </a:lnTo>
                  <a:lnTo>
                    <a:pt x="17433" y="72108"/>
                  </a:lnTo>
                  <a:lnTo>
                    <a:pt x="17311" y="71864"/>
                  </a:lnTo>
                  <a:lnTo>
                    <a:pt x="17251" y="71743"/>
                  </a:lnTo>
                  <a:lnTo>
                    <a:pt x="17251" y="71499"/>
                  </a:lnTo>
                  <a:lnTo>
                    <a:pt x="17251" y="71133"/>
                  </a:lnTo>
                  <a:lnTo>
                    <a:pt x="17251" y="69792"/>
                  </a:lnTo>
                  <a:lnTo>
                    <a:pt x="17251" y="68329"/>
                  </a:lnTo>
                  <a:lnTo>
                    <a:pt x="17311" y="66805"/>
                  </a:lnTo>
                  <a:lnTo>
                    <a:pt x="17433" y="65221"/>
                  </a:lnTo>
                  <a:lnTo>
                    <a:pt x="17616" y="63636"/>
                  </a:lnTo>
                  <a:lnTo>
                    <a:pt x="17677" y="62051"/>
                  </a:lnTo>
                  <a:lnTo>
                    <a:pt x="17677" y="60405"/>
                  </a:lnTo>
                  <a:lnTo>
                    <a:pt x="17616" y="58820"/>
                  </a:lnTo>
                  <a:lnTo>
                    <a:pt x="17494" y="57175"/>
                  </a:lnTo>
                  <a:lnTo>
                    <a:pt x="17372" y="55529"/>
                  </a:lnTo>
                  <a:lnTo>
                    <a:pt x="17311" y="55163"/>
                  </a:lnTo>
                  <a:lnTo>
                    <a:pt x="17372" y="54798"/>
                  </a:lnTo>
                  <a:lnTo>
                    <a:pt x="17433" y="54066"/>
                  </a:lnTo>
                  <a:lnTo>
                    <a:pt x="17616" y="52481"/>
                  </a:lnTo>
                  <a:lnTo>
                    <a:pt x="17677" y="50897"/>
                  </a:lnTo>
                  <a:lnTo>
                    <a:pt x="17616" y="49129"/>
                  </a:lnTo>
                  <a:lnTo>
                    <a:pt x="17555" y="48215"/>
                  </a:lnTo>
                  <a:lnTo>
                    <a:pt x="17555" y="47300"/>
                  </a:lnTo>
                  <a:lnTo>
                    <a:pt x="17616" y="45898"/>
                  </a:lnTo>
                  <a:lnTo>
                    <a:pt x="17677" y="44436"/>
                  </a:lnTo>
                  <a:close/>
                  <a:moveTo>
                    <a:pt x="15788" y="10180"/>
                  </a:moveTo>
                  <a:lnTo>
                    <a:pt x="16214" y="10485"/>
                  </a:lnTo>
                  <a:lnTo>
                    <a:pt x="16702" y="10729"/>
                  </a:lnTo>
                  <a:lnTo>
                    <a:pt x="17190" y="10911"/>
                  </a:lnTo>
                  <a:lnTo>
                    <a:pt x="17677" y="10972"/>
                  </a:lnTo>
                  <a:lnTo>
                    <a:pt x="18165" y="10911"/>
                  </a:lnTo>
                  <a:lnTo>
                    <a:pt x="18652" y="10790"/>
                  </a:lnTo>
                  <a:lnTo>
                    <a:pt x="19079" y="10546"/>
                  </a:lnTo>
                  <a:lnTo>
                    <a:pt x="19506" y="10241"/>
                  </a:lnTo>
                  <a:lnTo>
                    <a:pt x="19506" y="11033"/>
                  </a:lnTo>
                  <a:lnTo>
                    <a:pt x="19567" y="11399"/>
                  </a:lnTo>
                  <a:lnTo>
                    <a:pt x="19750" y="11765"/>
                  </a:lnTo>
                  <a:lnTo>
                    <a:pt x="19993" y="12070"/>
                  </a:lnTo>
                  <a:lnTo>
                    <a:pt x="20298" y="12313"/>
                  </a:lnTo>
                  <a:lnTo>
                    <a:pt x="20664" y="12496"/>
                  </a:lnTo>
                  <a:lnTo>
                    <a:pt x="21030" y="12557"/>
                  </a:lnTo>
                  <a:lnTo>
                    <a:pt x="21883" y="12801"/>
                  </a:lnTo>
                  <a:lnTo>
                    <a:pt x="22736" y="13106"/>
                  </a:lnTo>
                  <a:lnTo>
                    <a:pt x="23468" y="13410"/>
                  </a:lnTo>
                  <a:lnTo>
                    <a:pt x="24138" y="13837"/>
                  </a:lnTo>
                  <a:lnTo>
                    <a:pt x="24748" y="14325"/>
                  </a:lnTo>
                  <a:lnTo>
                    <a:pt x="24992" y="14630"/>
                  </a:lnTo>
                  <a:lnTo>
                    <a:pt x="25235" y="14934"/>
                  </a:lnTo>
                  <a:lnTo>
                    <a:pt x="25479" y="15300"/>
                  </a:lnTo>
                  <a:lnTo>
                    <a:pt x="25601" y="15605"/>
                  </a:lnTo>
                  <a:lnTo>
                    <a:pt x="25723" y="15971"/>
                  </a:lnTo>
                  <a:lnTo>
                    <a:pt x="25845" y="16336"/>
                  </a:lnTo>
                  <a:lnTo>
                    <a:pt x="25906" y="16946"/>
                  </a:lnTo>
                  <a:lnTo>
                    <a:pt x="25906" y="17555"/>
                  </a:lnTo>
                  <a:lnTo>
                    <a:pt x="26028" y="18957"/>
                  </a:lnTo>
                  <a:lnTo>
                    <a:pt x="26272" y="20298"/>
                  </a:lnTo>
                  <a:lnTo>
                    <a:pt x="26820" y="22980"/>
                  </a:lnTo>
                  <a:lnTo>
                    <a:pt x="27186" y="24870"/>
                  </a:lnTo>
                  <a:lnTo>
                    <a:pt x="27308" y="25418"/>
                  </a:lnTo>
                  <a:lnTo>
                    <a:pt x="27491" y="25967"/>
                  </a:lnTo>
                  <a:lnTo>
                    <a:pt x="27735" y="26454"/>
                  </a:lnTo>
                  <a:lnTo>
                    <a:pt x="28039" y="26881"/>
                  </a:lnTo>
                  <a:lnTo>
                    <a:pt x="28405" y="27308"/>
                  </a:lnTo>
                  <a:lnTo>
                    <a:pt x="28649" y="27795"/>
                  </a:lnTo>
                  <a:lnTo>
                    <a:pt x="29076" y="28710"/>
                  </a:lnTo>
                  <a:lnTo>
                    <a:pt x="29441" y="29624"/>
                  </a:lnTo>
                  <a:lnTo>
                    <a:pt x="29685" y="30599"/>
                  </a:lnTo>
                  <a:lnTo>
                    <a:pt x="29929" y="31574"/>
                  </a:lnTo>
                  <a:lnTo>
                    <a:pt x="30477" y="33586"/>
                  </a:lnTo>
                  <a:lnTo>
                    <a:pt x="30782" y="34439"/>
                  </a:lnTo>
                  <a:lnTo>
                    <a:pt x="30965" y="34805"/>
                  </a:lnTo>
                  <a:lnTo>
                    <a:pt x="31148" y="35171"/>
                  </a:lnTo>
                  <a:lnTo>
                    <a:pt x="30843" y="35293"/>
                  </a:lnTo>
                  <a:lnTo>
                    <a:pt x="30721" y="35415"/>
                  </a:lnTo>
                  <a:lnTo>
                    <a:pt x="30660" y="35475"/>
                  </a:lnTo>
                  <a:lnTo>
                    <a:pt x="30660" y="35536"/>
                  </a:lnTo>
                  <a:lnTo>
                    <a:pt x="30721" y="35658"/>
                  </a:lnTo>
                  <a:lnTo>
                    <a:pt x="30782" y="35658"/>
                  </a:lnTo>
                  <a:lnTo>
                    <a:pt x="30965" y="35536"/>
                  </a:lnTo>
                  <a:lnTo>
                    <a:pt x="31209" y="35354"/>
                  </a:lnTo>
                  <a:lnTo>
                    <a:pt x="31514" y="35354"/>
                  </a:lnTo>
                  <a:lnTo>
                    <a:pt x="31818" y="35415"/>
                  </a:lnTo>
                  <a:lnTo>
                    <a:pt x="32123" y="35475"/>
                  </a:lnTo>
                  <a:lnTo>
                    <a:pt x="32550" y="35780"/>
                  </a:lnTo>
                  <a:lnTo>
                    <a:pt x="32977" y="36146"/>
                  </a:lnTo>
                  <a:lnTo>
                    <a:pt x="33708" y="36877"/>
                  </a:lnTo>
                  <a:lnTo>
                    <a:pt x="34013" y="37243"/>
                  </a:lnTo>
                  <a:lnTo>
                    <a:pt x="34378" y="37548"/>
                  </a:lnTo>
                  <a:lnTo>
                    <a:pt x="34805" y="37914"/>
                  </a:lnTo>
                  <a:lnTo>
                    <a:pt x="34988" y="37975"/>
                  </a:lnTo>
                  <a:lnTo>
                    <a:pt x="35110" y="38096"/>
                  </a:lnTo>
                  <a:lnTo>
                    <a:pt x="35110" y="38157"/>
                  </a:lnTo>
                  <a:lnTo>
                    <a:pt x="34988" y="38279"/>
                  </a:lnTo>
                  <a:lnTo>
                    <a:pt x="34805" y="38279"/>
                  </a:lnTo>
                  <a:lnTo>
                    <a:pt x="34500" y="38218"/>
                  </a:lnTo>
                  <a:lnTo>
                    <a:pt x="34257" y="38157"/>
                  </a:lnTo>
                  <a:lnTo>
                    <a:pt x="34013" y="38036"/>
                  </a:lnTo>
                  <a:lnTo>
                    <a:pt x="33708" y="37670"/>
                  </a:lnTo>
                  <a:lnTo>
                    <a:pt x="33525" y="37548"/>
                  </a:lnTo>
                  <a:lnTo>
                    <a:pt x="33342" y="37548"/>
                  </a:lnTo>
                  <a:lnTo>
                    <a:pt x="33220" y="37609"/>
                  </a:lnTo>
                  <a:lnTo>
                    <a:pt x="33159" y="37670"/>
                  </a:lnTo>
                  <a:lnTo>
                    <a:pt x="33159" y="37731"/>
                  </a:lnTo>
                  <a:lnTo>
                    <a:pt x="33220" y="38036"/>
                  </a:lnTo>
                  <a:lnTo>
                    <a:pt x="33281" y="38218"/>
                  </a:lnTo>
                  <a:lnTo>
                    <a:pt x="33647" y="38950"/>
                  </a:lnTo>
                  <a:lnTo>
                    <a:pt x="34074" y="39681"/>
                  </a:lnTo>
                  <a:lnTo>
                    <a:pt x="34439" y="40291"/>
                  </a:lnTo>
                  <a:lnTo>
                    <a:pt x="34683" y="40596"/>
                  </a:lnTo>
                  <a:lnTo>
                    <a:pt x="34805" y="40778"/>
                  </a:lnTo>
                  <a:lnTo>
                    <a:pt x="34805" y="40961"/>
                  </a:lnTo>
                  <a:lnTo>
                    <a:pt x="34805" y="41022"/>
                  </a:lnTo>
                  <a:lnTo>
                    <a:pt x="34744" y="41022"/>
                  </a:lnTo>
                  <a:lnTo>
                    <a:pt x="34683" y="40961"/>
                  </a:lnTo>
                  <a:lnTo>
                    <a:pt x="34500" y="40778"/>
                  </a:lnTo>
                  <a:lnTo>
                    <a:pt x="33830" y="39864"/>
                  </a:lnTo>
                  <a:lnTo>
                    <a:pt x="33464" y="39316"/>
                  </a:lnTo>
                  <a:lnTo>
                    <a:pt x="33342" y="39194"/>
                  </a:lnTo>
                  <a:lnTo>
                    <a:pt x="33220" y="39072"/>
                  </a:lnTo>
                  <a:lnTo>
                    <a:pt x="33098" y="39072"/>
                  </a:lnTo>
                  <a:lnTo>
                    <a:pt x="32977" y="39133"/>
                  </a:lnTo>
                  <a:lnTo>
                    <a:pt x="32977" y="39255"/>
                  </a:lnTo>
                  <a:lnTo>
                    <a:pt x="32977" y="39376"/>
                  </a:lnTo>
                  <a:lnTo>
                    <a:pt x="33038" y="39620"/>
                  </a:lnTo>
                  <a:lnTo>
                    <a:pt x="33281" y="40047"/>
                  </a:lnTo>
                  <a:lnTo>
                    <a:pt x="33708" y="40839"/>
                  </a:lnTo>
                  <a:lnTo>
                    <a:pt x="33891" y="41266"/>
                  </a:lnTo>
                  <a:lnTo>
                    <a:pt x="34013" y="41693"/>
                  </a:lnTo>
                  <a:lnTo>
                    <a:pt x="34074" y="41936"/>
                  </a:lnTo>
                  <a:lnTo>
                    <a:pt x="34013" y="41997"/>
                  </a:lnTo>
                  <a:lnTo>
                    <a:pt x="33891" y="41936"/>
                  </a:lnTo>
                  <a:lnTo>
                    <a:pt x="33769" y="41815"/>
                  </a:lnTo>
                  <a:lnTo>
                    <a:pt x="33647" y="41632"/>
                  </a:lnTo>
                  <a:lnTo>
                    <a:pt x="33525" y="41266"/>
                  </a:lnTo>
                  <a:lnTo>
                    <a:pt x="33098" y="40413"/>
                  </a:lnTo>
                  <a:lnTo>
                    <a:pt x="32916" y="39986"/>
                  </a:lnTo>
                  <a:lnTo>
                    <a:pt x="32672" y="39559"/>
                  </a:lnTo>
                  <a:lnTo>
                    <a:pt x="32489" y="39376"/>
                  </a:lnTo>
                  <a:lnTo>
                    <a:pt x="32367" y="39316"/>
                  </a:lnTo>
                  <a:lnTo>
                    <a:pt x="32245" y="39376"/>
                  </a:lnTo>
                  <a:lnTo>
                    <a:pt x="32184" y="39498"/>
                  </a:lnTo>
                  <a:lnTo>
                    <a:pt x="32184" y="39681"/>
                  </a:lnTo>
                  <a:lnTo>
                    <a:pt x="32245" y="40108"/>
                  </a:lnTo>
                  <a:lnTo>
                    <a:pt x="32428" y="40535"/>
                  </a:lnTo>
                  <a:lnTo>
                    <a:pt x="32794" y="41388"/>
                  </a:lnTo>
                  <a:lnTo>
                    <a:pt x="32916" y="41693"/>
                  </a:lnTo>
                  <a:lnTo>
                    <a:pt x="32977" y="41876"/>
                  </a:lnTo>
                  <a:lnTo>
                    <a:pt x="32977" y="42058"/>
                  </a:lnTo>
                  <a:lnTo>
                    <a:pt x="32916" y="42119"/>
                  </a:lnTo>
                  <a:lnTo>
                    <a:pt x="32855" y="42119"/>
                  </a:lnTo>
                  <a:lnTo>
                    <a:pt x="32733" y="42058"/>
                  </a:lnTo>
                  <a:lnTo>
                    <a:pt x="32611" y="41876"/>
                  </a:lnTo>
                  <a:lnTo>
                    <a:pt x="32489" y="41632"/>
                  </a:lnTo>
                  <a:lnTo>
                    <a:pt x="32367" y="41205"/>
                  </a:lnTo>
                  <a:lnTo>
                    <a:pt x="31940" y="40291"/>
                  </a:lnTo>
                  <a:lnTo>
                    <a:pt x="31757" y="39864"/>
                  </a:lnTo>
                  <a:lnTo>
                    <a:pt x="31697" y="39681"/>
                  </a:lnTo>
                  <a:lnTo>
                    <a:pt x="31514" y="39620"/>
                  </a:lnTo>
                  <a:lnTo>
                    <a:pt x="31392" y="39620"/>
                  </a:lnTo>
                  <a:lnTo>
                    <a:pt x="31331" y="39681"/>
                  </a:lnTo>
                  <a:lnTo>
                    <a:pt x="31331" y="39803"/>
                  </a:lnTo>
                  <a:lnTo>
                    <a:pt x="31331" y="39925"/>
                  </a:lnTo>
                  <a:lnTo>
                    <a:pt x="31453" y="40474"/>
                  </a:lnTo>
                  <a:lnTo>
                    <a:pt x="31514" y="40839"/>
                  </a:lnTo>
                  <a:lnTo>
                    <a:pt x="31575" y="41266"/>
                  </a:lnTo>
                  <a:lnTo>
                    <a:pt x="31575" y="41510"/>
                  </a:lnTo>
                  <a:lnTo>
                    <a:pt x="31514" y="41510"/>
                  </a:lnTo>
                  <a:lnTo>
                    <a:pt x="31453" y="41449"/>
                  </a:lnTo>
                  <a:lnTo>
                    <a:pt x="31209" y="40961"/>
                  </a:lnTo>
                  <a:lnTo>
                    <a:pt x="31087" y="40413"/>
                  </a:lnTo>
                  <a:lnTo>
                    <a:pt x="30965" y="39925"/>
                  </a:lnTo>
                  <a:lnTo>
                    <a:pt x="30782" y="39437"/>
                  </a:lnTo>
                  <a:lnTo>
                    <a:pt x="30417" y="38706"/>
                  </a:lnTo>
                  <a:lnTo>
                    <a:pt x="30051" y="38036"/>
                  </a:lnTo>
                  <a:lnTo>
                    <a:pt x="29807" y="37304"/>
                  </a:lnTo>
                  <a:lnTo>
                    <a:pt x="29746" y="36877"/>
                  </a:lnTo>
                  <a:lnTo>
                    <a:pt x="29746" y="36512"/>
                  </a:lnTo>
                  <a:lnTo>
                    <a:pt x="29868" y="36390"/>
                  </a:lnTo>
                  <a:lnTo>
                    <a:pt x="29990" y="36268"/>
                  </a:lnTo>
                  <a:lnTo>
                    <a:pt x="29990" y="36146"/>
                  </a:lnTo>
                  <a:lnTo>
                    <a:pt x="29990" y="36024"/>
                  </a:lnTo>
                  <a:lnTo>
                    <a:pt x="29807" y="36024"/>
                  </a:lnTo>
                  <a:lnTo>
                    <a:pt x="29685" y="36146"/>
                  </a:lnTo>
                  <a:lnTo>
                    <a:pt x="27978" y="33220"/>
                  </a:lnTo>
                  <a:lnTo>
                    <a:pt x="26820" y="31270"/>
                  </a:lnTo>
                  <a:lnTo>
                    <a:pt x="26333" y="30294"/>
                  </a:lnTo>
                  <a:lnTo>
                    <a:pt x="25906" y="29258"/>
                  </a:lnTo>
                  <a:lnTo>
                    <a:pt x="25723" y="28771"/>
                  </a:lnTo>
                  <a:lnTo>
                    <a:pt x="25601" y="28283"/>
                  </a:lnTo>
                  <a:lnTo>
                    <a:pt x="25479" y="27795"/>
                  </a:lnTo>
                  <a:lnTo>
                    <a:pt x="25357" y="27308"/>
                  </a:lnTo>
                  <a:lnTo>
                    <a:pt x="25114" y="26820"/>
                  </a:lnTo>
                  <a:lnTo>
                    <a:pt x="24870" y="26393"/>
                  </a:lnTo>
                  <a:lnTo>
                    <a:pt x="24626" y="25906"/>
                  </a:lnTo>
                  <a:lnTo>
                    <a:pt x="24382" y="25479"/>
                  </a:lnTo>
                  <a:lnTo>
                    <a:pt x="23955" y="24504"/>
                  </a:lnTo>
                  <a:lnTo>
                    <a:pt x="23590" y="23590"/>
                  </a:lnTo>
                  <a:lnTo>
                    <a:pt x="23346" y="22919"/>
                  </a:lnTo>
                  <a:lnTo>
                    <a:pt x="23285" y="22736"/>
                  </a:lnTo>
                  <a:lnTo>
                    <a:pt x="23224" y="22553"/>
                  </a:lnTo>
                  <a:lnTo>
                    <a:pt x="23224" y="22310"/>
                  </a:lnTo>
                  <a:lnTo>
                    <a:pt x="23285" y="22005"/>
                  </a:lnTo>
                  <a:lnTo>
                    <a:pt x="23346" y="21761"/>
                  </a:lnTo>
                  <a:lnTo>
                    <a:pt x="23407" y="21517"/>
                  </a:lnTo>
                  <a:lnTo>
                    <a:pt x="23651" y="20969"/>
                  </a:lnTo>
                  <a:lnTo>
                    <a:pt x="23773" y="20664"/>
                  </a:lnTo>
                  <a:lnTo>
                    <a:pt x="23834" y="20359"/>
                  </a:lnTo>
                  <a:lnTo>
                    <a:pt x="23834" y="19811"/>
                  </a:lnTo>
                  <a:lnTo>
                    <a:pt x="23773" y="19262"/>
                  </a:lnTo>
                  <a:lnTo>
                    <a:pt x="23651" y="18957"/>
                  </a:lnTo>
                  <a:lnTo>
                    <a:pt x="23590" y="18652"/>
                  </a:lnTo>
                  <a:lnTo>
                    <a:pt x="23651" y="18348"/>
                  </a:lnTo>
                  <a:lnTo>
                    <a:pt x="23712" y="18104"/>
                  </a:lnTo>
                  <a:lnTo>
                    <a:pt x="23529" y="18652"/>
                  </a:lnTo>
                  <a:lnTo>
                    <a:pt x="23468" y="18774"/>
                  </a:lnTo>
                  <a:lnTo>
                    <a:pt x="23529" y="18957"/>
                  </a:lnTo>
                  <a:lnTo>
                    <a:pt x="23590" y="19506"/>
                  </a:lnTo>
                  <a:lnTo>
                    <a:pt x="23590" y="20054"/>
                  </a:lnTo>
                  <a:lnTo>
                    <a:pt x="23468" y="20542"/>
                  </a:lnTo>
                  <a:lnTo>
                    <a:pt x="23285" y="21030"/>
                  </a:lnTo>
                  <a:lnTo>
                    <a:pt x="22980" y="21456"/>
                  </a:lnTo>
                  <a:lnTo>
                    <a:pt x="22675" y="21822"/>
                  </a:lnTo>
                  <a:lnTo>
                    <a:pt x="22249" y="22127"/>
                  </a:lnTo>
                  <a:lnTo>
                    <a:pt x="21883" y="22310"/>
                  </a:lnTo>
                  <a:lnTo>
                    <a:pt x="21395" y="22371"/>
                  </a:lnTo>
                  <a:lnTo>
                    <a:pt x="20969" y="22432"/>
                  </a:lnTo>
                  <a:lnTo>
                    <a:pt x="20664" y="22371"/>
                  </a:lnTo>
                  <a:lnTo>
                    <a:pt x="20359" y="22310"/>
                  </a:lnTo>
                  <a:lnTo>
                    <a:pt x="20054" y="22188"/>
                  </a:lnTo>
                  <a:lnTo>
                    <a:pt x="19811" y="22066"/>
                  </a:lnTo>
                  <a:lnTo>
                    <a:pt x="19323" y="21700"/>
                  </a:lnTo>
                  <a:lnTo>
                    <a:pt x="18896" y="21212"/>
                  </a:lnTo>
                  <a:lnTo>
                    <a:pt x="19079" y="21517"/>
                  </a:lnTo>
                  <a:lnTo>
                    <a:pt x="19262" y="21822"/>
                  </a:lnTo>
                  <a:lnTo>
                    <a:pt x="19445" y="22066"/>
                  </a:lnTo>
                  <a:lnTo>
                    <a:pt x="19689" y="22249"/>
                  </a:lnTo>
                  <a:lnTo>
                    <a:pt x="19993" y="22432"/>
                  </a:lnTo>
                  <a:lnTo>
                    <a:pt x="20237" y="22553"/>
                  </a:lnTo>
                  <a:lnTo>
                    <a:pt x="20542" y="22614"/>
                  </a:lnTo>
                  <a:lnTo>
                    <a:pt x="20847" y="22675"/>
                  </a:lnTo>
                  <a:lnTo>
                    <a:pt x="21456" y="22736"/>
                  </a:lnTo>
                  <a:lnTo>
                    <a:pt x="21761" y="22675"/>
                  </a:lnTo>
                  <a:lnTo>
                    <a:pt x="22066" y="22553"/>
                  </a:lnTo>
                  <a:lnTo>
                    <a:pt x="22310" y="22492"/>
                  </a:lnTo>
                  <a:lnTo>
                    <a:pt x="22614" y="22310"/>
                  </a:lnTo>
                  <a:lnTo>
                    <a:pt x="22858" y="22127"/>
                  </a:lnTo>
                  <a:lnTo>
                    <a:pt x="23102" y="21883"/>
                  </a:lnTo>
                  <a:lnTo>
                    <a:pt x="22858" y="23285"/>
                  </a:lnTo>
                  <a:lnTo>
                    <a:pt x="22493" y="24626"/>
                  </a:lnTo>
                  <a:lnTo>
                    <a:pt x="22310" y="25357"/>
                  </a:lnTo>
                  <a:lnTo>
                    <a:pt x="22188" y="26089"/>
                  </a:lnTo>
                  <a:lnTo>
                    <a:pt x="22188" y="26820"/>
                  </a:lnTo>
                  <a:lnTo>
                    <a:pt x="22310" y="27613"/>
                  </a:lnTo>
                  <a:lnTo>
                    <a:pt x="22432" y="28344"/>
                  </a:lnTo>
                  <a:lnTo>
                    <a:pt x="22675" y="29014"/>
                  </a:lnTo>
                  <a:lnTo>
                    <a:pt x="22980" y="29746"/>
                  </a:lnTo>
                  <a:lnTo>
                    <a:pt x="23224" y="30416"/>
                  </a:lnTo>
                  <a:lnTo>
                    <a:pt x="23834" y="31818"/>
                  </a:lnTo>
                  <a:lnTo>
                    <a:pt x="24260" y="33281"/>
                  </a:lnTo>
                  <a:lnTo>
                    <a:pt x="24626" y="34744"/>
                  </a:lnTo>
                  <a:lnTo>
                    <a:pt x="24748" y="35475"/>
                  </a:lnTo>
                  <a:lnTo>
                    <a:pt x="24809" y="36207"/>
                  </a:lnTo>
                  <a:lnTo>
                    <a:pt x="24870" y="36999"/>
                  </a:lnTo>
                  <a:lnTo>
                    <a:pt x="24870" y="37731"/>
                  </a:lnTo>
                  <a:lnTo>
                    <a:pt x="24748" y="39316"/>
                  </a:lnTo>
                  <a:lnTo>
                    <a:pt x="24504" y="40839"/>
                  </a:lnTo>
                  <a:lnTo>
                    <a:pt x="24199" y="42363"/>
                  </a:lnTo>
                  <a:lnTo>
                    <a:pt x="23773" y="43887"/>
                  </a:lnTo>
                  <a:lnTo>
                    <a:pt x="22980" y="46874"/>
                  </a:lnTo>
                  <a:lnTo>
                    <a:pt x="22554" y="48398"/>
                  </a:lnTo>
                  <a:lnTo>
                    <a:pt x="22249" y="49921"/>
                  </a:lnTo>
                  <a:lnTo>
                    <a:pt x="22005" y="51384"/>
                  </a:lnTo>
                  <a:lnTo>
                    <a:pt x="21944" y="52908"/>
                  </a:lnTo>
                  <a:lnTo>
                    <a:pt x="21944" y="54432"/>
                  </a:lnTo>
                  <a:lnTo>
                    <a:pt x="22066" y="55956"/>
                  </a:lnTo>
                  <a:lnTo>
                    <a:pt x="22310" y="57540"/>
                  </a:lnTo>
                  <a:lnTo>
                    <a:pt x="22371" y="58333"/>
                  </a:lnTo>
                  <a:lnTo>
                    <a:pt x="22432" y="59125"/>
                  </a:lnTo>
                  <a:lnTo>
                    <a:pt x="22432" y="59918"/>
                  </a:lnTo>
                  <a:lnTo>
                    <a:pt x="22371" y="60649"/>
                  </a:lnTo>
                  <a:lnTo>
                    <a:pt x="22127" y="62234"/>
                  </a:lnTo>
                  <a:lnTo>
                    <a:pt x="21395" y="65342"/>
                  </a:lnTo>
                  <a:lnTo>
                    <a:pt x="20725" y="68390"/>
                  </a:lnTo>
                  <a:lnTo>
                    <a:pt x="20359" y="69853"/>
                  </a:lnTo>
                  <a:lnTo>
                    <a:pt x="20115" y="71377"/>
                  </a:lnTo>
                  <a:lnTo>
                    <a:pt x="19993" y="72047"/>
                  </a:lnTo>
                  <a:lnTo>
                    <a:pt x="19993" y="72413"/>
                  </a:lnTo>
                  <a:lnTo>
                    <a:pt x="19993" y="72779"/>
                  </a:lnTo>
                  <a:lnTo>
                    <a:pt x="20054" y="73083"/>
                  </a:lnTo>
                  <a:lnTo>
                    <a:pt x="20176" y="73449"/>
                  </a:lnTo>
                  <a:lnTo>
                    <a:pt x="20420" y="74120"/>
                  </a:lnTo>
                  <a:lnTo>
                    <a:pt x="20725" y="74729"/>
                  </a:lnTo>
                  <a:lnTo>
                    <a:pt x="21030" y="75339"/>
                  </a:lnTo>
                  <a:lnTo>
                    <a:pt x="21273" y="75644"/>
                  </a:lnTo>
                  <a:lnTo>
                    <a:pt x="21456" y="75887"/>
                  </a:lnTo>
                  <a:lnTo>
                    <a:pt x="21639" y="76009"/>
                  </a:lnTo>
                  <a:lnTo>
                    <a:pt x="21822" y="76131"/>
                  </a:lnTo>
                  <a:lnTo>
                    <a:pt x="21883" y="76192"/>
                  </a:lnTo>
                  <a:lnTo>
                    <a:pt x="21883" y="76253"/>
                  </a:lnTo>
                  <a:lnTo>
                    <a:pt x="21822" y="76436"/>
                  </a:lnTo>
                  <a:lnTo>
                    <a:pt x="21700" y="76558"/>
                  </a:lnTo>
                  <a:lnTo>
                    <a:pt x="21517" y="76619"/>
                  </a:lnTo>
                  <a:lnTo>
                    <a:pt x="21091" y="76619"/>
                  </a:lnTo>
                  <a:lnTo>
                    <a:pt x="20908" y="76680"/>
                  </a:lnTo>
                  <a:lnTo>
                    <a:pt x="20725" y="76802"/>
                  </a:lnTo>
                  <a:lnTo>
                    <a:pt x="20359" y="76924"/>
                  </a:lnTo>
                  <a:lnTo>
                    <a:pt x="20054" y="76924"/>
                  </a:lnTo>
                  <a:lnTo>
                    <a:pt x="19689" y="76984"/>
                  </a:lnTo>
                  <a:lnTo>
                    <a:pt x="19384" y="76924"/>
                  </a:lnTo>
                  <a:lnTo>
                    <a:pt x="19384" y="76741"/>
                  </a:lnTo>
                  <a:lnTo>
                    <a:pt x="19384" y="76558"/>
                  </a:lnTo>
                  <a:lnTo>
                    <a:pt x="19384" y="76375"/>
                  </a:lnTo>
                  <a:lnTo>
                    <a:pt x="19323" y="76192"/>
                  </a:lnTo>
                  <a:lnTo>
                    <a:pt x="19201" y="76131"/>
                  </a:lnTo>
                  <a:lnTo>
                    <a:pt x="19140" y="76131"/>
                  </a:lnTo>
                  <a:lnTo>
                    <a:pt x="19079" y="76253"/>
                  </a:lnTo>
                  <a:lnTo>
                    <a:pt x="19140" y="76314"/>
                  </a:lnTo>
                  <a:lnTo>
                    <a:pt x="19201" y="76436"/>
                  </a:lnTo>
                  <a:lnTo>
                    <a:pt x="19201" y="76680"/>
                  </a:lnTo>
                  <a:lnTo>
                    <a:pt x="19140" y="76863"/>
                  </a:lnTo>
                  <a:lnTo>
                    <a:pt x="19018" y="76984"/>
                  </a:lnTo>
                  <a:lnTo>
                    <a:pt x="18774" y="77106"/>
                  </a:lnTo>
                  <a:lnTo>
                    <a:pt x="18226" y="77106"/>
                  </a:lnTo>
                  <a:lnTo>
                    <a:pt x="18104" y="77045"/>
                  </a:lnTo>
                  <a:lnTo>
                    <a:pt x="18043" y="76863"/>
                  </a:lnTo>
                  <a:lnTo>
                    <a:pt x="17982" y="76619"/>
                  </a:lnTo>
                  <a:lnTo>
                    <a:pt x="17982" y="76009"/>
                  </a:lnTo>
                  <a:lnTo>
                    <a:pt x="17921" y="74790"/>
                  </a:lnTo>
                  <a:lnTo>
                    <a:pt x="17921" y="73510"/>
                  </a:lnTo>
                  <a:lnTo>
                    <a:pt x="17921" y="73083"/>
                  </a:lnTo>
                  <a:lnTo>
                    <a:pt x="17921" y="72840"/>
                  </a:lnTo>
                  <a:lnTo>
                    <a:pt x="17982" y="72596"/>
                  </a:lnTo>
                  <a:lnTo>
                    <a:pt x="18287" y="72108"/>
                  </a:lnTo>
                  <a:lnTo>
                    <a:pt x="18348" y="71925"/>
                  </a:lnTo>
                  <a:lnTo>
                    <a:pt x="18348" y="71682"/>
                  </a:lnTo>
                  <a:lnTo>
                    <a:pt x="18409" y="70341"/>
                  </a:lnTo>
                  <a:lnTo>
                    <a:pt x="18409" y="68268"/>
                  </a:lnTo>
                  <a:lnTo>
                    <a:pt x="18348" y="66257"/>
                  </a:lnTo>
                  <a:lnTo>
                    <a:pt x="18104" y="63819"/>
                  </a:lnTo>
                  <a:lnTo>
                    <a:pt x="18043" y="62539"/>
                  </a:lnTo>
                  <a:lnTo>
                    <a:pt x="18043" y="61259"/>
                  </a:lnTo>
                  <a:lnTo>
                    <a:pt x="18104" y="58760"/>
                  </a:lnTo>
                  <a:lnTo>
                    <a:pt x="18287" y="56260"/>
                  </a:lnTo>
                  <a:lnTo>
                    <a:pt x="18348" y="55590"/>
                  </a:lnTo>
                  <a:lnTo>
                    <a:pt x="18409" y="54980"/>
                  </a:lnTo>
                  <a:lnTo>
                    <a:pt x="18348" y="54554"/>
                  </a:lnTo>
                  <a:lnTo>
                    <a:pt x="18287" y="54127"/>
                  </a:lnTo>
                  <a:lnTo>
                    <a:pt x="18165" y="52908"/>
                  </a:lnTo>
                  <a:lnTo>
                    <a:pt x="18043" y="51628"/>
                  </a:lnTo>
                  <a:lnTo>
                    <a:pt x="18043" y="50531"/>
                  </a:lnTo>
                  <a:lnTo>
                    <a:pt x="18104" y="49373"/>
                  </a:lnTo>
                  <a:lnTo>
                    <a:pt x="18104" y="48215"/>
                  </a:lnTo>
                  <a:lnTo>
                    <a:pt x="18104" y="47118"/>
                  </a:lnTo>
                  <a:lnTo>
                    <a:pt x="17982" y="44862"/>
                  </a:lnTo>
                  <a:lnTo>
                    <a:pt x="17982" y="42424"/>
                  </a:lnTo>
                  <a:lnTo>
                    <a:pt x="17982" y="39864"/>
                  </a:lnTo>
                  <a:lnTo>
                    <a:pt x="17982" y="38645"/>
                  </a:lnTo>
                  <a:lnTo>
                    <a:pt x="18043" y="38036"/>
                  </a:lnTo>
                  <a:lnTo>
                    <a:pt x="18043" y="37731"/>
                  </a:lnTo>
                  <a:lnTo>
                    <a:pt x="18043" y="37548"/>
                  </a:lnTo>
                  <a:lnTo>
                    <a:pt x="18043" y="37426"/>
                  </a:lnTo>
                  <a:lnTo>
                    <a:pt x="18226" y="37365"/>
                  </a:lnTo>
                  <a:lnTo>
                    <a:pt x="18409" y="37243"/>
                  </a:lnTo>
                  <a:lnTo>
                    <a:pt x="18652" y="36999"/>
                  </a:lnTo>
                  <a:lnTo>
                    <a:pt x="18165" y="37121"/>
                  </a:lnTo>
                  <a:lnTo>
                    <a:pt x="17677" y="37121"/>
                  </a:lnTo>
                  <a:lnTo>
                    <a:pt x="17129" y="37060"/>
                  </a:lnTo>
                  <a:lnTo>
                    <a:pt x="16641" y="36999"/>
                  </a:lnTo>
                  <a:lnTo>
                    <a:pt x="16885" y="37243"/>
                  </a:lnTo>
                  <a:lnTo>
                    <a:pt x="17068" y="37304"/>
                  </a:lnTo>
                  <a:lnTo>
                    <a:pt x="17251" y="37426"/>
                  </a:lnTo>
                  <a:lnTo>
                    <a:pt x="17311" y="37548"/>
                  </a:lnTo>
                  <a:lnTo>
                    <a:pt x="17311" y="37670"/>
                  </a:lnTo>
                  <a:lnTo>
                    <a:pt x="17311" y="37914"/>
                  </a:lnTo>
                  <a:lnTo>
                    <a:pt x="17372" y="38584"/>
                  </a:lnTo>
                  <a:lnTo>
                    <a:pt x="17372" y="41083"/>
                  </a:lnTo>
                  <a:lnTo>
                    <a:pt x="17433" y="43582"/>
                  </a:lnTo>
                  <a:lnTo>
                    <a:pt x="17311" y="46081"/>
                  </a:lnTo>
                  <a:lnTo>
                    <a:pt x="17251" y="46996"/>
                  </a:lnTo>
                  <a:lnTo>
                    <a:pt x="17251" y="47849"/>
                  </a:lnTo>
                  <a:lnTo>
                    <a:pt x="17311" y="49129"/>
                  </a:lnTo>
                  <a:lnTo>
                    <a:pt x="17311" y="50348"/>
                  </a:lnTo>
                  <a:lnTo>
                    <a:pt x="17311" y="51628"/>
                  </a:lnTo>
                  <a:lnTo>
                    <a:pt x="17251" y="52908"/>
                  </a:lnTo>
                  <a:lnTo>
                    <a:pt x="17129" y="54066"/>
                  </a:lnTo>
                  <a:lnTo>
                    <a:pt x="17007" y="54493"/>
                  </a:lnTo>
                  <a:lnTo>
                    <a:pt x="16946" y="54980"/>
                  </a:lnTo>
                  <a:lnTo>
                    <a:pt x="17007" y="55590"/>
                  </a:lnTo>
                  <a:lnTo>
                    <a:pt x="17068" y="56199"/>
                  </a:lnTo>
                  <a:lnTo>
                    <a:pt x="17190" y="57419"/>
                  </a:lnTo>
                  <a:lnTo>
                    <a:pt x="17311" y="59979"/>
                  </a:lnTo>
                  <a:lnTo>
                    <a:pt x="17311" y="61259"/>
                  </a:lnTo>
                  <a:lnTo>
                    <a:pt x="17311" y="62478"/>
                  </a:lnTo>
                  <a:lnTo>
                    <a:pt x="17251" y="63697"/>
                  </a:lnTo>
                  <a:lnTo>
                    <a:pt x="17129" y="64977"/>
                  </a:lnTo>
                  <a:lnTo>
                    <a:pt x="17007" y="66135"/>
                  </a:lnTo>
                  <a:lnTo>
                    <a:pt x="16946" y="67354"/>
                  </a:lnTo>
                  <a:lnTo>
                    <a:pt x="16946" y="68634"/>
                  </a:lnTo>
                  <a:lnTo>
                    <a:pt x="16946" y="69853"/>
                  </a:lnTo>
                  <a:lnTo>
                    <a:pt x="16946" y="70828"/>
                  </a:lnTo>
                  <a:lnTo>
                    <a:pt x="17007" y="71682"/>
                  </a:lnTo>
                  <a:lnTo>
                    <a:pt x="17007" y="71925"/>
                  </a:lnTo>
                  <a:lnTo>
                    <a:pt x="17068" y="72108"/>
                  </a:lnTo>
                  <a:lnTo>
                    <a:pt x="17372" y="72596"/>
                  </a:lnTo>
                  <a:lnTo>
                    <a:pt x="17433" y="72779"/>
                  </a:lnTo>
                  <a:lnTo>
                    <a:pt x="17433" y="73023"/>
                  </a:lnTo>
                  <a:lnTo>
                    <a:pt x="17433" y="73510"/>
                  </a:lnTo>
                  <a:lnTo>
                    <a:pt x="17433" y="74729"/>
                  </a:lnTo>
                  <a:lnTo>
                    <a:pt x="17433" y="76009"/>
                  </a:lnTo>
                  <a:lnTo>
                    <a:pt x="17372" y="76619"/>
                  </a:lnTo>
                  <a:lnTo>
                    <a:pt x="17311" y="76802"/>
                  </a:lnTo>
                  <a:lnTo>
                    <a:pt x="17251" y="77045"/>
                  </a:lnTo>
                  <a:lnTo>
                    <a:pt x="17129" y="77106"/>
                  </a:lnTo>
                  <a:lnTo>
                    <a:pt x="16580" y="77106"/>
                  </a:lnTo>
                  <a:lnTo>
                    <a:pt x="16336" y="76984"/>
                  </a:lnTo>
                  <a:lnTo>
                    <a:pt x="16214" y="76863"/>
                  </a:lnTo>
                  <a:lnTo>
                    <a:pt x="16153" y="76680"/>
                  </a:lnTo>
                  <a:lnTo>
                    <a:pt x="16214" y="76436"/>
                  </a:lnTo>
                  <a:lnTo>
                    <a:pt x="16275" y="76253"/>
                  </a:lnTo>
                  <a:lnTo>
                    <a:pt x="16214" y="76192"/>
                  </a:lnTo>
                  <a:lnTo>
                    <a:pt x="16214" y="76131"/>
                  </a:lnTo>
                  <a:lnTo>
                    <a:pt x="16153" y="76131"/>
                  </a:lnTo>
                  <a:lnTo>
                    <a:pt x="16092" y="76192"/>
                  </a:lnTo>
                  <a:lnTo>
                    <a:pt x="15971" y="76375"/>
                  </a:lnTo>
                  <a:lnTo>
                    <a:pt x="15971" y="76558"/>
                  </a:lnTo>
                  <a:lnTo>
                    <a:pt x="15971" y="76741"/>
                  </a:lnTo>
                  <a:lnTo>
                    <a:pt x="15971" y="76924"/>
                  </a:lnTo>
                  <a:lnTo>
                    <a:pt x="15666" y="76984"/>
                  </a:lnTo>
                  <a:lnTo>
                    <a:pt x="15300" y="76924"/>
                  </a:lnTo>
                  <a:lnTo>
                    <a:pt x="14934" y="76863"/>
                  </a:lnTo>
                  <a:lnTo>
                    <a:pt x="14630" y="76802"/>
                  </a:lnTo>
                  <a:lnTo>
                    <a:pt x="14447" y="76680"/>
                  </a:lnTo>
                  <a:lnTo>
                    <a:pt x="14264" y="76619"/>
                  </a:lnTo>
                  <a:lnTo>
                    <a:pt x="13837" y="76619"/>
                  </a:lnTo>
                  <a:lnTo>
                    <a:pt x="13715" y="76558"/>
                  </a:lnTo>
                  <a:lnTo>
                    <a:pt x="13532" y="76436"/>
                  </a:lnTo>
                  <a:lnTo>
                    <a:pt x="13471" y="76253"/>
                  </a:lnTo>
                  <a:lnTo>
                    <a:pt x="13532" y="76192"/>
                  </a:lnTo>
                  <a:lnTo>
                    <a:pt x="13532" y="76131"/>
                  </a:lnTo>
                  <a:lnTo>
                    <a:pt x="13837" y="75887"/>
                  </a:lnTo>
                  <a:lnTo>
                    <a:pt x="14142" y="75644"/>
                  </a:lnTo>
                  <a:lnTo>
                    <a:pt x="14325" y="75339"/>
                  </a:lnTo>
                  <a:lnTo>
                    <a:pt x="14690" y="74729"/>
                  </a:lnTo>
                  <a:lnTo>
                    <a:pt x="14934" y="74120"/>
                  </a:lnTo>
                  <a:lnTo>
                    <a:pt x="15239" y="73449"/>
                  </a:lnTo>
                  <a:lnTo>
                    <a:pt x="15300" y="73083"/>
                  </a:lnTo>
                  <a:lnTo>
                    <a:pt x="15361" y="72779"/>
                  </a:lnTo>
                  <a:lnTo>
                    <a:pt x="15422" y="72413"/>
                  </a:lnTo>
                  <a:lnTo>
                    <a:pt x="15361" y="72047"/>
                  </a:lnTo>
                  <a:lnTo>
                    <a:pt x="15239" y="71377"/>
                  </a:lnTo>
                  <a:lnTo>
                    <a:pt x="14995" y="69853"/>
                  </a:lnTo>
                  <a:lnTo>
                    <a:pt x="14325" y="66805"/>
                  </a:lnTo>
                  <a:lnTo>
                    <a:pt x="13593" y="63758"/>
                  </a:lnTo>
                  <a:lnTo>
                    <a:pt x="13228" y="62173"/>
                  </a:lnTo>
                  <a:lnTo>
                    <a:pt x="12984" y="60649"/>
                  </a:lnTo>
                  <a:lnTo>
                    <a:pt x="12923" y="59857"/>
                  </a:lnTo>
                  <a:lnTo>
                    <a:pt x="12923" y="59064"/>
                  </a:lnTo>
                  <a:lnTo>
                    <a:pt x="12984" y="58272"/>
                  </a:lnTo>
                  <a:lnTo>
                    <a:pt x="13106" y="57480"/>
                  </a:lnTo>
                  <a:lnTo>
                    <a:pt x="13289" y="55956"/>
                  </a:lnTo>
                  <a:lnTo>
                    <a:pt x="13410" y="54432"/>
                  </a:lnTo>
                  <a:lnTo>
                    <a:pt x="13471" y="52908"/>
                  </a:lnTo>
                  <a:lnTo>
                    <a:pt x="13410" y="52116"/>
                  </a:lnTo>
                  <a:lnTo>
                    <a:pt x="13350" y="51384"/>
                  </a:lnTo>
                  <a:lnTo>
                    <a:pt x="13106" y="49860"/>
                  </a:lnTo>
                  <a:lnTo>
                    <a:pt x="12801" y="48337"/>
                  </a:lnTo>
                  <a:lnTo>
                    <a:pt x="11948" y="45350"/>
                  </a:lnTo>
                  <a:lnTo>
                    <a:pt x="11582" y="43887"/>
                  </a:lnTo>
                  <a:lnTo>
                    <a:pt x="11155" y="42363"/>
                  </a:lnTo>
                  <a:lnTo>
                    <a:pt x="10850" y="40778"/>
                  </a:lnTo>
                  <a:lnTo>
                    <a:pt x="10607" y="39255"/>
                  </a:lnTo>
                  <a:lnTo>
                    <a:pt x="10546" y="37731"/>
                  </a:lnTo>
                  <a:lnTo>
                    <a:pt x="10546" y="36207"/>
                  </a:lnTo>
                  <a:lnTo>
                    <a:pt x="10668" y="35475"/>
                  </a:lnTo>
                  <a:lnTo>
                    <a:pt x="10789" y="34683"/>
                  </a:lnTo>
                  <a:lnTo>
                    <a:pt x="10911" y="33952"/>
                  </a:lnTo>
                  <a:lnTo>
                    <a:pt x="11094" y="33220"/>
                  </a:lnTo>
                  <a:lnTo>
                    <a:pt x="11521" y="31818"/>
                  </a:lnTo>
                  <a:lnTo>
                    <a:pt x="12130" y="30416"/>
                  </a:lnTo>
                  <a:lnTo>
                    <a:pt x="12435" y="29746"/>
                  </a:lnTo>
                  <a:lnTo>
                    <a:pt x="12679" y="29014"/>
                  </a:lnTo>
                  <a:lnTo>
                    <a:pt x="12923" y="28283"/>
                  </a:lnTo>
                  <a:lnTo>
                    <a:pt x="13045" y="27552"/>
                  </a:lnTo>
                  <a:lnTo>
                    <a:pt x="13167" y="26942"/>
                  </a:lnTo>
                  <a:lnTo>
                    <a:pt x="13167" y="26333"/>
                  </a:lnTo>
                  <a:lnTo>
                    <a:pt x="13106" y="25723"/>
                  </a:lnTo>
                  <a:lnTo>
                    <a:pt x="12984" y="25113"/>
                  </a:lnTo>
                  <a:lnTo>
                    <a:pt x="12557" y="23346"/>
                  </a:lnTo>
                  <a:lnTo>
                    <a:pt x="12252" y="21883"/>
                  </a:lnTo>
                  <a:lnTo>
                    <a:pt x="12496" y="22127"/>
                  </a:lnTo>
                  <a:lnTo>
                    <a:pt x="12740" y="22310"/>
                  </a:lnTo>
                  <a:lnTo>
                    <a:pt x="13045" y="22492"/>
                  </a:lnTo>
                  <a:lnTo>
                    <a:pt x="13289" y="22553"/>
                  </a:lnTo>
                  <a:lnTo>
                    <a:pt x="13593" y="22675"/>
                  </a:lnTo>
                  <a:lnTo>
                    <a:pt x="13898" y="22736"/>
                  </a:lnTo>
                  <a:lnTo>
                    <a:pt x="14508" y="22675"/>
                  </a:lnTo>
                  <a:lnTo>
                    <a:pt x="14812" y="22614"/>
                  </a:lnTo>
                  <a:lnTo>
                    <a:pt x="15117" y="22553"/>
                  </a:lnTo>
                  <a:lnTo>
                    <a:pt x="15422" y="22432"/>
                  </a:lnTo>
                  <a:lnTo>
                    <a:pt x="15666" y="22249"/>
                  </a:lnTo>
                  <a:lnTo>
                    <a:pt x="15910" y="22066"/>
                  </a:lnTo>
                  <a:lnTo>
                    <a:pt x="16092" y="21822"/>
                  </a:lnTo>
                  <a:lnTo>
                    <a:pt x="16275" y="21517"/>
                  </a:lnTo>
                  <a:lnTo>
                    <a:pt x="16458" y="21212"/>
                  </a:lnTo>
                  <a:lnTo>
                    <a:pt x="16153" y="21517"/>
                  </a:lnTo>
                  <a:lnTo>
                    <a:pt x="15910" y="21822"/>
                  </a:lnTo>
                  <a:lnTo>
                    <a:pt x="15544" y="22066"/>
                  </a:lnTo>
                  <a:lnTo>
                    <a:pt x="15178" y="22249"/>
                  </a:lnTo>
                  <a:lnTo>
                    <a:pt x="14812" y="22371"/>
                  </a:lnTo>
                  <a:lnTo>
                    <a:pt x="14386" y="22432"/>
                  </a:lnTo>
                  <a:lnTo>
                    <a:pt x="14020" y="22432"/>
                  </a:lnTo>
                  <a:lnTo>
                    <a:pt x="13593" y="22310"/>
                  </a:lnTo>
                  <a:lnTo>
                    <a:pt x="13289" y="22188"/>
                  </a:lnTo>
                  <a:lnTo>
                    <a:pt x="12984" y="22005"/>
                  </a:lnTo>
                  <a:lnTo>
                    <a:pt x="12679" y="21822"/>
                  </a:lnTo>
                  <a:lnTo>
                    <a:pt x="12435" y="21578"/>
                  </a:lnTo>
                  <a:lnTo>
                    <a:pt x="12252" y="21273"/>
                  </a:lnTo>
                  <a:lnTo>
                    <a:pt x="12069" y="20969"/>
                  </a:lnTo>
                  <a:lnTo>
                    <a:pt x="11948" y="20664"/>
                  </a:lnTo>
                  <a:lnTo>
                    <a:pt x="11826" y="20359"/>
                  </a:lnTo>
                  <a:lnTo>
                    <a:pt x="11765" y="19750"/>
                  </a:lnTo>
                  <a:lnTo>
                    <a:pt x="11826" y="19140"/>
                  </a:lnTo>
                  <a:lnTo>
                    <a:pt x="11887" y="18957"/>
                  </a:lnTo>
                  <a:lnTo>
                    <a:pt x="11887" y="18774"/>
                  </a:lnTo>
                  <a:lnTo>
                    <a:pt x="11887" y="18592"/>
                  </a:lnTo>
                  <a:lnTo>
                    <a:pt x="11826" y="18409"/>
                  </a:lnTo>
                  <a:lnTo>
                    <a:pt x="11643" y="18104"/>
                  </a:lnTo>
                  <a:lnTo>
                    <a:pt x="11765" y="18592"/>
                  </a:lnTo>
                  <a:lnTo>
                    <a:pt x="11765" y="18713"/>
                  </a:lnTo>
                  <a:lnTo>
                    <a:pt x="11765" y="18835"/>
                  </a:lnTo>
                  <a:lnTo>
                    <a:pt x="11643" y="19079"/>
                  </a:lnTo>
                  <a:lnTo>
                    <a:pt x="11521" y="19567"/>
                  </a:lnTo>
                  <a:lnTo>
                    <a:pt x="11521" y="20115"/>
                  </a:lnTo>
                  <a:lnTo>
                    <a:pt x="11582" y="20603"/>
                  </a:lnTo>
                  <a:lnTo>
                    <a:pt x="11765" y="21091"/>
                  </a:lnTo>
                  <a:lnTo>
                    <a:pt x="12009" y="21578"/>
                  </a:lnTo>
                  <a:lnTo>
                    <a:pt x="12069" y="21822"/>
                  </a:lnTo>
                  <a:lnTo>
                    <a:pt x="12069" y="22127"/>
                  </a:lnTo>
                  <a:lnTo>
                    <a:pt x="12130" y="22371"/>
                  </a:lnTo>
                  <a:lnTo>
                    <a:pt x="12130" y="22553"/>
                  </a:lnTo>
                  <a:lnTo>
                    <a:pt x="12130" y="22675"/>
                  </a:lnTo>
                  <a:lnTo>
                    <a:pt x="11887" y="23163"/>
                  </a:lnTo>
                  <a:lnTo>
                    <a:pt x="11216" y="24992"/>
                  </a:lnTo>
                  <a:lnTo>
                    <a:pt x="10729" y="25906"/>
                  </a:lnTo>
                  <a:lnTo>
                    <a:pt x="10241" y="26820"/>
                  </a:lnTo>
                  <a:lnTo>
                    <a:pt x="10058" y="27308"/>
                  </a:lnTo>
                  <a:lnTo>
                    <a:pt x="9875" y="27795"/>
                  </a:lnTo>
                  <a:lnTo>
                    <a:pt x="9631" y="28771"/>
                  </a:lnTo>
                  <a:lnTo>
                    <a:pt x="9448" y="29319"/>
                  </a:lnTo>
                  <a:lnTo>
                    <a:pt x="9266" y="29807"/>
                  </a:lnTo>
                  <a:lnTo>
                    <a:pt x="8778" y="30843"/>
                  </a:lnTo>
                  <a:lnTo>
                    <a:pt x="7681" y="32733"/>
                  </a:lnTo>
                  <a:lnTo>
                    <a:pt x="5669" y="36146"/>
                  </a:lnTo>
                  <a:lnTo>
                    <a:pt x="5487" y="36024"/>
                  </a:lnTo>
                  <a:lnTo>
                    <a:pt x="5426" y="36085"/>
                  </a:lnTo>
                  <a:lnTo>
                    <a:pt x="5365" y="36146"/>
                  </a:lnTo>
                  <a:lnTo>
                    <a:pt x="5426" y="36268"/>
                  </a:lnTo>
                  <a:lnTo>
                    <a:pt x="5547" y="36451"/>
                  </a:lnTo>
                  <a:lnTo>
                    <a:pt x="5608" y="36634"/>
                  </a:lnTo>
                  <a:lnTo>
                    <a:pt x="5608" y="36816"/>
                  </a:lnTo>
                  <a:lnTo>
                    <a:pt x="5608" y="37060"/>
                  </a:lnTo>
                  <a:lnTo>
                    <a:pt x="5487" y="37487"/>
                  </a:lnTo>
                  <a:lnTo>
                    <a:pt x="5121" y="38401"/>
                  </a:lnTo>
                  <a:lnTo>
                    <a:pt x="4633" y="39316"/>
                  </a:lnTo>
                  <a:lnTo>
                    <a:pt x="4511" y="39559"/>
                  </a:lnTo>
                  <a:lnTo>
                    <a:pt x="4450" y="39864"/>
                  </a:lnTo>
                  <a:lnTo>
                    <a:pt x="4267" y="40413"/>
                  </a:lnTo>
                  <a:lnTo>
                    <a:pt x="4085" y="41022"/>
                  </a:lnTo>
                  <a:lnTo>
                    <a:pt x="4024" y="41266"/>
                  </a:lnTo>
                  <a:lnTo>
                    <a:pt x="3902" y="41510"/>
                  </a:lnTo>
                  <a:lnTo>
                    <a:pt x="3841" y="41571"/>
                  </a:lnTo>
                  <a:lnTo>
                    <a:pt x="3780" y="41510"/>
                  </a:lnTo>
                  <a:lnTo>
                    <a:pt x="3780" y="41388"/>
                  </a:lnTo>
                  <a:lnTo>
                    <a:pt x="3780" y="41022"/>
                  </a:lnTo>
                  <a:lnTo>
                    <a:pt x="4024" y="39986"/>
                  </a:lnTo>
                  <a:lnTo>
                    <a:pt x="4024" y="39742"/>
                  </a:lnTo>
                  <a:lnTo>
                    <a:pt x="4024" y="39620"/>
                  </a:lnTo>
                  <a:lnTo>
                    <a:pt x="3902" y="39559"/>
                  </a:lnTo>
                  <a:lnTo>
                    <a:pt x="3780" y="39620"/>
                  </a:lnTo>
                  <a:lnTo>
                    <a:pt x="3719" y="39742"/>
                  </a:lnTo>
                  <a:lnTo>
                    <a:pt x="3536" y="39986"/>
                  </a:lnTo>
                  <a:lnTo>
                    <a:pt x="3414" y="40291"/>
                  </a:lnTo>
                  <a:lnTo>
                    <a:pt x="2926" y="41449"/>
                  </a:lnTo>
                  <a:lnTo>
                    <a:pt x="2744" y="41876"/>
                  </a:lnTo>
                  <a:lnTo>
                    <a:pt x="2622" y="42119"/>
                  </a:lnTo>
                  <a:lnTo>
                    <a:pt x="2439" y="42119"/>
                  </a:lnTo>
                  <a:lnTo>
                    <a:pt x="2378" y="42058"/>
                  </a:lnTo>
                  <a:lnTo>
                    <a:pt x="2378" y="41997"/>
                  </a:lnTo>
                  <a:lnTo>
                    <a:pt x="2439" y="41815"/>
                  </a:lnTo>
                  <a:lnTo>
                    <a:pt x="2622" y="41266"/>
                  </a:lnTo>
                  <a:lnTo>
                    <a:pt x="2866" y="40778"/>
                  </a:lnTo>
                  <a:lnTo>
                    <a:pt x="3048" y="40230"/>
                  </a:lnTo>
                  <a:lnTo>
                    <a:pt x="3170" y="39681"/>
                  </a:lnTo>
                  <a:lnTo>
                    <a:pt x="3170" y="39498"/>
                  </a:lnTo>
                  <a:lnTo>
                    <a:pt x="3109" y="39437"/>
                  </a:lnTo>
                  <a:lnTo>
                    <a:pt x="3048" y="39376"/>
                  </a:lnTo>
                  <a:lnTo>
                    <a:pt x="2987" y="39316"/>
                  </a:lnTo>
                  <a:lnTo>
                    <a:pt x="2926" y="39376"/>
                  </a:lnTo>
                  <a:lnTo>
                    <a:pt x="2744" y="39437"/>
                  </a:lnTo>
                  <a:lnTo>
                    <a:pt x="2561" y="39742"/>
                  </a:lnTo>
                  <a:lnTo>
                    <a:pt x="2317" y="40291"/>
                  </a:lnTo>
                  <a:lnTo>
                    <a:pt x="2073" y="40778"/>
                  </a:lnTo>
                  <a:lnTo>
                    <a:pt x="1829" y="41327"/>
                  </a:lnTo>
                  <a:lnTo>
                    <a:pt x="1585" y="41815"/>
                  </a:lnTo>
                  <a:lnTo>
                    <a:pt x="1403" y="41997"/>
                  </a:lnTo>
                  <a:lnTo>
                    <a:pt x="1281" y="41936"/>
                  </a:lnTo>
                  <a:lnTo>
                    <a:pt x="1281" y="41815"/>
                  </a:lnTo>
                  <a:lnTo>
                    <a:pt x="1342" y="41571"/>
                  </a:lnTo>
                  <a:lnTo>
                    <a:pt x="1403" y="41388"/>
                  </a:lnTo>
                  <a:lnTo>
                    <a:pt x="1646" y="40961"/>
                  </a:lnTo>
                  <a:lnTo>
                    <a:pt x="2195" y="39864"/>
                  </a:lnTo>
                  <a:lnTo>
                    <a:pt x="2317" y="39559"/>
                  </a:lnTo>
                  <a:lnTo>
                    <a:pt x="2378" y="39255"/>
                  </a:lnTo>
                  <a:lnTo>
                    <a:pt x="2378" y="39133"/>
                  </a:lnTo>
                  <a:lnTo>
                    <a:pt x="2195" y="39072"/>
                  </a:lnTo>
                  <a:lnTo>
                    <a:pt x="2134" y="39072"/>
                  </a:lnTo>
                  <a:lnTo>
                    <a:pt x="2012" y="39133"/>
                  </a:lnTo>
                  <a:lnTo>
                    <a:pt x="1890" y="39316"/>
                  </a:lnTo>
                  <a:lnTo>
                    <a:pt x="1646" y="39742"/>
                  </a:lnTo>
                  <a:lnTo>
                    <a:pt x="915" y="40717"/>
                  </a:lnTo>
                  <a:lnTo>
                    <a:pt x="671" y="40961"/>
                  </a:lnTo>
                  <a:lnTo>
                    <a:pt x="549" y="41022"/>
                  </a:lnTo>
                  <a:lnTo>
                    <a:pt x="549" y="40961"/>
                  </a:lnTo>
                  <a:lnTo>
                    <a:pt x="549" y="40839"/>
                  </a:lnTo>
                  <a:lnTo>
                    <a:pt x="671" y="40656"/>
                  </a:lnTo>
                  <a:lnTo>
                    <a:pt x="732" y="40474"/>
                  </a:lnTo>
                  <a:lnTo>
                    <a:pt x="976" y="40169"/>
                  </a:lnTo>
                  <a:lnTo>
                    <a:pt x="1464" y="39376"/>
                  </a:lnTo>
                  <a:lnTo>
                    <a:pt x="1890" y="38645"/>
                  </a:lnTo>
                  <a:lnTo>
                    <a:pt x="2073" y="38218"/>
                  </a:lnTo>
                  <a:lnTo>
                    <a:pt x="2195" y="37853"/>
                  </a:lnTo>
                  <a:lnTo>
                    <a:pt x="2195" y="37670"/>
                  </a:lnTo>
                  <a:lnTo>
                    <a:pt x="2073" y="37548"/>
                  </a:lnTo>
                  <a:lnTo>
                    <a:pt x="1890" y="37548"/>
                  </a:lnTo>
                  <a:lnTo>
                    <a:pt x="1707" y="37670"/>
                  </a:lnTo>
                  <a:lnTo>
                    <a:pt x="1342" y="37975"/>
                  </a:lnTo>
                  <a:lnTo>
                    <a:pt x="1037" y="38157"/>
                  </a:lnTo>
                  <a:lnTo>
                    <a:pt x="732" y="38279"/>
                  </a:lnTo>
                  <a:lnTo>
                    <a:pt x="549" y="38279"/>
                  </a:lnTo>
                  <a:lnTo>
                    <a:pt x="366" y="38218"/>
                  </a:lnTo>
                  <a:lnTo>
                    <a:pt x="305" y="38218"/>
                  </a:lnTo>
                  <a:lnTo>
                    <a:pt x="245" y="38157"/>
                  </a:lnTo>
                  <a:lnTo>
                    <a:pt x="305" y="38096"/>
                  </a:lnTo>
                  <a:lnTo>
                    <a:pt x="366" y="37975"/>
                  </a:lnTo>
                  <a:lnTo>
                    <a:pt x="976" y="37609"/>
                  </a:lnTo>
                  <a:lnTo>
                    <a:pt x="1403" y="37182"/>
                  </a:lnTo>
                  <a:lnTo>
                    <a:pt x="2317" y="36207"/>
                  </a:lnTo>
                  <a:lnTo>
                    <a:pt x="2805" y="35780"/>
                  </a:lnTo>
                  <a:lnTo>
                    <a:pt x="3048" y="35597"/>
                  </a:lnTo>
                  <a:lnTo>
                    <a:pt x="3353" y="35415"/>
                  </a:lnTo>
                  <a:lnTo>
                    <a:pt x="3780" y="35354"/>
                  </a:lnTo>
                  <a:lnTo>
                    <a:pt x="4024" y="35354"/>
                  </a:lnTo>
                  <a:lnTo>
                    <a:pt x="4206" y="35415"/>
                  </a:lnTo>
                  <a:lnTo>
                    <a:pt x="4389" y="35536"/>
                  </a:lnTo>
                  <a:lnTo>
                    <a:pt x="4511" y="35658"/>
                  </a:lnTo>
                  <a:lnTo>
                    <a:pt x="4633" y="35658"/>
                  </a:lnTo>
                  <a:lnTo>
                    <a:pt x="4694" y="35597"/>
                  </a:lnTo>
                  <a:lnTo>
                    <a:pt x="4694" y="35475"/>
                  </a:lnTo>
                  <a:lnTo>
                    <a:pt x="4633" y="35415"/>
                  </a:lnTo>
                  <a:lnTo>
                    <a:pt x="4450" y="35232"/>
                  </a:lnTo>
                  <a:lnTo>
                    <a:pt x="4206" y="35171"/>
                  </a:lnTo>
                  <a:lnTo>
                    <a:pt x="4389" y="34866"/>
                  </a:lnTo>
                  <a:lnTo>
                    <a:pt x="4511" y="34500"/>
                  </a:lnTo>
                  <a:lnTo>
                    <a:pt x="4755" y="33830"/>
                  </a:lnTo>
                  <a:lnTo>
                    <a:pt x="5060" y="32915"/>
                  </a:lnTo>
                  <a:lnTo>
                    <a:pt x="5304" y="32001"/>
                  </a:lnTo>
                  <a:lnTo>
                    <a:pt x="5730" y="30294"/>
                  </a:lnTo>
                  <a:lnTo>
                    <a:pt x="5974" y="29380"/>
                  </a:lnTo>
                  <a:lnTo>
                    <a:pt x="6340" y="28588"/>
                  </a:lnTo>
                  <a:lnTo>
                    <a:pt x="6584" y="27978"/>
                  </a:lnTo>
                  <a:lnTo>
                    <a:pt x="6949" y="27369"/>
                  </a:lnTo>
                  <a:lnTo>
                    <a:pt x="7498" y="26637"/>
                  </a:lnTo>
                  <a:lnTo>
                    <a:pt x="7742" y="26333"/>
                  </a:lnTo>
                  <a:lnTo>
                    <a:pt x="7864" y="25967"/>
                  </a:lnTo>
                  <a:lnTo>
                    <a:pt x="8108" y="25296"/>
                  </a:lnTo>
                  <a:lnTo>
                    <a:pt x="8351" y="23833"/>
                  </a:lnTo>
                  <a:lnTo>
                    <a:pt x="9144" y="20054"/>
                  </a:lnTo>
                  <a:lnTo>
                    <a:pt x="9327" y="18957"/>
                  </a:lnTo>
                  <a:lnTo>
                    <a:pt x="9448" y="17799"/>
                  </a:lnTo>
                  <a:lnTo>
                    <a:pt x="9448" y="17007"/>
                  </a:lnTo>
                  <a:lnTo>
                    <a:pt x="9570" y="16275"/>
                  </a:lnTo>
                  <a:lnTo>
                    <a:pt x="9631" y="15910"/>
                  </a:lnTo>
                  <a:lnTo>
                    <a:pt x="9753" y="15544"/>
                  </a:lnTo>
                  <a:lnTo>
                    <a:pt x="9936" y="15178"/>
                  </a:lnTo>
                  <a:lnTo>
                    <a:pt x="10180" y="14873"/>
                  </a:lnTo>
                  <a:lnTo>
                    <a:pt x="10424" y="14569"/>
                  </a:lnTo>
                  <a:lnTo>
                    <a:pt x="10668" y="14264"/>
                  </a:lnTo>
                  <a:lnTo>
                    <a:pt x="11338" y="13776"/>
                  </a:lnTo>
                  <a:lnTo>
                    <a:pt x="12009" y="13350"/>
                  </a:lnTo>
                  <a:lnTo>
                    <a:pt x="12862" y="12984"/>
                  </a:lnTo>
                  <a:lnTo>
                    <a:pt x="13776" y="12679"/>
                  </a:lnTo>
                  <a:lnTo>
                    <a:pt x="14690" y="12496"/>
                  </a:lnTo>
                  <a:lnTo>
                    <a:pt x="15117" y="12313"/>
                  </a:lnTo>
                  <a:lnTo>
                    <a:pt x="15300" y="12130"/>
                  </a:lnTo>
                  <a:lnTo>
                    <a:pt x="15483" y="11948"/>
                  </a:lnTo>
                  <a:lnTo>
                    <a:pt x="15605" y="11765"/>
                  </a:lnTo>
                  <a:lnTo>
                    <a:pt x="15727" y="11521"/>
                  </a:lnTo>
                  <a:lnTo>
                    <a:pt x="15788" y="11094"/>
                  </a:lnTo>
                  <a:lnTo>
                    <a:pt x="15849" y="10668"/>
                  </a:lnTo>
                  <a:lnTo>
                    <a:pt x="15788" y="10180"/>
                  </a:lnTo>
                  <a:close/>
                  <a:moveTo>
                    <a:pt x="17555" y="1"/>
                  </a:moveTo>
                  <a:lnTo>
                    <a:pt x="16824" y="123"/>
                  </a:lnTo>
                  <a:lnTo>
                    <a:pt x="16214" y="245"/>
                  </a:lnTo>
                  <a:lnTo>
                    <a:pt x="15666" y="488"/>
                  </a:lnTo>
                  <a:lnTo>
                    <a:pt x="15178" y="854"/>
                  </a:lnTo>
                  <a:lnTo>
                    <a:pt x="14751" y="1281"/>
                  </a:lnTo>
                  <a:lnTo>
                    <a:pt x="14508" y="1586"/>
                  </a:lnTo>
                  <a:lnTo>
                    <a:pt x="14325" y="1951"/>
                  </a:lnTo>
                  <a:lnTo>
                    <a:pt x="14020" y="2683"/>
                  </a:lnTo>
                  <a:lnTo>
                    <a:pt x="13837" y="3475"/>
                  </a:lnTo>
                  <a:lnTo>
                    <a:pt x="13776" y="4268"/>
                  </a:lnTo>
                  <a:lnTo>
                    <a:pt x="13776" y="5060"/>
                  </a:lnTo>
                  <a:lnTo>
                    <a:pt x="13837" y="5852"/>
                  </a:lnTo>
                  <a:lnTo>
                    <a:pt x="13959" y="6645"/>
                  </a:lnTo>
                  <a:lnTo>
                    <a:pt x="14142" y="7376"/>
                  </a:lnTo>
                  <a:lnTo>
                    <a:pt x="14386" y="8108"/>
                  </a:lnTo>
                  <a:lnTo>
                    <a:pt x="14751" y="8839"/>
                  </a:lnTo>
                  <a:lnTo>
                    <a:pt x="15056" y="9388"/>
                  </a:lnTo>
                  <a:lnTo>
                    <a:pt x="15300" y="9631"/>
                  </a:lnTo>
                  <a:lnTo>
                    <a:pt x="15544" y="9875"/>
                  </a:lnTo>
                  <a:lnTo>
                    <a:pt x="15605" y="9997"/>
                  </a:lnTo>
                  <a:lnTo>
                    <a:pt x="15605" y="10119"/>
                  </a:lnTo>
                  <a:lnTo>
                    <a:pt x="15605" y="10424"/>
                  </a:lnTo>
                  <a:lnTo>
                    <a:pt x="15605" y="11155"/>
                  </a:lnTo>
                  <a:lnTo>
                    <a:pt x="15544" y="11399"/>
                  </a:lnTo>
                  <a:lnTo>
                    <a:pt x="15422" y="11643"/>
                  </a:lnTo>
                  <a:lnTo>
                    <a:pt x="15239" y="11887"/>
                  </a:lnTo>
                  <a:lnTo>
                    <a:pt x="15056" y="12070"/>
                  </a:lnTo>
                  <a:lnTo>
                    <a:pt x="14690" y="12252"/>
                  </a:lnTo>
                  <a:lnTo>
                    <a:pt x="14325" y="12313"/>
                  </a:lnTo>
                  <a:lnTo>
                    <a:pt x="13532" y="12496"/>
                  </a:lnTo>
                  <a:lnTo>
                    <a:pt x="12801" y="12740"/>
                  </a:lnTo>
                  <a:lnTo>
                    <a:pt x="12069" y="12984"/>
                  </a:lnTo>
                  <a:lnTo>
                    <a:pt x="11399" y="13350"/>
                  </a:lnTo>
                  <a:lnTo>
                    <a:pt x="10729" y="13776"/>
                  </a:lnTo>
                  <a:lnTo>
                    <a:pt x="10180" y="14325"/>
                  </a:lnTo>
                  <a:lnTo>
                    <a:pt x="9753" y="14873"/>
                  </a:lnTo>
                  <a:lnTo>
                    <a:pt x="9570" y="15239"/>
                  </a:lnTo>
                  <a:lnTo>
                    <a:pt x="9388" y="15544"/>
                  </a:lnTo>
                  <a:lnTo>
                    <a:pt x="9266" y="15971"/>
                  </a:lnTo>
                  <a:lnTo>
                    <a:pt x="9205" y="16336"/>
                  </a:lnTo>
                  <a:lnTo>
                    <a:pt x="9144" y="16946"/>
                  </a:lnTo>
                  <a:lnTo>
                    <a:pt x="9083" y="17555"/>
                  </a:lnTo>
                  <a:lnTo>
                    <a:pt x="9022" y="18348"/>
                  </a:lnTo>
                  <a:lnTo>
                    <a:pt x="8961" y="19140"/>
                  </a:lnTo>
                  <a:lnTo>
                    <a:pt x="8778" y="19932"/>
                  </a:lnTo>
                  <a:lnTo>
                    <a:pt x="8108" y="23102"/>
                  </a:lnTo>
                  <a:lnTo>
                    <a:pt x="7803" y="24687"/>
                  </a:lnTo>
                  <a:lnTo>
                    <a:pt x="7742" y="25235"/>
                  </a:lnTo>
                  <a:lnTo>
                    <a:pt x="7559" y="25784"/>
                  </a:lnTo>
                  <a:lnTo>
                    <a:pt x="7376" y="26211"/>
                  </a:lnTo>
                  <a:lnTo>
                    <a:pt x="7071" y="26637"/>
                  </a:lnTo>
                  <a:lnTo>
                    <a:pt x="6767" y="27003"/>
                  </a:lnTo>
                  <a:lnTo>
                    <a:pt x="6523" y="27430"/>
                  </a:lnTo>
                  <a:lnTo>
                    <a:pt x="6218" y="27917"/>
                  </a:lnTo>
                  <a:lnTo>
                    <a:pt x="5974" y="28405"/>
                  </a:lnTo>
                  <a:lnTo>
                    <a:pt x="5608" y="29502"/>
                  </a:lnTo>
                  <a:lnTo>
                    <a:pt x="5304" y="30599"/>
                  </a:lnTo>
                  <a:lnTo>
                    <a:pt x="5060" y="31696"/>
                  </a:lnTo>
                  <a:lnTo>
                    <a:pt x="4755" y="33037"/>
                  </a:lnTo>
                  <a:lnTo>
                    <a:pt x="4572" y="33647"/>
                  </a:lnTo>
                  <a:lnTo>
                    <a:pt x="4389" y="34256"/>
                  </a:lnTo>
                  <a:lnTo>
                    <a:pt x="4267" y="34561"/>
                  </a:lnTo>
                  <a:lnTo>
                    <a:pt x="4085" y="34927"/>
                  </a:lnTo>
                  <a:lnTo>
                    <a:pt x="4024" y="35049"/>
                  </a:lnTo>
                  <a:lnTo>
                    <a:pt x="3902" y="35110"/>
                  </a:lnTo>
                  <a:lnTo>
                    <a:pt x="3597" y="35110"/>
                  </a:lnTo>
                  <a:lnTo>
                    <a:pt x="3292" y="35232"/>
                  </a:lnTo>
                  <a:lnTo>
                    <a:pt x="2987" y="35354"/>
                  </a:lnTo>
                  <a:lnTo>
                    <a:pt x="2683" y="35536"/>
                  </a:lnTo>
                  <a:lnTo>
                    <a:pt x="2439" y="35719"/>
                  </a:lnTo>
                  <a:lnTo>
                    <a:pt x="1890" y="36268"/>
                  </a:lnTo>
                  <a:lnTo>
                    <a:pt x="1464" y="36755"/>
                  </a:lnTo>
                  <a:lnTo>
                    <a:pt x="1037" y="37243"/>
                  </a:lnTo>
                  <a:lnTo>
                    <a:pt x="793" y="37426"/>
                  </a:lnTo>
                  <a:lnTo>
                    <a:pt x="488" y="37609"/>
                  </a:lnTo>
                  <a:lnTo>
                    <a:pt x="245" y="37792"/>
                  </a:lnTo>
                  <a:lnTo>
                    <a:pt x="123" y="37914"/>
                  </a:lnTo>
                  <a:lnTo>
                    <a:pt x="1" y="38036"/>
                  </a:lnTo>
                  <a:lnTo>
                    <a:pt x="1" y="38218"/>
                  </a:lnTo>
                  <a:lnTo>
                    <a:pt x="123" y="38401"/>
                  </a:lnTo>
                  <a:lnTo>
                    <a:pt x="366" y="38523"/>
                  </a:lnTo>
                  <a:lnTo>
                    <a:pt x="671" y="38523"/>
                  </a:lnTo>
                  <a:lnTo>
                    <a:pt x="976" y="38462"/>
                  </a:lnTo>
                  <a:lnTo>
                    <a:pt x="1220" y="38401"/>
                  </a:lnTo>
                  <a:lnTo>
                    <a:pt x="1464" y="38218"/>
                  </a:lnTo>
                  <a:lnTo>
                    <a:pt x="1646" y="38036"/>
                  </a:lnTo>
                  <a:lnTo>
                    <a:pt x="1829" y="37853"/>
                  </a:lnTo>
                  <a:lnTo>
                    <a:pt x="1890" y="37792"/>
                  </a:lnTo>
                  <a:lnTo>
                    <a:pt x="1951" y="37792"/>
                  </a:lnTo>
                  <a:lnTo>
                    <a:pt x="1890" y="38036"/>
                  </a:lnTo>
                  <a:lnTo>
                    <a:pt x="1829" y="38218"/>
                  </a:lnTo>
                  <a:lnTo>
                    <a:pt x="1403" y="39011"/>
                  </a:lnTo>
                  <a:lnTo>
                    <a:pt x="915" y="39803"/>
                  </a:lnTo>
                  <a:lnTo>
                    <a:pt x="427" y="40596"/>
                  </a:lnTo>
                  <a:lnTo>
                    <a:pt x="366" y="40778"/>
                  </a:lnTo>
                  <a:lnTo>
                    <a:pt x="305" y="40961"/>
                  </a:lnTo>
                  <a:lnTo>
                    <a:pt x="366" y="41144"/>
                  </a:lnTo>
                  <a:lnTo>
                    <a:pt x="488" y="41266"/>
                  </a:lnTo>
                  <a:lnTo>
                    <a:pt x="671" y="41266"/>
                  </a:lnTo>
                  <a:lnTo>
                    <a:pt x="854" y="41144"/>
                  </a:lnTo>
                  <a:lnTo>
                    <a:pt x="1098" y="40900"/>
                  </a:lnTo>
                  <a:lnTo>
                    <a:pt x="2012" y="39620"/>
                  </a:lnTo>
                  <a:lnTo>
                    <a:pt x="1281" y="41083"/>
                  </a:lnTo>
                  <a:lnTo>
                    <a:pt x="1098" y="41510"/>
                  </a:lnTo>
                  <a:lnTo>
                    <a:pt x="1037" y="41754"/>
                  </a:lnTo>
                  <a:lnTo>
                    <a:pt x="1037" y="41997"/>
                  </a:lnTo>
                  <a:lnTo>
                    <a:pt x="1098" y="42119"/>
                  </a:lnTo>
                  <a:lnTo>
                    <a:pt x="1220" y="42241"/>
                  </a:lnTo>
                  <a:lnTo>
                    <a:pt x="1403" y="42241"/>
                  </a:lnTo>
                  <a:lnTo>
                    <a:pt x="1525" y="42180"/>
                  </a:lnTo>
                  <a:lnTo>
                    <a:pt x="1707" y="42058"/>
                  </a:lnTo>
                  <a:lnTo>
                    <a:pt x="1829" y="41936"/>
                  </a:lnTo>
                  <a:lnTo>
                    <a:pt x="2012" y="41571"/>
                  </a:lnTo>
                  <a:lnTo>
                    <a:pt x="2317" y="40839"/>
                  </a:lnTo>
                  <a:lnTo>
                    <a:pt x="2561" y="40230"/>
                  </a:lnTo>
                  <a:lnTo>
                    <a:pt x="2744" y="39925"/>
                  </a:lnTo>
                  <a:lnTo>
                    <a:pt x="2926" y="39620"/>
                  </a:lnTo>
                  <a:lnTo>
                    <a:pt x="2866" y="39925"/>
                  </a:lnTo>
                  <a:lnTo>
                    <a:pt x="2805" y="40230"/>
                  </a:lnTo>
                  <a:lnTo>
                    <a:pt x="2561" y="40778"/>
                  </a:lnTo>
                  <a:lnTo>
                    <a:pt x="2256" y="41571"/>
                  </a:lnTo>
                  <a:lnTo>
                    <a:pt x="2134" y="41876"/>
                  </a:lnTo>
                  <a:lnTo>
                    <a:pt x="2134" y="42058"/>
                  </a:lnTo>
                  <a:lnTo>
                    <a:pt x="2195" y="42241"/>
                  </a:lnTo>
                  <a:lnTo>
                    <a:pt x="2317" y="42363"/>
                  </a:lnTo>
                  <a:lnTo>
                    <a:pt x="2622" y="42363"/>
                  </a:lnTo>
                  <a:lnTo>
                    <a:pt x="2744" y="42241"/>
                  </a:lnTo>
                  <a:lnTo>
                    <a:pt x="2926" y="41997"/>
                  </a:lnTo>
                  <a:lnTo>
                    <a:pt x="3109" y="41693"/>
                  </a:lnTo>
                  <a:lnTo>
                    <a:pt x="3414" y="40900"/>
                  </a:lnTo>
                  <a:lnTo>
                    <a:pt x="3719" y="40108"/>
                  </a:lnTo>
                  <a:lnTo>
                    <a:pt x="3597" y="40717"/>
                  </a:lnTo>
                  <a:lnTo>
                    <a:pt x="3536" y="41022"/>
                  </a:lnTo>
                  <a:lnTo>
                    <a:pt x="3536" y="41388"/>
                  </a:lnTo>
                  <a:lnTo>
                    <a:pt x="3536" y="41571"/>
                  </a:lnTo>
                  <a:lnTo>
                    <a:pt x="3597" y="41754"/>
                  </a:lnTo>
                  <a:lnTo>
                    <a:pt x="3780" y="41815"/>
                  </a:lnTo>
                  <a:lnTo>
                    <a:pt x="3902" y="41815"/>
                  </a:lnTo>
                  <a:lnTo>
                    <a:pt x="3963" y="41754"/>
                  </a:lnTo>
                  <a:lnTo>
                    <a:pt x="4085" y="41632"/>
                  </a:lnTo>
                  <a:lnTo>
                    <a:pt x="4206" y="41449"/>
                  </a:lnTo>
                  <a:lnTo>
                    <a:pt x="4328" y="41144"/>
                  </a:lnTo>
                  <a:lnTo>
                    <a:pt x="4694" y="39864"/>
                  </a:lnTo>
                  <a:lnTo>
                    <a:pt x="4938" y="39316"/>
                  </a:lnTo>
                  <a:lnTo>
                    <a:pt x="5243" y="38767"/>
                  </a:lnTo>
                  <a:lnTo>
                    <a:pt x="5547" y="37975"/>
                  </a:lnTo>
                  <a:lnTo>
                    <a:pt x="5730" y="37548"/>
                  </a:lnTo>
                  <a:lnTo>
                    <a:pt x="5852" y="37121"/>
                  </a:lnTo>
                  <a:lnTo>
                    <a:pt x="5852" y="36755"/>
                  </a:lnTo>
                  <a:lnTo>
                    <a:pt x="5852" y="36390"/>
                  </a:lnTo>
                  <a:lnTo>
                    <a:pt x="5791" y="36329"/>
                  </a:lnTo>
                  <a:lnTo>
                    <a:pt x="5791" y="36268"/>
                  </a:lnTo>
                  <a:lnTo>
                    <a:pt x="5913" y="36085"/>
                  </a:lnTo>
                  <a:lnTo>
                    <a:pt x="6218" y="35597"/>
                  </a:lnTo>
                  <a:lnTo>
                    <a:pt x="7620" y="33464"/>
                  </a:lnTo>
                  <a:lnTo>
                    <a:pt x="8351" y="32245"/>
                  </a:lnTo>
                  <a:lnTo>
                    <a:pt x="9083" y="30965"/>
                  </a:lnTo>
                  <a:lnTo>
                    <a:pt x="9388" y="30355"/>
                  </a:lnTo>
                  <a:lnTo>
                    <a:pt x="9692" y="29746"/>
                  </a:lnTo>
                  <a:lnTo>
                    <a:pt x="9936" y="29075"/>
                  </a:lnTo>
                  <a:lnTo>
                    <a:pt x="10119" y="28405"/>
                  </a:lnTo>
                  <a:lnTo>
                    <a:pt x="10241" y="27673"/>
                  </a:lnTo>
                  <a:lnTo>
                    <a:pt x="10363" y="27369"/>
                  </a:lnTo>
                  <a:lnTo>
                    <a:pt x="10546" y="27003"/>
                  </a:lnTo>
                  <a:lnTo>
                    <a:pt x="10911" y="26333"/>
                  </a:lnTo>
                  <a:lnTo>
                    <a:pt x="11277" y="25601"/>
                  </a:lnTo>
                  <a:lnTo>
                    <a:pt x="11765" y="24321"/>
                  </a:lnTo>
                  <a:lnTo>
                    <a:pt x="12252" y="22980"/>
                  </a:lnTo>
                  <a:lnTo>
                    <a:pt x="12496" y="24016"/>
                  </a:lnTo>
                  <a:lnTo>
                    <a:pt x="12740" y="25113"/>
                  </a:lnTo>
                  <a:lnTo>
                    <a:pt x="12862" y="25662"/>
                  </a:lnTo>
                  <a:lnTo>
                    <a:pt x="12923" y="26272"/>
                  </a:lnTo>
                  <a:lnTo>
                    <a:pt x="12923" y="26881"/>
                  </a:lnTo>
                  <a:lnTo>
                    <a:pt x="12801" y="27430"/>
                  </a:lnTo>
                  <a:lnTo>
                    <a:pt x="12618" y="28222"/>
                  </a:lnTo>
                  <a:lnTo>
                    <a:pt x="12374" y="29014"/>
                  </a:lnTo>
                  <a:lnTo>
                    <a:pt x="11765" y="30477"/>
                  </a:lnTo>
                  <a:lnTo>
                    <a:pt x="11155" y="32001"/>
                  </a:lnTo>
                  <a:lnTo>
                    <a:pt x="10729" y="33525"/>
                  </a:lnTo>
                  <a:lnTo>
                    <a:pt x="10546" y="34317"/>
                  </a:lnTo>
                  <a:lnTo>
                    <a:pt x="10363" y="35171"/>
                  </a:lnTo>
                  <a:lnTo>
                    <a:pt x="10302" y="35963"/>
                  </a:lnTo>
                  <a:lnTo>
                    <a:pt x="10241" y="36755"/>
                  </a:lnTo>
                  <a:lnTo>
                    <a:pt x="10180" y="37609"/>
                  </a:lnTo>
                  <a:lnTo>
                    <a:pt x="10241" y="38401"/>
                  </a:lnTo>
                  <a:lnTo>
                    <a:pt x="10302" y="39255"/>
                  </a:lnTo>
                  <a:lnTo>
                    <a:pt x="10424" y="40047"/>
                  </a:lnTo>
                  <a:lnTo>
                    <a:pt x="10668" y="41693"/>
                  </a:lnTo>
                  <a:lnTo>
                    <a:pt x="11033" y="43338"/>
                  </a:lnTo>
                  <a:lnTo>
                    <a:pt x="11948" y="46508"/>
                  </a:lnTo>
                  <a:lnTo>
                    <a:pt x="12374" y="48093"/>
                  </a:lnTo>
                  <a:lnTo>
                    <a:pt x="12740" y="49678"/>
                  </a:lnTo>
                  <a:lnTo>
                    <a:pt x="12984" y="51323"/>
                  </a:lnTo>
                  <a:lnTo>
                    <a:pt x="13045" y="52116"/>
                  </a:lnTo>
                  <a:lnTo>
                    <a:pt x="13106" y="52908"/>
                  </a:lnTo>
                  <a:lnTo>
                    <a:pt x="13045" y="54249"/>
                  </a:lnTo>
                  <a:lnTo>
                    <a:pt x="12984" y="55529"/>
                  </a:lnTo>
                  <a:lnTo>
                    <a:pt x="12801" y="57175"/>
                  </a:lnTo>
                  <a:lnTo>
                    <a:pt x="12679" y="58028"/>
                  </a:lnTo>
                  <a:lnTo>
                    <a:pt x="12618" y="58820"/>
                  </a:lnTo>
                  <a:lnTo>
                    <a:pt x="12618" y="59674"/>
                  </a:lnTo>
                  <a:lnTo>
                    <a:pt x="12679" y="60527"/>
                  </a:lnTo>
                  <a:lnTo>
                    <a:pt x="12801" y="61320"/>
                  </a:lnTo>
                  <a:lnTo>
                    <a:pt x="12923" y="62173"/>
                  </a:lnTo>
                  <a:lnTo>
                    <a:pt x="13289" y="63819"/>
                  </a:lnTo>
                  <a:lnTo>
                    <a:pt x="13654" y="65464"/>
                  </a:lnTo>
                  <a:lnTo>
                    <a:pt x="14447" y="68756"/>
                  </a:lnTo>
                  <a:lnTo>
                    <a:pt x="14812" y="70402"/>
                  </a:lnTo>
                  <a:lnTo>
                    <a:pt x="14934" y="71255"/>
                  </a:lnTo>
                  <a:lnTo>
                    <a:pt x="15056" y="72047"/>
                  </a:lnTo>
                  <a:lnTo>
                    <a:pt x="15117" y="72474"/>
                  </a:lnTo>
                  <a:lnTo>
                    <a:pt x="15056" y="72840"/>
                  </a:lnTo>
                  <a:lnTo>
                    <a:pt x="14873" y="73632"/>
                  </a:lnTo>
                  <a:lnTo>
                    <a:pt x="14569" y="74363"/>
                  </a:lnTo>
                  <a:lnTo>
                    <a:pt x="14203" y="75034"/>
                  </a:lnTo>
                  <a:lnTo>
                    <a:pt x="13837" y="75522"/>
                  </a:lnTo>
                  <a:lnTo>
                    <a:pt x="13410" y="75887"/>
                  </a:lnTo>
                  <a:lnTo>
                    <a:pt x="13289" y="76070"/>
                  </a:lnTo>
                  <a:lnTo>
                    <a:pt x="13289" y="76253"/>
                  </a:lnTo>
                  <a:lnTo>
                    <a:pt x="13289" y="76497"/>
                  </a:lnTo>
                  <a:lnTo>
                    <a:pt x="13410" y="76619"/>
                  </a:lnTo>
                  <a:lnTo>
                    <a:pt x="13593" y="76741"/>
                  </a:lnTo>
                  <a:lnTo>
                    <a:pt x="13776" y="76802"/>
                  </a:lnTo>
                  <a:lnTo>
                    <a:pt x="14264" y="76802"/>
                  </a:lnTo>
                  <a:lnTo>
                    <a:pt x="14508" y="76984"/>
                  </a:lnTo>
                  <a:lnTo>
                    <a:pt x="14812" y="77045"/>
                  </a:lnTo>
                  <a:lnTo>
                    <a:pt x="15239" y="77167"/>
                  </a:lnTo>
                  <a:lnTo>
                    <a:pt x="15605" y="77167"/>
                  </a:lnTo>
                  <a:lnTo>
                    <a:pt x="15971" y="77106"/>
                  </a:lnTo>
                  <a:lnTo>
                    <a:pt x="16092" y="77106"/>
                  </a:lnTo>
                  <a:lnTo>
                    <a:pt x="16214" y="77167"/>
                  </a:lnTo>
                  <a:lnTo>
                    <a:pt x="16397" y="77289"/>
                  </a:lnTo>
                  <a:lnTo>
                    <a:pt x="16580" y="77289"/>
                  </a:lnTo>
                  <a:lnTo>
                    <a:pt x="16946" y="77350"/>
                  </a:lnTo>
                  <a:lnTo>
                    <a:pt x="17311" y="77289"/>
                  </a:lnTo>
                  <a:lnTo>
                    <a:pt x="17433" y="77228"/>
                  </a:lnTo>
                  <a:lnTo>
                    <a:pt x="17494" y="77106"/>
                  </a:lnTo>
                  <a:lnTo>
                    <a:pt x="17555" y="76863"/>
                  </a:lnTo>
                  <a:lnTo>
                    <a:pt x="17677" y="76131"/>
                  </a:lnTo>
                  <a:lnTo>
                    <a:pt x="17677" y="75339"/>
                  </a:lnTo>
                  <a:lnTo>
                    <a:pt x="17738" y="76131"/>
                  </a:lnTo>
                  <a:lnTo>
                    <a:pt x="17799" y="76924"/>
                  </a:lnTo>
                  <a:lnTo>
                    <a:pt x="17860" y="77106"/>
                  </a:lnTo>
                  <a:lnTo>
                    <a:pt x="17921" y="77228"/>
                  </a:lnTo>
                  <a:lnTo>
                    <a:pt x="18043" y="77289"/>
                  </a:lnTo>
                  <a:lnTo>
                    <a:pt x="18226" y="77350"/>
                  </a:lnTo>
                  <a:lnTo>
                    <a:pt x="18470" y="77350"/>
                  </a:lnTo>
                  <a:lnTo>
                    <a:pt x="18835" y="77289"/>
                  </a:lnTo>
                  <a:lnTo>
                    <a:pt x="19140" y="77167"/>
                  </a:lnTo>
                  <a:lnTo>
                    <a:pt x="19262" y="77106"/>
                  </a:lnTo>
                  <a:lnTo>
                    <a:pt x="19384" y="77106"/>
                  </a:lnTo>
                  <a:lnTo>
                    <a:pt x="19750" y="77167"/>
                  </a:lnTo>
                  <a:lnTo>
                    <a:pt x="20176" y="77167"/>
                  </a:lnTo>
                  <a:lnTo>
                    <a:pt x="20542" y="77106"/>
                  </a:lnTo>
                  <a:lnTo>
                    <a:pt x="20847" y="76924"/>
                  </a:lnTo>
                  <a:lnTo>
                    <a:pt x="21152" y="76802"/>
                  </a:lnTo>
                  <a:lnTo>
                    <a:pt x="21578" y="76802"/>
                  </a:lnTo>
                  <a:lnTo>
                    <a:pt x="21761" y="76741"/>
                  </a:lnTo>
                  <a:lnTo>
                    <a:pt x="21944" y="76619"/>
                  </a:lnTo>
                  <a:lnTo>
                    <a:pt x="22066" y="76436"/>
                  </a:lnTo>
                  <a:lnTo>
                    <a:pt x="22127" y="76253"/>
                  </a:lnTo>
                  <a:lnTo>
                    <a:pt x="22066" y="76070"/>
                  </a:lnTo>
                  <a:lnTo>
                    <a:pt x="21883" y="75887"/>
                  </a:lnTo>
                  <a:lnTo>
                    <a:pt x="21639" y="75704"/>
                  </a:lnTo>
                  <a:lnTo>
                    <a:pt x="21395" y="75461"/>
                  </a:lnTo>
                  <a:lnTo>
                    <a:pt x="21030" y="74851"/>
                  </a:lnTo>
                  <a:lnTo>
                    <a:pt x="20725" y="74242"/>
                  </a:lnTo>
                  <a:lnTo>
                    <a:pt x="20481" y="73571"/>
                  </a:lnTo>
                  <a:lnTo>
                    <a:pt x="20298" y="72901"/>
                  </a:lnTo>
                  <a:lnTo>
                    <a:pt x="20237" y="72718"/>
                  </a:lnTo>
                  <a:lnTo>
                    <a:pt x="20237" y="72474"/>
                  </a:lnTo>
                  <a:lnTo>
                    <a:pt x="20298" y="72047"/>
                  </a:lnTo>
                  <a:lnTo>
                    <a:pt x="20420" y="71194"/>
                  </a:lnTo>
                  <a:lnTo>
                    <a:pt x="20603" y="70402"/>
                  </a:lnTo>
                  <a:lnTo>
                    <a:pt x="20908" y="68756"/>
                  </a:lnTo>
                  <a:lnTo>
                    <a:pt x="21334" y="67110"/>
                  </a:lnTo>
                  <a:lnTo>
                    <a:pt x="22127" y="63819"/>
                  </a:lnTo>
                  <a:lnTo>
                    <a:pt x="22432" y="62173"/>
                  </a:lnTo>
                  <a:lnTo>
                    <a:pt x="22736" y="60527"/>
                  </a:lnTo>
                  <a:lnTo>
                    <a:pt x="22736" y="59674"/>
                  </a:lnTo>
                  <a:lnTo>
                    <a:pt x="22736" y="58820"/>
                  </a:lnTo>
                  <a:lnTo>
                    <a:pt x="22675" y="57967"/>
                  </a:lnTo>
                  <a:lnTo>
                    <a:pt x="22554" y="57114"/>
                  </a:lnTo>
                  <a:lnTo>
                    <a:pt x="22371" y="55468"/>
                  </a:lnTo>
                  <a:lnTo>
                    <a:pt x="22310" y="53822"/>
                  </a:lnTo>
                  <a:lnTo>
                    <a:pt x="22310" y="52359"/>
                  </a:lnTo>
                  <a:lnTo>
                    <a:pt x="22432" y="50958"/>
                  </a:lnTo>
                  <a:lnTo>
                    <a:pt x="22675" y="49556"/>
                  </a:lnTo>
                  <a:lnTo>
                    <a:pt x="22980" y="48154"/>
                  </a:lnTo>
                  <a:lnTo>
                    <a:pt x="23894" y="44923"/>
                  </a:lnTo>
                  <a:lnTo>
                    <a:pt x="24321" y="43338"/>
                  </a:lnTo>
                  <a:lnTo>
                    <a:pt x="24687" y="41693"/>
                  </a:lnTo>
                  <a:lnTo>
                    <a:pt x="24931" y="40047"/>
                  </a:lnTo>
                  <a:lnTo>
                    <a:pt x="25114" y="38401"/>
                  </a:lnTo>
                  <a:lnTo>
                    <a:pt x="25175" y="37609"/>
                  </a:lnTo>
                  <a:lnTo>
                    <a:pt x="25175" y="36755"/>
                  </a:lnTo>
                  <a:lnTo>
                    <a:pt x="25114" y="35902"/>
                  </a:lnTo>
                  <a:lnTo>
                    <a:pt x="24992" y="35049"/>
                  </a:lnTo>
                  <a:lnTo>
                    <a:pt x="24870" y="34256"/>
                  </a:lnTo>
                  <a:lnTo>
                    <a:pt x="24626" y="33464"/>
                  </a:lnTo>
                  <a:lnTo>
                    <a:pt x="24199" y="31940"/>
                  </a:lnTo>
                  <a:lnTo>
                    <a:pt x="23894" y="31209"/>
                  </a:lnTo>
                  <a:lnTo>
                    <a:pt x="23590" y="30477"/>
                  </a:lnTo>
                  <a:lnTo>
                    <a:pt x="23285" y="29746"/>
                  </a:lnTo>
                  <a:lnTo>
                    <a:pt x="22980" y="29014"/>
                  </a:lnTo>
                  <a:lnTo>
                    <a:pt x="22736" y="28222"/>
                  </a:lnTo>
                  <a:lnTo>
                    <a:pt x="22554" y="27430"/>
                  </a:lnTo>
                  <a:lnTo>
                    <a:pt x="22432" y="26576"/>
                  </a:lnTo>
                  <a:lnTo>
                    <a:pt x="22493" y="25784"/>
                  </a:lnTo>
                  <a:lnTo>
                    <a:pt x="22614" y="25174"/>
                  </a:lnTo>
                  <a:lnTo>
                    <a:pt x="22736" y="24565"/>
                  </a:lnTo>
                  <a:lnTo>
                    <a:pt x="23163" y="22980"/>
                  </a:lnTo>
                  <a:lnTo>
                    <a:pt x="23529" y="24138"/>
                  </a:lnTo>
                  <a:lnTo>
                    <a:pt x="23955" y="25296"/>
                  </a:lnTo>
                  <a:lnTo>
                    <a:pt x="24260" y="25967"/>
                  </a:lnTo>
                  <a:lnTo>
                    <a:pt x="24565" y="26576"/>
                  </a:lnTo>
                  <a:lnTo>
                    <a:pt x="24870" y="27125"/>
                  </a:lnTo>
                  <a:lnTo>
                    <a:pt x="25114" y="27734"/>
                  </a:lnTo>
                  <a:lnTo>
                    <a:pt x="25418" y="29075"/>
                  </a:lnTo>
                  <a:lnTo>
                    <a:pt x="25662" y="29685"/>
                  </a:lnTo>
                  <a:lnTo>
                    <a:pt x="25967" y="30355"/>
                  </a:lnTo>
                  <a:lnTo>
                    <a:pt x="26637" y="31635"/>
                  </a:lnTo>
                  <a:lnTo>
                    <a:pt x="27369" y="32855"/>
                  </a:lnTo>
                  <a:lnTo>
                    <a:pt x="28832" y="35171"/>
                  </a:lnTo>
                  <a:lnTo>
                    <a:pt x="29441" y="36085"/>
                  </a:lnTo>
                  <a:lnTo>
                    <a:pt x="29563" y="36207"/>
                  </a:lnTo>
                  <a:lnTo>
                    <a:pt x="29563" y="36329"/>
                  </a:lnTo>
                  <a:lnTo>
                    <a:pt x="29502" y="36390"/>
                  </a:lnTo>
                  <a:lnTo>
                    <a:pt x="29502" y="36755"/>
                  </a:lnTo>
                  <a:lnTo>
                    <a:pt x="29502" y="37121"/>
                  </a:lnTo>
                  <a:lnTo>
                    <a:pt x="29624" y="37487"/>
                  </a:lnTo>
                  <a:lnTo>
                    <a:pt x="29868" y="38157"/>
                  </a:lnTo>
                  <a:lnTo>
                    <a:pt x="30538" y="39498"/>
                  </a:lnTo>
                  <a:lnTo>
                    <a:pt x="30660" y="39803"/>
                  </a:lnTo>
                  <a:lnTo>
                    <a:pt x="30721" y="40108"/>
                  </a:lnTo>
                  <a:lnTo>
                    <a:pt x="30904" y="40717"/>
                  </a:lnTo>
                  <a:lnTo>
                    <a:pt x="31026" y="41205"/>
                  </a:lnTo>
                  <a:lnTo>
                    <a:pt x="31148" y="41449"/>
                  </a:lnTo>
                  <a:lnTo>
                    <a:pt x="31270" y="41632"/>
                  </a:lnTo>
                  <a:lnTo>
                    <a:pt x="31453" y="41754"/>
                  </a:lnTo>
                  <a:lnTo>
                    <a:pt x="31636" y="41815"/>
                  </a:lnTo>
                  <a:lnTo>
                    <a:pt x="31757" y="41693"/>
                  </a:lnTo>
                  <a:lnTo>
                    <a:pt x="31879" y="41449"/>
                  </a:lnTo>
                  <a:lnTo>
                    <a:pt x="31818" y="41144"/>
                  </a:lnTo>
                  <a:lnTo>
                    <a:pt x="31757" y="40778"/>
                  </a:lnTo>
                  <a:lnTo>
                    <a:pt x="31636" y="40108"/>
                  </a:lnTo>
                  <a:lnTo>
                    <a:pt x="31940" y="40900"/>
                  </a:lnTo>
                  <a:lnTo>
                    <a:pt x="32245" y="41632"/>
                  </a:lnTo>
                  <a:lnTo>
                    <a:pt x="32428" y="41997"/>
                  </a:lnTo>
                  <a:lnTo>
                    <a:pt x="32611" y="42241"/>
                  </a:lnTo>
                  <a:lnTo>
                    <a:pt x="32733" y="42363"/>
                  </a:lnTo>
                  <a:lnTo>
                    <a:pt x="33038" y="42363"/>
                  </a:lnTo>
                  <a:lnTo>
                    <a:pt x="33159" y="42241"/>
                  </a:lnTo>
                  <a:lnTo>
                    <a:pt x="33220" y="42058"/>
                  </a:lnTo>
                  <a:lnTo>
                    <a:pt x="33220" y="41876"/>
                  </a:lnTo>
                  <a:lnTo>
                    <a:pt x="33098" y="41571"/>
                  </a:lnTo>
                  <a:lnTo>
                    <a:pt x="32794" y="40778"/>
                  </a:lnTo>
                  <a:lnTo>
                    <a:pt x="32550" y="40230"/>
                  </a:lnTo>
                  <a:lnTo>
                    <a:pt x="32489" y="39925"/>
                  </a:lnTo>
                  <a:lnTo>
                    <a:pt x="32428" y="39620"/>
                  </a:lnTo>
                  <a:lnTo>
                    <a:pt x="32611" y="39925"/>
                  </a:lnTo>
                  <a:lnTo>
                    <a:pt x="32794" y="40230"/>
                  </a:lnTo>
                  <a:lnTo>
                    <a:pt x="33098" y="40900"/>
                  </a:lnTo>
                  <a:lnTo>
                    <a:pt x="33403" y="41632"/>
                  </a:lnTo>
                  <a:lnTo>
                    <a:pt x="33586" y="41936"/>
                  </a:lnTo>
                  <a:lnTo>
                    <a:pt x="33708" y="42119"/>
                  </a:lnTo>
                  <a:lnTo>
                    <a:pt x="33830" y="42180"/>
                  </a:lnTo>
                  <a:lnTo>
                    <a:pt x="34013" y="42241"/>
                  </a:lnTo>
                  <a:lnTo>
                    <a:pt x="34135" y="42180"/>
                  </a:lnTo>
                  <a:lnTo>
                    <a:pt x="34257" y="42119"/>
                  </a:lnTo>
                  <a:lnTo>
                    <a:pt x="34318" y="41936"/>
                  </a:lnTo>
                  <a:lnTo>
                    <a:pt x="34318" y="41754"/>
                  </a:lnTo>
                  <a:lnTo>
                    <a:pt x="34257" y="41510"/>
                  </a:lnTo>
                  <a:lnTo>
                    <a:pt x="34074" y="41083"/>
                  </a:lnTo>
                  <a:lnTo>
                    <a:pt x="33342" y="39620"/>
                  </a:lnTo>
                  <a:lnTo>
                    <a:pt x="34257" y="40839"/>
                  </a:lnTo>
                  <a:lnTo>
                    <a:pt x="34500" y="41144"/>
                  </a:lnTo>
                  <a:lnTo>
                    <a:pt x="34683" y="41266"/>
                  </a:lnTo>
                  <a:lnTo>
                    <a:pt x="34866" y="41266"/>
                  </a:lnTo>
                  <a:lnTo>
                    <a:pt x="34927" y="41205"/>
                  </a:lnTo>
                  <a:lnTo>
                    <a:pt x="34988" y="41144"/>
                  </a:lnTo>
                  <a:lnTo>
                    <a:pt x="35049" y="40961"/>
                  </a:lnTo>
                  <a:lnTo>
                    <a:pt x="34988" y="40778"/>
                  </a:lnTo>
                  <a:lnTo>
                    <a:pt x="34927" y="40596"/>
                  </a:lnTo>
                  <a:lnTo>
                    <a:pt x="34439" y="39803"/>
                  </a:lnTo>
                  <a:lnTo>
                    <a:pt x="34013" y="39011"/>
                  </a:lnTo>
                  <a:lnTo>
                    <a:pt x="33586" y="38218"/>
                  </a:lnTo>
                  <a:lnTo>
                    <a:pt x="33464" y="38036"/>
                  </a:lnTo>
                  <a:lnTo>
                    <a:pt x="33403" y="37792"/>
                  </a:lnTo>
                  <a:lnTo>
                    <a:pt x="33525" y="37792"/>
                  </a:lnTo>
                  <a:lnTo>
                    <a:pt x="33647" y="37914"/>
                  </a:lnTo>
                  <a:lnTo>
                    <a:pt x="33830" y="38218"/>
                  </a:lnTo>
                  <a:lnTo>
                    <a:pt x="34074" y="38340"/>
                  </a:lnTo>
                  <a:lnTo>
                    <a:pt x="34257" y="38401"/>
                  </a:lnTo>
                  <a:lnTo>
                    <a:pt x="34744" y="38523"/>
                  </a:lnTo>
                  <a:lnTo>
                    <a:pt x="35049" y="38523"/>
                  </a:lnTo>
                  <a:lnTo>
                    <a:pt x="35171" y="38462"/>
                  </a:lnTo>
                  <a:lnTo>
                    <a:pt x="35293" y="38340"/>
                  </a:lnTo>
                  <a:lnTo>
                    <a:pt x="35354" y="38157"/>
                  </a:lnTo>
                  <a:lnTo>
                    <a:pt x="35293" y="38036"/>
                  </a:lnTo>
                  <a:lnTo>
                    <a:pt x="35232" y="37853"/>
                  </a:lnTo>
                  <a:lnTo>
                    <a:pt x="35049" y="37731"/>
                  </a:lnTo>
                  <a:lnTo>
                    <a:pt x="34744" y="37548"/>
                  </a:lnTo>
                  <a:lnTo>
                    <a:pt x="34500" y="37365"/>
                  </a:lnTo>
                  <a:lnTo>
                    <a:pt x="34013" y="36877"/>
                  </a:lnTo>
                  <a:lnTo>
                    <a:pt x="33586" y="36390"/>
                  </a:lnTo>
                  <a:lnTo>
                    <a:pt x="33098" y="35902"/>
                  </a:lnTo>
                  <a:lnTo>
                    <a:pt x="32550" y="35415"/>
                  </a:lnTo>
                  <a:lnTo>
                    <a:pt x="32184" y="35293"/>
                  </a:lnTo>
                  <a:lnTo>
                    <a:pt x="31879" y="35110"/>
                  </a:lnTo>
                  <a:lnTo>
                    <a:pt x="31392" y="35110"/>
                  </a:lnTo>
                  <a:lnTo>
                    <a:pt x="31270" y="34988"/>
                  </a:lnTo>
                  <a:lnTo>
                    <a:pt x="31148" y="34805"/>
                  </a:lnTo>
                  <a:lnTo>
                    <a:pt x="31026" y="34439"/>
                  </a:lnTo>
                  <a:lnTo>
                    <a:pt x="30721" y="33647"/>
                  </a:lnTo>
                  <a:lnTo>
                    <a:pt x="30538" y="32794"/>
                  </a:lnTo>
                  <a:lnTo>
                    <a:pt x="30112" y="31026"/>
                  </a:lnTo>
                  <a:lnTo>
                    <a:pt x="29868" y="29990"/>
                  </a:lnTo>
                  <a:lnTo>
                    <a:pt x="29563" y="28954"/>
                  </a:lnTo>
                  <a:lnTo>
                    <a:pt x="29380" y="28405"/>
                  </a:lnTo>
                  <a:lnTo>
                    <a:pt x="29136" y="27917"/>
                  </a:lnTo>
                  <a:lnTo>
                    <a:pt x="28893" y="27430"/>
                  </a:lnTo>
                  <a:lnTo>
                    <a:pt x="28588" y="27003"/>
                  </a:lnTo>
                  <a:lnTo>
                    <a:pt x="28222" y="26515"/>
                  </a:lnTo>
                  <a:lnTo>
                    <a:pt x="28039" y="26272"/>
                  </a:lnTo>
                  <a:lnTo>
                    <a:pt x="27856" y="25967"/>
                  </a:lnTo>
                  <a:lnTo>
                    <a:pt x="27674" y="25479"/>
                  </a:lnTo>
                  <a:lnTo>
                    <a:pt x="27552" y="24931"/>
                  </a:lnTo>
                  <a:lnTo>
                    <a:pt x="27308" y="23468"/>
                  </a:lnTo>
                  <a:lnTo>
                    <a:pt x="27003" y="22066"/>
                  </a:lnTo>
                  <a:lnTo>
                    <a:pt x="26698" y="20664"/>
                  </a:lnTo>
                  <a:lnTo>
                    <a:pt x="26455" y="19262"/>
                  </a:lnTo>
                  <a:lnTo>
                    <a:pt x="26333" y="18470"/>
                  </a:lnTo>
                  <a:lnTo>
                    <a:pt x="26272" y="17616"/>
                  </a:lnTo>
                  <a:lnTo>
                    <a:pt x="26211" y="17129"/>
                  </a:lnTo>
                  <a:lnTo>
                    <a:pt x="26211" y="16580"/>
                  </a:lnTo>
                  <a:lnTo>
                    <a:pt x="26028" y="15849"/>
                  </a:lnTo>
                  <a:lnTo>
                    <a:pt x="25906" y="15483"/>
                  </a:lnTo>
                  <a:lnTo>
                    <a:pt x="25784" y="15178"/>
                  </a:lnTo>
                  <a:lnTo>
                    <a:pt x="25540" y="14812"/>
                  </a:lnTo>
                  <a:lnTo>
                    <a:pt x="25357" y="14508"/>
                  </a:lnTo>
                  <a:lnTo>
                    <a:pt x="24809" y="13959"/>
                  </a:lnTo>
                  <a:lnTo>
                    <a:pt x="24199" y="13471"/>
                  </a:lnTo>
                  <a:lnTo>
                    <a:pt x="23468" y="13106"/>
                  </a:lnTo>
                  <a:lnTo>
                    <a:pt x="22797" y="12801"/>
                  </a:lnTo>
                  <a:lnTo>
                    <a:pt x="22005" y="12557"/>
                  </a:lnTo>
                  <a:lnTo>
                    <a:pt x="21273" y="12374"/>
                  </a:lnTo>
                  <a:lnTo>
                    <a:pt x="20908" y="12313"/>
                  </a:lnTo>
                  <a:lnTo>
                    <a:pt x="20542" y="12191"/>
                  </a:lnTo>
                  <a:lnTo>
                    <a:pt x="20237" y="12009"/>
                  </a:lnTo>
                  <a:lnTo>
                    <a:pt x="19993" y="11765"/>
                  </a:lnTo>
                  <a:lnTo>
                    <a:pt x="19811" y="11521"/>
                  </a:lnTo>
                  <a:lnTo>
                    <a:pt x="19750" y="11155"/>
                  </a:lnTo>
                  <a:lnTo>
                    <a:pt x="19689" y="10850"/>
                  </a:lnTo>
                  <a:lnTo>
                    <a:pt x="19689" y="10485"/>
                  </a:lnTo>
                  <a:lnTo>
                    <a:pt x="19689" y="10119"/>
                  </a:lnTo>
                  <a:lnTo>
                    <a:pt x="19750" y="9997"/>
                  </a:lnTo>
                  <a:lnTo>
                    <a:pt x="19872" y="9875"/>
                  </a:lnTo>
                  <a:lnTo>
                    <a:pt x="20359" y="9327"/>
                  </a:lnTo>
                  <a:lnTo>
                    <a:pt x="20664" y="8717"/>
                  </a:lnTo>
                  <a:lnTo>
                    <a:pt x="21030" y="8047"/>
                  </a:lnTo>
                  <a:lnTo>
                    <a:pt x="21273" y="7315"/>
                  </a:lnTo>
                  <a:lnTo>
                    <a:pt x="21395" y="6523"/>
                  </a:lnTo>
                  <a:lnTo>
                    <a:pt x="21517" y="5730"/>
                  </a:lnTo>
                  <a:lnTo>
                    <a:pt x="21578" y="4938"/>
                  </a:lnTo>
                  <a:lnTo>
                    <a:pt x="21578" y="4085"/>
                  </a:lnTo>
                  <a:lnTo>
                    <a:pt x="21456" y="3292"/>
                  </a:lnTo>
                  <a:lnTo>
                    <a:pt x="21273" y="2500"/>
                  </a:lnTo>
                  <a:lnTo>
                    <a:pt x="21030" y="1951"/>
                  </a:lnTo>
                  <a:lnTo>
                    <a:pt x="20725" y="1403"/>
                  </a:lnTo>
                  <a:lnTo>
                    <a:pt x="20298" y="976"/>
                  </a:lnTo>
                  <a:lnTo>
                    <a:pt x="19811" y="610"/>
                  </a:lnTo>
                  <a:lnTo>
                    <a:pt x="19506" y="428"/>
                  </a:lnTo>
                  <a:lnTo>
                    <a:pt x="19140" y="245"/>
                  </a:lnTo>
                  <a:lnTo>
                    <a:pt x="18774" y="123"/>
                  </a:lnTo>
                  <a:lnTo>
                    <a:pt x="18348" y="62"/>
                  </a:lnTo>
                  <a:lnTo>
                    <a:pt x="17555"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17;p17"/>
          <p:cNvGrpSpPr/>
          <p:nvPr/>
        </p:nvGrpSpPr>
        <p:grpSpPr>
          <a:xfrm>
            <a:off x="6971900" y="1140000"/>
            <a:ext cx="433800" cy="433800"/>
            <a:chOff x="5444475" y="717525"/>
            <a:chExt cx="433800" cy="433800"/>
          </a:xfrm>
        </p:grpSpPr>
        <p:sp>
          <p:nvSpPr>
            <p:cNvPr id="118" name="Google Shape;118;p17"/>
            <p:cNvSpPr/>
            <p:nvPr/>
          </p:nvSpPr>
          <p:spPr>
            <a:xfrm>
              <a:off x="5444475" y="717525"/>
              <a:ext cx="433800" cy="4338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557157" y="830208"/>
              <a:ext cx="208200" cy="208200"/>
            </a:xfrm>
            <a:prstGeom prst="ellipse">
              <a:avLst/>
            </a:prstGeom>
            <a:solidFill>
              <a:srgbClr val="0DB7C4">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606248" y="879298"/>
              <a:ext cx="110100" cy="110100"/>
            </a:xfrm>
            <a:prstGeom prst="ellipse">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 name="Google Shape;121;p17"/>
          <p:cNvGrpSpPr/>
          <p:nvPr/>
        </p:nvGrpSpPr>
        <p:grpSpPr>
          <a:xfrm>
            <a:off x="7374196" y="1941464"/>
            <a:ext cx="433800" cy="433800"/>
            <a:chOff x="5382800" y="412975"/>
            <a:chExt cx="433800" cy="433800"/>
          </a:xfrm>
        </p:grpSpPr>
        <p:sp>
          <p:nvSpPr>
            <p:cNvPr id="122" name="Google Shape;122;p17"/>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12;p17">
            <a:extLst>
              <a:ext uri="{FF2B5EF4-FFF2-40B4-BE49-F238E27FC236}">
                <a16:creationId xmlns:a16="http://schemas.microsoft.com/office/drawing/2014/main" id="{A7700EAC-BC4A-46C6-B120-0E7A76BCE599}"/>
              </a:ext>
            </a:extLst>
          </p:cNvPr>
          <p:cNvSpPr txBox="1">
            <a:spLocks/>
          </p:cNvSpPr>
          <p:nvPr/>
        </p:nvSpPr>
        <p:spPr>
          <a:xfrm>
            <a:off x="6701424" y="2901341"/>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spTree>
    <p:extLst>
      <p:ext uri="{BB962C8B-B14F-4D97-AF65-F5344CB8AC3E}">
        <p14:creationId xmlns:p14="http://schemas.microsoft.com/office/powerpoint/2010/main" val="2617788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78</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3" y="5598"/>
            <a:ext cx="7385177"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3200" b="1" dirty="0">
                <a:solidFill>
                  <a:schemeClr val="dk2"/>
                </a:solidFill>
                <a:latin typeface="Dosis"/>
                <a:sym typeface="Dosis"/>
              </a:rPr>
              <a:t>Tipo de movimiento de la reclamación</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82053" y="1227220"/>
            <a:ext cx="5101389" cy="32938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1800" dirty="0"/>
              <a:t>El valor de la variable debe estar en el catálogo de </a:t>
            </a:r>
            <a:r>
              <a:rPr lang="es-MX" sz="1800" b="1" dirty="0"/>
              <a:t>Tipo de movimiento</a:t>
            </a:r>
            <a:r>
              <a:rPr lang="es-MX" sz="1800" dirty="0"/>
              <a:t>.</a:t>
            </a:r>
          </a:p>
          <a:p>
            <a:pPr marL="76200">
              <a:spcBef>
                <a:spcPts val="600"/>
              </a:spcBef>
              <a:buSzPts val="2400"/>
            </a:pPr>
            <a:endParaRPr lang="es-MX" sz="1800" dirty="0"/>
          </a:p>
          <a:p>
            <a:pPr marL="76200">
              <a:spcBef>
                <a:spcPts val="600"/>
              </a:spcBef>
              <a:buSzPts val="2400"/>
            </a:pPr>
            <a:endParaRPr lang="es-MX" sz="1800" dirty="0"/>
          </a:p>
          <a:p>
            <a:pPr marL="76200">
              <a:spcBef>
                <a:spcPts val="600"/>
              </a:spcBef>
              <a:buSzPts val="2400"/>
            </a:pPr>
            <a:endParaRPr lang="es-MX" sz="1800" dirty="0"/>
          </a:p>
          <a:p>
            <a:pPr marL="76200">
              <a:spcBef>
                <a:spcPts val="600"/>
              </a:spcBef>
              <a:buSzPts val="2400"/>
            </a:pPr>
            <a:endParaRPr lang="es-MX" sz="1800" dirty="0"/>
          </a:p>
          <a:p>
            <a:pPr marL="76200">
              <a:spcBef>
                <a:spcPts val="600"/>
              </a:spcBef>
              <a:buSzPts val="2400"/>
            </a:pPr>
            <a:endParaRPr lang="es-MX" sz="1800" dirty="0"/>
          </a:p>
          <a:p>
            <a:pPr marL="361950" indent="-285750" algn="just">
              <a:spcBef>
                <a:spcPts val="600"/>
              </a:spcBef>
              <a:buSzPts val="2400"/>
              <a:buFont typeface="Arial" panose="020B0604020202020204" pitchFamily="34" charset="0"/>
              <a:buChar char="•"/>
            </a:pPr>
            <a:r>
              <a:rPr lang="es-MX" sz="1800" dirty="0"/>
              <a:t>Debe existir un Tipo de Reclamación inicial (I) para cada siniestro reportado.</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2" name="Tabla 31">
            <a:extLst>
              <a:ext uri="{FF2B5EF4-FFF2-40B4-BE49-F238E27FC236}">
                <a16:creationId xmlns:a16="http://schemas.microsoft.com/office/drawing/2014/main" id="{3FBFA4F0-0E04-44EF-A168-490FF129E822}"/>
              </a:ext>
            </a:extLst>
          </p:cNvPr>
          <p:cNvGraphicFramePr>
            <a:graphicFrameLocks noGrp="1"/>
          </p:cNvGraphicFramePr>
          <p:nvPr>
            <p:extLst>
              <p:ext uri="{D42A27DB-BD31-4B8C-83A1-F6EECF244321}">
                <p14:modId xmlns:p14="http://schemas.microsoft.com/office/powerpoint/2010/main" val="1516053069"/>
              </p:ext>
            </p:extLst>
          </p:nvPr>
        </p:nvGraphicFramePr>
        <p:xfrm>
          <a:off x="1662699" y="2428625"/>
          <a:ext cx="3402596" cy="836352"/>
        </p:xfrm>
        <a:graphic>
          <a:graphicData uri="http://schemas.openxmlformats.org/drawingml/2006/table">
            <a:tbl>
              <a:tblPr>
                <a:tableStyleId>{E8B1032C-EA38-4F05-BA0D-38AFFFC7BED3}</a:tableStyleId>
              </a:tblPr>
              <a:tblGrid>
                <a:gridCol w="808764">
                  <a:extLst>
                    <a:ext uri="{9D8B030D-6E8A-4147-A177-3AD203B41FA5}">
                      <a16:colId xmlns:a16="http://schemas.microsoft.com/office/drawing/2014/main" val="3102135621"/>
                    </a:ext>
                  </a:extLst>
                </a:gridCol>
                <a:gridCol w="2593832">
                  <a:extLst>
                    <a:ext uri="{9D8B030D-6E8A-4147-A177-3AD203B41FA5}">
                      <a16:colId xmlns:a16="http://schemas.microsoft.com/office/drawing/2014/main" val="4187839015"/>
                    </a:ext>
                  </a:extLst>
                </a:gridCol>
              </a:tblGrid>
              <a:tr h="278784">
                <a:tc>
                  <a:txBody>
                    <a:bodyPr/>
                    <a:lstStyle/>
                    <a:p>
                      <a:pPr indent="182880" algn="ctr">
                        <a:lnSpc>
                          <a:spcPts val="1240"/>
                        </a:lnSpc>
                        <a:spcAft>
                          <a:spcPts val="505"/>
                        </a:spcAft>
                      </a:pPr>
                      <a:r>
                        <a:rPr lang="es-ES" sz="1400" b="1" dirty="0">
                          <a:solidFill>
                            <a:srgbClr val="000000"/>
                          </a:solidFill>
                          <a:effectLst/>
                          <a:latin typeface="Soberana Sans" panose="02000000000000000000" pitchFamily="50" charset="0"/>
                          <a:ea typeface="Times New Roman" panose="02020603050405020304" pitchFamily="18" charset="0"/>
                        </a:rPr>
                        <a:t>Clave</a:t>
                      </a:r>
                      <a:endParaRPr lang="es-MX" sz="14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240"/>
                        </a:lnSpc>
                        <a:spcAft>
                          <a:spcPts val="505"/>
                        </a:spcAft>
                      </a:pPr>
                      <a:r>
                        <a:rPr lang="es-ES" sz="1400" b="1" dirty="0">
                          <a:solidFill>
                            <a:srgbClr val="000000"/>
                          </a:solidFill>
                          <a:effectLst/>
                          <a:latin typeface="Soberana Sans" panose="02000000000000000000" pitchFamily="50" charset="0"/>
                          <a:ea typeface="Times New Roman" panose="02020603050405020304" pitchFamily="18" charset="0"/>
                        </a:rPr>
                        <a:t>Tipo de Reclamación</a:t>
                      </a:r>
                      <a:endParaRPr lang="es-MX" sz="140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3009090066"/>
                  </a:ext>
                </a:extLst>
              </a:tr>
              <a:tr h="278784">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C</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Complemento</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2996638485"/>
                  </a:ext>
                </a:extLst>
              </a:tr>
              <a:tr h="278784">
                <a:tc>
                  <a:txBody>
                    <a:bodyPr/>
                    <a:lstStyle/>
                    <a:p>
                      <a:pPr algn="ctr"/>
                      <a:r>
                        <a:rPr lang="es-ES" sz="140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I</a:t>
                      </a:r>
                      <a:endParaRPr lang="es-MX" sz="2400">
                        <a:solidFill>
                          <a:srgbClr val="000000"/>
                        </a:solidFill>
                        <a:effectLst/>
                        <a:latin typeface="Times New Roman" panose="02020603050405020304" pitchFamily="18" charset="0"/>
                        <a:ea typeface="Times New Roman" panose="02020603050405020304" pitchFamily="18" charset="0"/>
                      </a:endParaRPr>
                    </a:p>
                  </a:txBody>
                  <a:tcPr marL="44450" marR="44450" marT="0" marB="0"/>
                </a:tc>
                <a:tc>
                  <a:txBody>
                    <a:bodyPr/>
                    <a:lstStyle/>
                    <a:p>
                      <a:r>
                        <a:rPr lang="es-ES" sz="140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Inicial</a:t>
                      </a:r>
                      <a:endParaRPr lang="es-MX" sz="24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tc>
                <a:extLst>
                  <a:ext uri="{0D108BD9-81ED-4DB2-BD59-A6C34878D82A}">
                    <a16:rowId xmlns:a16="http://schemas.microsoft.com/office/drawing/2014/main" val="3834032973"/>
                  </a:ext>
                </a:extLst>
              </a:tr>
            </a:tbl>
          </a:graphicData>
        </a:graphic>
      </p:graphicFrame>
    </p:spTree>
    <p:extLst>
      <p:ext uri="{BB962C8B-B14F-4D97-AF65-F5344CB8AC3E}">
        <p14:creationId xmlns:p14="http://schemas.microsoft.com/office/powerpoint/2010/main" val="2333655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3" name="Google Shape;496;p41">
            <a:extLst>
              <a:ext uri="{FF2B5EF4-FFF2-40B4-BE49-F238E27FC236}">
                <a16:creationId xmlns:a16="http://schemas.microsoft.com/office/drawing/2014/main" id="{78960B51-35DB-4E65-98BD-20CF69BE76CB}"/>
              </a:ext>
            </a:extLst>
          </p:cNvPr>
          <p:cNvSpPr/>
          <p:nvPr/>
        </p:nvSpPr>
        <p:spPr>
          <a:xfrm>
            <a:off x="5943600" y="1404569"/>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2" name="Google Shape;496;p41">
            <a:extLst>
              <a:ext uri="{FF2B5EF4-FFF2-40B4-BE49-F238E27FC236}">
                <a16:creationId xmlns:a16="http://schemas.microsoft.com/office/drawing/2014/main" id="{D51A5395-BCC3-496C-BD32-0D41DA77309F}"/>
              </a:ext>
            </a:extLst>
          </p:cNvPr>
          <p:cNvSpPr/>
          <p:nvPr/>
        </p:nvSpPr>
        <p:spPr>
          <a:xfrm>
            <a:off x="5943600" y="3118292"/>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1" name="Google Shape;496;p41">
            <a:extLst>
              <a:ext uri="{FF2B5EF4-FFF2-40B4-BE49-F238E27FC236}">
                <a16:creationId xmlns:a16="http://schemas.microsoft.com/office/drawing/2014/main" id="{C2FF2D24-1CC6-43F8-9EA2-DA9B938CD1D0}"/>
              </a:ext>
            </a:extLst>
          </p:cNvPr>
          <p:cNvSpPr/>
          <p:nvPr/>
        </p:nvSpPr>
        <p:spPr>
          <a:xfrm>
            <a:off x="0" y="3084080"/>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Link de manuales, catálogos  y presentaciones:</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https://www.cnsf.gob.mx/Sistemas/Paginas/InformacionEstadistica.aspx</a:t>
            </a:r>
          </a:p>
        </p:txBody>
      </p:sp>
      <p:sp>
        <p:nvSpPr>
          <p:cNvPr id="493" name="Google Shape;493;p41"/>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t>Gracias</a:t>
            </a:r>
            <a:endParaRPr sz="4800" b="1" dirty="0"/>
          </a:p>
        </p:txBody>
      </p:sp>
      <p:sp>
        <p:nvSpPr>
          <p:cNvPr id="494" name="Google Shape;494;p4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79</a:t>
            </a:fld>
            <a:endParaRPr/>
          </a:p>
        </p:txBody>
      </p:sp>
      <p:sp>
        <p:nvSpPr>
          <p:cNvPr id="496" name="Google Shape;496;p41"/>
          <p:cNvSpPr/>
          <p:nvPr/>
        </p:nvSpPr>
        <p:spPr>
          <a:xfrm>
            <a:off x="0" y="1399495"/>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Ricardo Sevilla       </a:t>
            </a:r>
            <a:r>
              <a:rPr lang="es-MX" sz="1100" dirty="0">
                <a:solidFill>
                  <a:schemeClr val="dk1"/>
                </a:solidFill>
                <a:latin typeface="Source Sans Pro"/>
                <a:ea typeface="Source Sans Pro"/>
                <a:cs typeface="Source Sans Pro"/>
                <a:sym typeface="Source Sans Pro"/>
              </a:rPr>
              <a:t>RSevilla@cnsf.gob.mx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Aldo Hernandez    </a:t>
            </a:r>
            <a:r>
              <a:rPr lang="es-MX" sz="1100" dirty="0">
                <a:solidFill>
                  <a:schemeClr val="dk1"/>
                </a:solidFill>
                <a:latin typeface="Source Sans Pro"/>
                <a:ea typeface="Source Sans Pro"/>
                <a:cs typeface="Source Sans Pro"/>
                <a:sym typeface="Source Sans Pro"/>
              </a:rPr>
              <a:t>ARHernandez@cnsf.gob.mx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Karina Luna             </a:t>
            </a:r>
            <a:r>
              <a:rPr lang="es-MX" sz="1100" dirty="0">
                <a:solidFill>
                  <a:schemeClr val="dk1"/>
                </a:solidFill>
                <a:latin typeface="Source Sans Pro"/>
                <a:ea typeface="Source Sans Pro"/>
                <a:cs typeface="Source Sans Pro"/>
                <a:sym typeface="Source Sans Pro"/>
              </a:rPr>
              <a:t>KLuna@cnsf.gob.mx</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499" name="Google Shape;499;p41"/>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rot="-5400000">
            <a:off x="3285625" y="1914006"/>
            <a:ext cx="2417100" cy="2417100"/>
          </a:xfrm>
          <a:prstGeom prst="pie">
            <a:avLst>
              <a:gd name="adj1" fmla="val 10788866"/>
              <a:gd name="adj2" fmla="val 162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3690657" y="2214203"/>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C</a:t>
            </a:r>
            <a:endParaRPr b="1" i="0" dirty="0">
              <a:ln>
                <a:noFill/>
              </a:ln>
              <a:solidFill>
                <a:schemeClr val="lt1"/>
              </a:solidFill>
              <a:latin typeface="Dosis"/>
            </a:endParaRPr>
          </a:p>
        </p:txBody>
      </p:sp>
      <p:sp>
        <p:nvSpPr>
          <p:cNvPr id="505" name="Google Shape;505;p41"/>
          <p:cNvSpPr/>
          <p:nvPr/>
        </p:nvSpPr>
        <p:spPr>
          <a:xfrm>
            <a:off x="3807513" y="3348952"/>
            <a:ext cx="289660" cy="455171"/>
          </a:xfrm>
          <a:prstGeom prst="rect">
            <a:avLst/>
          </a:prstGeom>
        </p:spPr>
        <p:txBody>
          <a:bodyPr>
            <a:prstTxWarp prst="textPlain">
              <a:avLst/>
            </a:prstTxWarp>
          </a:bodyPr>
          <a:lstStyle/>
          <a:p>
            <a:pPr lvl="0" algn="ctr"/>
            <a:r>
              <a:rPr lang="es-MX" b="1" dirty="0">
                <a:solidFill>
                  <a:schemeClr val="lt1"/>
                </a:solidFill>
                <a:latin typeface="Dosis"/>
              </a:rPr>
              <a:t>L</a:t>
            </a:r>
            <a:endParaRPr b="1" i="0" dirty="0">
              <a:ln>
                <a:noFill/>
              </a:ln>
              <a:solidFill>
                <a:schemeClr val="lt1"/>
              </a:solidFill>
              <a:latin typeface="Dosis"/>
            </a:endParaRPr>
          </a:p>
        </p:txBody>
      </p:sp>
      <p:sp>
        <p:nvSpPr>
          <p:cNvPr id="21" name="Rectángulo 20">
            <a:extLst>
              <a:ext uri="{FF2B5EF4-FFF2-40B4-BE49-F238E27FC236}">
                <a16:creationId xmlns:a16="http://schemas.microsoft.com/office/drawing/2014/main" id="{FE4C0AEB-8AAF-4CEE-86DE-A3313D7474C8}"/>
              </a:ext>
            </a:extLst>
          </p:cNvPr>
          <p:cNvSpPr/>
          <p:nvPr/>
        </p:nvSpPr>
        <p:spPr>
          <a:xfrm>
            <a:off x="5811567" y="1615498"/>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sp>
        <p:nvSpPr>
          <p:cNvPr id="22" name="Rectángulo 21">
            <a:extLst>
              <a:ext uri="{FF2B5EF4-FFF2-40B4-BE49-F238E27FC236}">
                <a16:creationId xmlns:a16="http://schemas.microsoft.com/office/drawing/2014/main" id="{3631BB1F-A0EB-4D73-B4A3-D0F39B806E5F}"/>
              </a:ext>
            </a:extLst>
          </p:cNvPr>
          <p:cNvSpPr/>
          <p:nvPr/>
        </p:nvSpPr>
        <p:spPr>
          <a:xfrm>
            <a:off x="5835629" y="1886023"/>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pic>
        <p:nvPicPr>
          <p:cNvPr id="24" name="Imagen 23" descr="Un letrero de color blanco&#10;&#10;Descripción generada automáticamente con confianza baja">
            <a:extLst>
              <a:ext uri="{FF2B5EF4-FFF2-40B4-BE49-F238E27FC236}">
                <a16:creationId xmlns:a16="http://schemas.microsoft.com/office/drawing/2014/main" id="{EAF8AFC8-A2E2-4143-A3B5-BBC04CF387E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3720" b="50000"/>
          <a:stretch/>
        </p:blipFill>
        <p:spPr>
          <a:xfrm>
            <a:off x="7480756" y="1624420"/>
            <a:ext cx="246793" cy="246191"/>
          </a:xfrm>
          <a:prstGeom prst="rect">
            <a:avLst/>
          </a:prstGeom>
        </p:spPr>
      </p:pic>
      <p:pic>
        <p:nvPicPr>
          <p:cNvPr id="25" name="Imagen 24" descr="Un letrero de color blanco&#10;&#10;Descripción generada automáticamente con confianza baja">
            <a:extLst>
              <a:ext uri="{FF2B5EF4-FFF2-40B4-BE49-F238E27FC236}">
                <a16:creationId xmlns:a16="http://schemas.microsoft.com/office/drawing/2014/main" id="{B9CF1E69-586A-4222-9301-A28E6BCA1093}"/>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54" t="-897" r="55274" b="50897"/>
          <a:stretch/>
        </p:blipFill>
        <p:spPr>
          <a:xfrm>
            <a:off x="7528882" y="1927923"/>
            <a:ext cx="210700" cy="210186"/>
          </a:xfrm>
          <a:prstGeom prst="rect">
            <a:avLst/>
          </a:prstGeom>
        </p:spPr>
      </p:pic>
      <p:pic>
        <p:nvPicPr>
          <p:cNvPr id="26" name="Imagen 25" descr="Forma&#10;&#10;Descripción generada automáticamente con confianza baja">
            <a:extLst>
              <a:ext uri="{FF2B5EF4-FFF2-40B4-BE49-F238E27FC236}">
                <a16:creationId xmlns:a16="http://schemas.microsoft.com/office/drawing/2014/main" id="{73D4AADA-17D7-48AE-9EFA-0D12049F376E}"/>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18370" y="2495111"/>
            <a:ext cx="233241" cy="233241"/>
          </a:xfrm>
          <a:prstGeom prst="rect">
            <a:avLst/>
          </a:prstGeom>
        </p:spPr>
      </p:pic>
      <p:sp>
        <p:nvSpPr>
          <p:cNvPr id="27" name="Rectángulo 26">
            <a:extLst>
              <a:ext uri="{FF2B5EF4-FFF2-40B4-BE49-F238E27FC236}">
                <a16:creationId xmlns:a16="http://schemas.microsoft.com/office/drawing/2014/main" id="{2C3A8174-7D0B-45A0-8079-C405213074FE}"/>
              </a:ext>
            </a:extLst>
          </p:cNvPr>
          <p:cNvSpPr/>
          <p:nvPr/>
        </p:nvSpPr>
        <p:spPr>
          <a:xfrm>
            <a:off x="5883758" y="2159735"/>
            <a:ext cx="1582196"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@CNSF.gob.mx</a:t>
            </a:r>
          </a:p>
        </p:txBody>
      </p:sp>
      <p:sp>
        <p:nvSpPr>
          <p:cNvPr id="28" name="Rectángulo 27">
            <a:extLst>
              <a:ext uri="{FF2B5EF4-FFF2-40B4-BE49-F238E27FC236}">
                <a16:creationId xmlns:a16="http://schemas.microsoft.com/office/drawing/2014/main" id="{8FFD2755-C916-4766-8438-C3C3879D4568}"/>
              </a:ext>
            </a:extLst>
          </p:cNvPr>
          <p:cNvSpPr/>
          <p:nvPr/>
        </p:nvSpPr>
        <p:spPr>
          <a:xfrm>
            <a:off x="5955944" y="2381546"/>
            <a:ext cx="1555035" cy="369332"/>
          </a:xfrm>
          <a:prstGeom prst="rect">
            <a:avLst/>
          </a:prstGeom>
        </p:spPr>
        <p:txBody>
          <a:bodyPr wrap="square">
            <a:spAutoFit/>
          </a:bodyPr>
          <a:lstStyle/>
          <a:p>
            <a:pPr algn="r"/>
            <a:r>
              <a:rPr lang="es-MX" sz="900" b="1" dirty="0">
                <a:solidFill>
                  <a:srgbClr val="766C42"/>
                </a:solidFill>
                <a:latin typeface="Montserrat" panose="00000500000000000000" pitchFamily="2" charset="0"/>
              </a:rPr>
              <a:t>Comisión Nacional de Seguros y Fianzas</a:t>
            </a:r>
          </a:p>
        </p:txBody>
      </p:sp>
      <p:pic>
        <p:nvPicPr>
          <p:cNvPr id="29" name="Imagen 28">
            <a:extLst>
              <a:ext uri="{FF2B5EF4-FFF2-40B4-BE49-F238E27FC236}">
                <a16:creationId xmlns:a16="http://schemas.microsoft.com/office/drawing/2014/main" id="{7B02DCF2-28D8-4C86-9054-DA1939710508}"/>
              </a:ext>
            </a:extLst>
          </p:cNvPr>
          <p:cNvPicPr>
            <a:picLocks noChangeAspect="1"/>
          </p:cNvPicPr>
          <p:nvPr/>
        </p:nvPicPr>
        <p:blipFill>
          <a:blip r:embed="rId5"/>
          <a:stretch>
            <a:fillRect/>
          </a:stretch>
        </p:blipFill>
        <p:spPr>
          <a:xfrm>
            <a:off x="7515295" y="2207096"/>
            <a:ext cx="224284" cy="224284"/>
          </a:xfrm>
          <a:prstGeom prst="rect">
            <a:avLst/>
          </a:prstGeom>
        </p:spPr>
      </p:pic>
      <p:sp>
        <p:nvSpPr>
          <p:cNvPr id="32" name="Rectángulo 31">
            <a:extLst>
              <a:ext uri="{FF2B5EF4-FFF2-40B4-BE49-F238E27FC236}">
                <a16:creationId xmlns:a16="http://schemas.microsoft.com/office/drawing/2014/main" id="{9F3D215A-82E6-4755-BEBD-592305A4FC96}"/>
              </a:ext>
            </a:extLst>
          </p:cNvPr>
          <p:cNvSpPr/>
          <p:nvPr/>
        </p:nvSpPr>
        <p:spPr>
          <a:xfrm>
            <a:off x="5937303" y="4025189"/>
            <a:ext cx="2322025" cy="31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9" name="Google Shape;504;p41">
            <a:extLst>
              <a:ext uri="{FF2B5EF4-FFF2-40B4-BE49-F238E27FC236}">
                <a16:creationId xmlns:a16="http://schemas.microsoft.com/office/drawing/2014/main" id="{E850B4EB-83D2-45E4-B59D-EAE264678762}"/>
              </a:ext>
            </a:extLst>
          </p:cNvPr>
          <p:cNvSpPr/>
          <p:nvPr/>
        </p:nvSpPr>
        <p:spPr>
          <a:xfrm>
            <a:off x="4889804" y="3329129"/>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R</a:t>
            </a:r>
            <a:endParaRPr b="1" i="0" dirty="0">
              <a:ln>
                <a:noFill/>
              </a:ln>
              <a:solidFill>
                <a:schemeClr val="lt1"/>
              </a:solidFill>
              <a:latin typeface="Dosis"/>
            </a:endParaRPr>
          </a:p>
        </p:txBody>
      </p:sp>
      <p:sp>
        <p:nvSpPr>
          <p:cNvPr id="40" name="Google Shape;505;p41">
            <a:extLst>
              <a:ext uri="{FF2B5EF4-FFF2-40B4-BE49-F238E27FC236}">
                <a16:creationId xmlns:a16="http://schemas.microsoft.com/office/drawing/2014/main" id="{1AF9CCD0-FCDE-44BF-847C-6BA02110C4B0}"/>
              </a:ext>
            </a:extLst>
          </p:cNvPr>
          <p:cNvSpPr/>
          <p:nvPr/>
        </p:nvSpPr>
        <p:spPr>
          <a:xfrm>
            <a:off x="4898375" y="2250068"/>
            <a:ext cx="539898" cy="455171"/>
          </a:xfrm>
          <a:prstGeom prst="rect">
            <a:avLst/>
          </a:prstGeom>
        </p:spPr>
        <p:txBody>
          <a:bodyPr>
            <a:prstTxWarp prst="textPlain">
              <a:avLst/>
            </a:prstTxWarp>
          </a:bodyPr>
          <a:lstStyle/>
          <a:p>
            <a:pPr lvl="0" algn="ctr"/>
            <a:r>
              <a:rPr lang="es-MX" b="1" dirty="0">
                <a:solidFill>
                  <a:schemeClr val="lt1"/>
                </a:solidFill>
                <a:latin typeface="Dosis"/>
              </a:rPr>
              <a:t>RS</a:t>
            </a:r>
            <a:endParaRPr b="1" i="0" dirty="0">
              <a:ln>
                <a:noFill/>
              </a:ln>
              <a:solidFill>
                <a:schemeClr val="lt1"/>
              </a:solidFill>
              <a:latin typeface="Dosis"/>
            </a:endParaRPr>
          </a:p>
        </p:txBody>
      </p:sp>
      <p:grpSp>
        <p:nvGrpSpPr>
          <p:cNvPr id="45" name="Grupo 44">
            <a:extLst>
              <a:ext uri="{FF2B5EF4-FFF2-40B4-BE49-F238E27FC236}">
                <a16:creationId xmlns:a16="http://schemas.microsoft.com/office/drawing/2014/main" id="{1119D64B-1E4F-46D4-A13B-9122B6A7259C}"/>
              </a:ext>
            </a:extLst>
          </p:cNvPr>
          <p:cNvGrpSpPr/>
          <p:nvPr/>
        </p:nvGrpSpPr>
        <p:grpSpPr>
          <a:xfrm>
            <a:off x="6296097" y="3270120"/>
            <a:ext cx="1785947" cy="1090328"/>
            <a:chOff x="5696188" y="1624577"/>
            <a:chExt cx="2512224" cy="1578386"/>
          </a:xfrm>
          <a:noFill/>
        </p:grpSpPr>
        <p:pic>
          <p:nvPicPr>
            <p:cNvPr id="46" name="Imagen 45">
              <a:extLst>
                <a:ext uri="{FF2B5EF4-FFF2-40B4-BE49-F238E27FC236}">
                  <a16:creationId xmlns:a16="http://schemas.microsoft.com/office/drawing/2014/main" id="{7BF10629-D1FD-48D5-AD36-BBD052BEF16D}"/>
                </a:ext>
              </a:extLst>
            </p:cNvPr>
            <p:cNvPicPr>
              <a:picLocks noChangeAspect="1"/>
            </p:cNvPicPr>
            <p:nvPr/>
          </p:nvPicPr>
          <p:blipFill>
            <a:blip r:embed="rId6"/>
            <a:stretch>
              <a:fillRect/>
            </a:stretch>
          </p:blipFill>
          <p:spPr>
            <a:xfrm>
              <a:off x="6102708" y="1624577"/>
              <a:ext cx="1541160" cy="1035107"/>
            </a:xfrm>
            <a:prstGeom prst="rect">
              <a:avLst/>
            </a:prstGeom>
            <a:grpFill/>
          </p:spPr>
        </p:pic>
        <p:grpSp>
          <p:nvGrpSpPr>
            <p:cNvPr id="47" name="Grupo 46">
              <a:extLst>
                <a:ext uri="{FF2B5EF4-FFF2-40B4-BE49-F238E27FC236}">
                  <a16:creationId xmlns:a16="http://schemas.microsoft.com/office/drawing/2014/main" id="{89DF6C6B-DEC4-433A-8DEB-8BE0E43803F2}"/>
                </a:ext>
              </a:extLst>
            </p:cNvPr>
            <p:cNvGrpSpPr/>
            <p:nvPr/>
          </p:nvGrpSpPr>
          <p:grpSpPr>
            <a:xfrm>
              <a:off x="5696188" y="2750697"/>
              <a:ext cx="2512224" cy="452266"/>
              <a:chOff x="5724764" y="2750697"/>
              <a:chExt cx="2512224" cy="452266"/>
            </a:xfrm>
            <a:grpFill/>
          </p:grpSpPr>
          <p:sp>
            <p:nvSpPr>
              <p:cNvPr id="48" name="Rectángulo 47">
                <a:extLst>
                  <a:ext uri="{FF2B5EF4-FFF2-40B4-BE49-F238E27FC236}">
                    <a16:creationId xmlns:a16="http://schemas.microsoft.com/office/drawing/2014/main" id="{D3E1ED03-F868-4444-8E03-ABBAF49468A9}"/>
                  </a:ext>
                </a:extLst>
              </p:cNvPr>
              <p:cNvSpPr/>
              <p:nvPr/>
            </p:nvSpPr>
            <p:spPr>
              <a:xfrm>
                <a:off x="5914963" y="2750697"/>
                <a:ext cx="2322025" cy="317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p>
            </p:txBody>
          </p:sp>
          <p:sp>
            <p:nvSpPr>
              <p:cNvPr id="49" name="CuadroTexto 48">
                <a:extLst>
                  <a:ext uri="{FF2B5EF4-FFF2-40B4-BE49-F238E27FC236}">
                    <a16:creationId xmlns:a16="http://schemas.microsoft.com/office/drawing/2014/main" id="{0662994C-25D2-4E2B-8E98-61F73296F012}"/>
                  </a:ext>
                </a:extLst>
              </p:cNvPr>
              <p:cNvSpPr txBox="1"/>
              <p:nvPr/>
            </p:nvSpPr>
            <p:spPr>
              <a:xfrm>
                <a:off x="5724764" y="2757417"/>
                <a:ext cx="2426463" cy="445546"/>
              </a:xfrm>
              <a:prstGeom prst="rect">
                <a:avLst/>
              </a:prstGeom>
              <a:grpFill/>
            </p:spPr>
            <p:txBody>
              <a:bodyPr wrap="square" rtlCol="0">
                <a:spAutoFit/>
              </a:bodyPr>
              <a:lstStyle/>
              <a:p>
                <a:pPr algn="ctr"/>
                <a:r>
                  <a:rPr lang="es-MX" sz="700" b="1" dirty="0">
                    <a:solidFill>
                      <a:srgbClr val="766C42"/>
                    </a:solidFill>
                    <a:latin typeface="Montserrat" pitchFamily="2" charset="77"/>
                  </a:rPr>
                  <a:t>https://www.cnsf.gob.mx/cnsf/revista/sitePages/home.aspx</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4" y="5598"/>
            <a:ext cx="4591871"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Tipo de seguro</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130491"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Tipo de Seguro</a:t>
            </a:r>
            <a:r>
              <a:rPr lang="es-MX" sz="2000" dirty="0"/>
              <a:t>.</a:t>
            </a:r>
          </a:p>
          <a:p>
            <a:pPr marL="76200">
              <a:spcBef>
                <a:spcPts val="600"/>
              </a:spcBef>
              <a:buSzPts val="2400"/>
            </a:pPr>
            <a:endParaRPr lang="es-MX" sz="2000" dirty="0"/>
          </a:p>
          <a:p>
            <a:pPr marL="76200">
              <a:spcBef>
                <a:spcPts val="600"/>
              </a:spcBef>
              <a:buSzPts val="2400"/>
            </a:pPr>
            <a:endParaRPr lang="es-MX" sz="2000" dirty="0"/>
          </a:p>
          <a:p>
            <a:pPr marL="76200">
              <a:spcBef>
                <a:spcPts val="600"/>
              </a:spcBef>
              <a:buSzPts val="2400"/>
            </a:pPr>
            <a:endParaRPr lang="es-MX" sz="2000" dirty="0"/>
          </a:p>
          <a:p>
            <a:pPr marL="76200">
              <a:spcBef>
                <a:spcPts val="600"/>
              </a:spcBef>
              <a:buSzPts val="2400"/>
            </a:pPr>
            <a:endParaRPr lang="es-MX" sz="2000" dirty="0"/>
          </a:p>
          <a:p>
            <a:pPr marL="419100" indent="-342900" algn="just">
              <a:spcBef>
                <a:spcPts val="600"/>
              </a:spcBef>
              <a:buSzPts val="2400"/>
              <a:buFont typeface="Arial" panose="020B0604020202020204" pitchFamily="34" charset="0"/>
              <a:buChar char="•"/>
            </a:pPr>
            <a:r>
              <a:rPr lang="es-MX" sz="1800" dirty="0"/>
              <a:t>Si el </a:t>
            </a:r>
            <a:r>
              <a:rPr lang="es-MX" sz="1800" b="1" dirty="0"/>
              <a:t>tipo de seguro</a:t>
            </a:r>
            <a:r>
              <a:rPr lang="es-MX" sz="1800" dirty="0"/>
              <a:t> es </a:t>
            </a:r>
            <a:r>
              <a:rPr lang="es-MX" sz="1800" b="1" dirty="0"/>
              <a:t>igual</a:t>
            </a:r>
            <a:r>
              <a:rPr lang="es-MX" sz="1800" dirty="0"/>
              <a:t> a 4 entonces el subtipo de seguro debe ser </a:t>
            </a:r>
            <a:r>
              <a:rPr lang="es-MX" sz="1800" b="1" dirty="0"/>
              <a:t>igual</a:t>
            </a:r>
            <a:r>
              <a:rPr lang="es-MX" sz="1800" dirty="0"/>
              <a:t> a indemnizatorio (clave 5).</a:t>
            </a:r>
            <a:endParaRPr lang="es-MX" dirty="0"/>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2" name="Tabla 31">
            <a:extLst>
              <a:ext uri="{FF2B5EF4-FFF2-40B4-BE49-F238E27FC236}">
                <a16:creationId xmlns:a16="http://schemas.microsoft.com/office/drawing/2014/main" id="{449ED5FB-72F6-4C7F-8270-797533E17975}"/>
              </a:ext>
            </a:extLst>
          </p:cNvPr>
          <p:cNvGraphicFramePr>
            <a:graphicFrameLocks noGrp="1"/>
          </p:cNvGraphicFramePr>
          <p:nvPr>
            <p:extLst>
              <p:ext uri="{D42A27DB-BD31-4B8C-83A1-F6EECF244321}">
                <p14:modId xmlns:p14="http://schemas.microsoft.com/office/powerpoint/2010/main" val="2125276809"/>
              </p:ext>
            </p:extLst>
          </p:nvPr>
        </p:nvGraphicFramePr>
        <p:xfrm>
          <a:off x="1832283" y="2270503"/>
          <a:ext cx="2941196" cy="1360699"/>
        </p:xfrm>
        <a:graphic>
          <a:graphicData uri="http://schemas.openxmlformats.org/drawingml/2006/table">
            <a:tbl>
              <a:tblPr>
                <a:tableStyleId>{E8B1032C-EA38-4F05-BA0D-38AFFFC7BED3}</a:tableStyleId>
              </a:tblPr>
              <a:tblGrid>
                <a:gridCol w="802429">
                  <a:extLst>
                    <a:ext uri="{9D8B030D-6E8A-4147-A177-3AD203B41FA5}">
                      <a16:colId xmlns:a16="http://schemas.microsoft.com/office/drawing/2014/main" val="882381814"/>
                    </a:ext>
                  </a:extLst>
                </a:gridCol>
                <a:gridCol w="2138767">
                  <a:extLst>
                    <a:ext uri="{9D8B030D-6E8A-4147-A177-3AD203B41FA5}">
                      <a16:colId xmlns:a16="http://schemas.microsoft.com/office/drawing/2014/main" val="4286765450"/>
                    </a:ext>
                  </a:extLst>
                </a:gridCol>
              </a:tblGrid>
              <a:tr h="245563">
                <a:tc>
                  <a:txBody>
                    <a:bodyPr/>
                    <a:lstStyle/>
                    <a:p>
                      <a:pPr indent="182880" algn="ctr">
                        <a:lnSpc>
                          <a:spcPts val="1240"/>
                        </a:lnSpc>
                        <a:spcAft>
                          <a:spcPts val="505"/>
                        </a:spcAft>
                      </a:pPr>
                      <a:r>
                        <a:rPr lang="es-ES" sz="950" b="0" dirty="0">
                          <a:solidFill>
                            <a:srgbClr val="000000"/>
                          </a:solidFill>
                          <a:effectLst/>
                          <a:latin typeface="Soberana Sans" panose="02000000000000000000" pitchFamily="50" charset="0"/>
                          <a:ea typeface="Times New Roman" panose="02020603050405020304" pitchFamily="18" charset="0"/>
                        </a:rPr>
                        <a:t>Clave</a:t>
                      </a:r>
                      <a:endParaRPr lang="es-MX" sz="900" b="0" dirty="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tc>
                  <a:txBody>
                    <a:bodyPr/>
                    <a:lstStyle/>
                    <a:p>
                      <a:pPr indent="182880" algn="ctr">
                        <a:lnSpc>
                          <a:spcPts val="1240"/>
                        </a:lnSpc>
                        <a:spcAft>
                          <a:spcPts val="505"/>
                        </a:spcAft>
                      </a:pPr>
                      <a:r>
                        <a:rPr lang="es-ES" sz="950" b="0">
                          <a:solidFill>
                            <a:srgbClr val="000000"/>
                          </a:solidFill>
                          <a:effectLst/>
                          <a:latin typeface="Soberana Sans" panose="02000000000000000000" pitchFamily="50" charset="0"/>
                          <a:ea typeface="Times New Roman" panose="02020603050405020304" pitchFamily="18" charset="0"/>
                        </a:rPr>
                        <a:t>Tipo de Seguro</a:t>
                      </a:r>
                      <a:endParaRPr lang="es-MX" sz="900" b="0">
                        <a:solidFill>
                          <a:srgbClr val="000000"/>
                        </a:solidFill>
                        <a:effectLst/>
                        <a:latin typeface="Arial" panose="020B0604020202020204" pitchFamily="34" charset="0"/>
                        <a:ea typeface="Times New Roman" panose="02020603050405020304" pitchFamily="18" charset="0"/>
                      </a:endParaRPr>
                    </a:p>
                  </a:txBody>
                  <a:tcPr marL="44450" marR="44450"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algn="ctr"/>
                      <a:r>
                        <a:rPr lang="es-ES" sz="950" b="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1</a:t>
                      </a:r>
                      <a:endParaRPr lang="es-MX" sz="1200" b="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es-ES" sz="950" b="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GM Plan Limitado</a:t>
                      </a:r>
                      <a:endParaRPr lang="es-MX" sz="1200" b="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3690998"/>
                  </a:ext>
                </a:extLst>
              </a:tr>
              <a:tr h="278784">
                <a:tc>
                  <a:txBody>
                    <a:bodyPr/>
                    <a:lstStyle/>
                    <a:p>
                      <a:pPr algn="ctr"/>
                      <a:r>
                        <a:rPr lang="es-ES" sz="950" b="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2</a:t>
                      </a:r>
                      <a:endParaRPr lang="es-MX" sz="1200" b="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es-ES" sz="950" b="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GM Plan Amplio</a:t>
                      </a:r>
                      <a:endParaRPr lang="es-MX" sz="1200" b="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13850085"/>
                  </a:ext>
                </a:extLst>
              </a:tr>
              <a:tr h="278784">
                <a:tc>
                  <a:txBody>
                    <a:bodyPr/>
                    <a:lstStyle/>
                    <a:p>
                      <a:pPr algn="ctr"/>
                      <a:r>
                        <a:rPr lang="es-ES" sz="950" b="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3</a:t>
                      </a:r>
                      <a:endParaRPr lang="es-MX" sz="1200" b="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es-ES" sz="950" b="0"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rPr>
                        <a:t>GM Plan Internacional</a:t>
                      </a:r>
                      <a:endParaRPr lang="es-MX" sz="1200" b="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704885572"/>
                  </a:ext>
                </a:extLst>
              </a:tr>
              <a:tr h="278784">
                <a:tc>
                  <a:txBody>
                    <a:bodyPr/>
                    <a:lstStyle/>
                    <a:p>
                      <a:pPr marR="0" algn="ctr" rtl="0">
                        <a:lnSpc>
                          <a:spcPct val="100000"/>
                        </a:lnSpc>
                        <a:spcBef>
                          <a:spcPts val="0"/>
                        </a:spcBef>
                        <a:spcAft>
                          <a:spcPts val="0"/>
                        </a:spcAft>
                        <a:buClr>
                          <a:srgbClr val="000000"/>
                        </a:buClr>
                        <a:buFont typeface="Arial"/>
                      </a:pPr>
                      <a:r>
                        <a:rPr lang="es-ES" sz="950" b="0" i="0" u="none" strike="noStrike" cap="none"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sym typeface="Arial"/>
                        </a:rPr>
                        <a:t>4</a:t>
                      </a:r>
                      <a:endParaRPr lang="es-MX" sz="950" b="0" i="0" u="none" strike="noStrike" cap="none"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sym typeface="Arial"/>
                      </a:endParaRPr>
                    </a:p>
                  </a:txBody>
                  <a:tcPr marL="44450" marR="44450" marT="0" marB="0"/>
                </a:tc>
                <a:tc>
                  <a:txBody>
                    <a:bodyPr/>
                    <a:lstStyle/>
                    <a:p>
                      <a:pPr marR="0" algn="l" rtl="0">
                        <a:lnSpc>
                          <a:spcPct val="100000"/>
                        </a:lnSpc>
                        <a:spcBef>
                          <a:spcPts val="0"/>
                        </a:spcBef>
                        <a:spcAft>
                          <a:spcPts val="0"/>
                        </a:spcAft>
                        <a:buClr>
                          <a:srgbClr val="000000"/>
                        </a:buClr>
                        <a:buFont typeface="Arial"/>
                      </a:pPr>
                      <a:r>
                        <a:rPr lang="es-ES" sz="950" b="0" i="0" u="none" strike="noStrike" cap="none"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sym typeface="Arial"/>
                        </a:rPr>
                        <a:t>GM Indemnizatorios</a:t>
                      </a:r>
                      <a:endParaRPr lang="es-MX" sz="950" b="0" i="0" u="none" strike="noStrike" cap="none" dirty="0">
                        <a:solidFill>
                          <a:srgbClr val="000000"/>
                        </a:solidFill>
                        <a:effectLst/>
                        <a:latin typeface="Soberana Sans" panose="02000000000000000000" pitchFamily="50" charset="0"/>
                        <a:ea typeface="Times New Roman" panose="02020603050405020304" pitchFamily="18" charset="0"/>
                        <a:cs typeface="Arial" panose="020B0604020202020204" pitchFamily="34" charset="0"/>
                        <a:sym typeface="Arial"/>
                      </a:endParaRPr>
                    </a:p>
                  </a:txBody>
                  <a:tcPr marL="44450" marR="44450" marT="0" marB="0"/>
                </a:tc>
                <a:extLst>
                  <a:ext uri="{0D108BD9-81ED-4DB2-BD59-A6C34878D82A}">
                    <a16:rowId xmlns:a16="http://schemas.microsoft.com/office/drawing/2014/main" val="3711423098"/>
                  </a:ext>
                </a:extLst>
              </a:tr>
            </a:tbl>
          </a:graphicData>
        </a:graphic>
      </p:graphicFrame>
    </p:spTree>
    <p:extLst>
      <p:ext uri="{BB962C8B-B14F-4D97-AF65-F5344CB8AC3E}">
        <p14:creationId xmlns:p14="http://schemas.microsoft.com/office/powerpoint/2010/main" val="287743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132" name="Google Shape;132;p18"/>
          <p:cNvGrpSpPr/>
          <p:nvPr/>
        </p:nvGrpSpPr>
        <p:grpSpPr>
          <a:xfrm>
            <a:off x="6228674" y="417731"/>
            <a:ext cx="2120985" cy="4361089"/>
            <a:chOff x="5160100" y="1609475"/>
            <a:chExt cx="975300" cy="2005375"/>
          </a:xfrm>
        </p:grpSpPr>
        <p:sp>
          <p:nvSpPr>
            <p:cNvPr id="133" name="Google Shape;133;p18"/>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8"/>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 name="Google Shape;135;p18"/>
          <p:cNvSpPr/>
          <p:nvPr/>
        </p:nvSpPr>
        <p:spPr>
          <a:xfrm rot="4499367">
            <a:off x="7747457" y="360028"/>
            <a:ext cx="881478" cy="864587"/>
          </a:xfrm>
          <a:prstGeom prst="wedgeEllipseCallout">
            <a:avLst>
              <a:gd name="adj1" fmla="val -20833"/>
              <a:gd name="adj2" fmla="val 62500"/>
            </a:avLst>
          </a:prstGeom>
          <a:solidFill>
            <a:srgbClr val="A9D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rot="2700000">
            <a:off x="5960306" y="1072527"/>
            <a:ext cx="669489" cy="669489"/>
          </a:xfrm>
          <a:prstGeom prst="teardrop">
            <a:avLst>
              <a:gd name="adj" fmla="val 100000"/>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8"/>
          <p:cNvSpPr/>
          <p:nvPr/>
        </p:nvSpPr>
        <p:spPr>
          <a:xfrm rot="-2700000" flipH="1">
            <a:off x="8080441" y="1403871"/>
            <a:ext cx="669489" cy="669489"/>
          </a:xfrm>
          <a:prstGeom prst="teardrop">
            <a:avLst>
              <a:gd name="adj" fmla="val 100000"/>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18"/>
          <p:cNvGrpSpPr/>
          <p:nvPr/>
        </p:nvGrpSpPr>
        <p:grpSpPr>
          <a:xfrm>
            <a:off x="8254980" y="1578422"/>
            <a:ext cx="320399" cy="320378"/>
            <a:chOff x="1951075" y="2333250"/>
            <a:chExt cx="381200" cy="381175"/>
          </a:xfrm>
        </p:grpSpPr>
        <p:sp>
          <p:nvSpPr>
            <p:cNvPr id="139" name="Google Shape;139;p18"/>
            <p:cNvSpPr/>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0" name="Google Shape;140;p18"/>
            <p:cNvSpPr/>
            <p:nvPr/>
          </p:nvSpPr>
          <p:spPr>
            <a:xfrm>
              <a:off x="2197675" y="2503125"/>
              <a:ext cx="43875" cy="47525"/>
            </a:xfrm>
            <a:custGeom>
              <a:avLst/>
              <a:gdLst/>
              <a:ahLst/>
              <a:cxnLst/>
              <a:rect l="l" t="t" r="r" b="b"/>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1" name="Google Shape;141;p18"/>
            <p:cNvSpPr/>
            <p:nvPr/>
          </p:nvSpPr>
          <p:spPr>
            <a:xfrm>
              <a:off x="20418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18"/>
            <p:cNvSpPr/>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143" name="Google Shape;143;p18"/>
          <p:cNvGrpSpPr/>
          <p:nvPr/>
        </p:nvGrpSpPr>
        <p:grpSpPr>
          <a:xfrm>
            <a:off x="6134870" y="1247078"/>
            <a:ext cx="320378" cy="320378"/>
            <a:chOff x="1278900" y="2333250"/>
            <a:chExt cx="381175" cy="381175"/>
          </a:xfrm>
        </p:grpSpPr>
        <p:sp>
          <p:nvSpPr>
            <p:cNvPr id="144" name="Google Shape;144;p18"/>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8"/>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8"/>
          <p:cNvGrpSpPr/>
          <p:nvPr/>
        </p:nvGrpSpPr>
        <p:grpSpPr>
          <a:xfrm>
            <a:off x="7905968" y="636609"/>
            <a:ext cx="563866" cy="311792"/>
            <a:chOff x="531800" y="5071350"/>
            <a:chExt cx="529750" cy="292900"/>
          </a:xfrm>
        </p:grpSpPr>
        <p:sp>
          <p:nvSpPr>
            <p:cNvPr id="149" name="Google Shape;149;p18"/>
            <p:cNvSpPr/>
            <p:nvPr/>
          </p:nvSpPr>
          <p:spPr>
            <a:xfrm>
              <a:off x="632875" y="5077450"/>
              <a:ext cx="272200" cy="185725"/>
            </a:xfrm>
            <a:custGeom>
              <a:avLst/>
              <a:gdLst/>
              <a:ahLst/>
              <a:cxnLst/>
              <a:rect l="l" t="t" r="r" b="b"/>
              <a:pathLst>
                <a:path w="10888" h="7429" fill="none" extrusionOk="0">
                  <a:moveTo>
                    <a:pt x="2947" y="0"/>
                  </a:moveTo>
                  <a:lnTo>
                    <a:pt x="6406" y="7428"/>
                  </a:lnTo>
                  <a:lnTo>
                    <a:pt x="10887" y="2314"/>
                  </a:lnTo>
                  <a:lnTo>
                    <a:pt x="4019" y="2314"/>
                  </a:lnTo>
                  <a:lnTo>
                    <a:pt x="0" y="7428"/>
                  </a:lnTo>
                  <a:lnTo>
                    <a:pt x="6406" y="7428"/>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p:nvPr/>
          </p:nvSpPr>
          <p:spPr>
            <a:xfrm>
              <a:off x="886175" y="5071350"/>
              <a:ext cx="74300" cy="191825"/>
            </a:xfrm>
            <a:custGeom>
              <a:avLst/>
              <a:gdLst/>
              <a:ahLst/>
              <a:cxnLst/>
              <a:rect l="l" t="t" r="r" b="b"/>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a:off x="531800" y="5162075"/>
              <a:ext cx="202175" cy="202175"/>
            </a:xfrm>
            <a:custGeom>
              <a:avLst/>
              <a:gdLst/>
              <a:ahLst/>
              <a:cxnLst/>
              <a:rect l="l" t="t" r="r" b="b"/>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859375" y="5162075"/>
              <a:ext cx="202175" cy="202175"/>
            </a:xfrm>
            <a:custGeom>
              <a:avLst/>
              <a:gdLst/>
              <a:ahLst/>
              <a:cxnLst/>
              <a:rect l="l" t="t" r="r" b="b"/>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a:off x="676100" y="5071350"/>
              <a:ext cx="86500" cy="7325"/>
            </a:xfrm>
            <a:custGeom>
              <a:avLst/>
              <a:gdLst/>
              <a:ahLst/>
              <a:cxnLst/>
              <a:rect l="l" t="t" r="r" b="b"/>
              <a:pathLst>
                <a:path w="3460" h="293" fill="none" extrusionOk="0">
                  <a:moveTo>
                    <a:pt x="1" y="1"/>
                  </a:moveTo>
                  <a:lnTo>
                    <a:pt x="3459" y="293"/>
                  </a:lnTo>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8"/>
            <p:cNvSpPr/>
            <p:nvPr/>
          </p:nvSpPr>
          <p:spPr>
            <a:xfrm>
              <a:off x="941575" y="5244275"/>
              <a:ext cx="37175" cy="37175"/>
            </a:xfrm>
            <a:custGeom>
              <a:avLst/>
              <a:gdLst/>
              <a:ahLst/>
              <a:cxnLst/>
              <a:rect l="l" t="t" r="r" b="b"/>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614600" y="5244275"/>
              <a:ext cx="37175" cy="37175"/>
            </a:xfrm>
            <a:custGeom>
              <a:avLst/>
              <a:gdLst/>
              <a:ahLst/>
              <a:cxnLst/>
              <a:rect l="l" t="t" r="r" b="b"/>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9050" cap="rnd" cmpd="sng">
              <a:solidFill>
                <a:srgbClr val="4156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18"/>
          <p:cNvSpPr/>
          <p:nvPr/>
        </p:nvSpPr>
        <p:spPr>
          <a:xfrm>
            <a:off x="7390350" y="1536450"/>
            <a:ext cx="176100" cy="154200"/>
          </a:xfrm>
          <a:prstGeom prst="heart">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1;p17">
            <a:extLst>
              <a:ext uri="{FF2B5EF4-FFF2-40B4-BE49-F238E27FC236}">
                <a16:creationId xmlns:a16="http://schemas.microsoft.com/office/drawing/2014/main" id="{028CB794-E2E1-4693-A296-40BB78AF23B0}"/>
              </a:ext>
            </a:extLst>
          </p:cNvPr>
          <p:cNvSpPr txBox="1">
            <a:spLocks/>
          </p:cNvSpPr>
          <p:nvPr/>
        </p:nvSpPr>
        <p:spPr>
          <a:xfrm>
            <a:off x="844425" y="5598"/>
            <a:ext cx="3552600" cy="11400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2"/>
              </a:buClr>
              <a:buSzPts val="2400"/>
            </a:pPr>
            <a:r>
              <a:rPr lang="es-MX" sz="4800" b="1" dirty="0">
                <a:solidFill>
                  <a:schemeClr val="dk2"/>
                </a:solidFill>
                <a:latin typeface="Dosis"/>
                <a:sym typeface="Dosis"/>
              </a:rPr>
              <a:t>Moneda</a:t>
            </a:r>
          </a:p>
        </p:txBody>
      </p:sp>
      <p:sp>
        <p:nvSpPr>
          <p:cNvPr id="31" name="Google Shape;112;p17">
            <a:extLst>
              <a:ext uri="{FF2B5EF4-FFF2-40B4-BE49-F238E27FC236}">
                <a16:creationId xmlns:a16="http://schemas.microsoft.com/office/drawing/2014/main" id="{6B501192-A0B0-4160-8855-D05E6DECF71D}"/>
              </a:ext>
            </a:extLst>
          </p:cNvPr>
          <p:cNvSpPr txBox="1">
            <a:spLocks/>
          </p:cNvSpPr>
          <p:nvPr/>
        </p:nvSpPr>
        <p:spPr>
          <a:xfrm>
            <a:off x="769268" y="1337659"/>
            <a:ext cx="5130491" cy="3387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spcBef>
                <a:spcPts val="600"/>
              </a:spcBef>
              <a:buSzPts val="2400"/>
            </a:pPr>
            <a:r>
              <a:rPr lang="es-MX" sz="2000" dirty="0"/>
              <a:t>El valor de la variable debe estar en el catálogo de </a:t>
            </a:r>
            <a:r>
              <a:rPr lang="es-MX" sz="2000" b="1" dirty="0"/>
              <a:t>Moneda</a:t>
            </a:r>
            <a:r>
              <a:rPr lang="es-MX" sz="2000" dirty="0"/>
              <a:t>.</a:t>
            </a:r>
          </a:p>
        </p:txBody>
      </p:sp>
      <p:sp>
        <p:nvSpPr>
          <p:cNvPr id="33" name="Google Shape;112;p17">
            <a:extLst>
              <a:ext uri="{FF2B5EF4-FFF2-40B4-BE49-F238E27FC236}">
                <a16:creationId xmlns:a16="http://schemas.microsoft.com/office/drawing/2014/main" id="{B7B9954E-9EDD-4455-96C7-1F011A7C3ADC}"/>
              </a:ext>
            </a:extLst>
          </p:cNvPr>
          <p:cNvSpPr txBox="1">
            <a:spLocks/>
          </p:cNvSpPr>
          <p:nvPr/>
        </p:nvSpPr>
        <p:spPr>
          <a:xfrm>
            <a:off x="6400799" y="2926393"/>
            <a:ext cx="1753644" cy="1570450"/>
          </a:xfrm>
          <a:prstGeom prst="rect">
            <a:avLst/>
          </a:prstGeom>
          <a:solidFill>
            <a:schemeClr val="bg1"/>
          </a:solidFill>
          <a:ln>
            <a:solidFill>
              <a:srgbClr val="0DB7C4"/>
            </a:solidFill>
            <a:prstDash val="sysDash"/>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Clr>
                <a:srgbClr val="000000"/>
              </a:buClr>
              <a:buNone/>
            </a:pPr>
            <a:r>
              <a:rPr lang="es-MX" sz="1600" dirty="0">
                <a:solidFill>
                  <a:srgbClr val="000000"/>
                </a:solidFill>
                <a:latin typeface="Arial"/>
                <a:cs typeface="Arial"/>
                <a:sym typeface="Arial"/>
              </a:rPr>
              <a:t>Aplica para:</a:t>
            </a:r>
          </a:p>
          <a:p>
            <a:pPr algn="ctr">
              <a:buClr>
                <a:srgbClr val="000000"/>
              </a:buClr>
              <a:buFont typeface="Arial"/>
              <a:buChar char="▹"/>
            </a:pPr>
            <a:endParaRPr lang="es-MX" sz="1600" dirty="0">
              <a:solidFill>
                <a:srgbClr val="000000"/>
              </a:solidFill>
              <a:latin typeface="Arial"/>
              <a:cs typeface="Arial"/>
              <a:sym typeface="Arial"/>
            </a:endParaRPr>
          </a:p>
          <a:p>
            <a:pPr marL="76200" indent="0" algn="ctr">
              <a:buClr>
                <a:srgbClr val="000000"/>
              </a:buClr>
              <a:buNone/>
            </a:pPr>
            <a:r>
              <a:rPr lang="es-MX" sz="1600" dirty="0">
                <a:solidFill>
                  <a:srgbClr val="000000"/>
                </a:solidFill>
                <a:latin typeface="Arial"/>
                <a:cs typeface="Arial"/>
                <a:sym typeface="Arial"/>
              </a:rPr>
              <a:t>GM Colectivo</a:t>
            </a:r>
          </a:p>
          <a:p>
            <a:pPr marL="76200" indent="0" algn="ctr">
              <a:buClr>
                <a:srgbClr val="000000"/>
              </a:buClr>
              <a:buNone/>
            </a:pPr>
            <a:r>
              <a:rPr lang="es-MX" sz="1600" dirty="0">
                <a:solidFill>
                  <a:srgbClr val="000000"/>
                </a:solidFill>
                <a:latin typeface="Arial"/>
                <a:cs typeface="Arial"/>
                <a:sym typeface="Arial"/>
              </a:rPr>
              <a:t>GM Individual</a:t>
            </a:r>
          </a:p>
        </p:txBody>
      </p:sp>
      <p:graphicFrame>
        <p:nvGraphicFramePr>
          <p:cNvPr id="32" name="Tabla 31">
            <a:extLst>
              <a:ext uri="{FF2B5EF4-FFF2-40B4-BE49-F238E27FC236}">
                <a16:creationId xmlns:a16="http://schemas.microsoft.com/office/drawing/2014/main" id="{449ED5FB-72F6-4C7F-8270-797533E17975}"/>
              </a:ext>
            </a:extLst>
          </p:cNvPr>
          <p:cNvGraphicFramePr>
            <a:graphicFrameLocks noGrp="1"/>
          </p:cNvGraphicFramePr>
          <p:nvPr>
            <p:extLst>
              <p:ext uri="{D42A27DB-BD31-4B8C-83A1-F6EECF244321}">
                <p14:modId xmlns:p14="http://schemas.microsoft.com/office/powerpoint/2010/main" val="2971079877"/>
              </p:ext>
            </p:extLst>
          </p:nvPr>
        </p:nvGraphicFramePr>
        <p:xfrm>
          <a:off x="1855000" y="2747239"/>
          <a:ext cx="2643477" cy="1115136"/>
        </p:xfrm>
        <a:graphic>
          <a:graphicData uri="http://schemas.openxmlformats.org/drawingml/2006/table">
            <a:tbl>
              <a:tblPr>
                <a:tableStyleId>{E8B1032C-EA38-4F05-BA0D-38AFFFC7BED3}</a:tableStyleId>
              </a:tblPr>
              <a:tblGrid>
                <a:gridCol w="1230932">
                  <a:extLst>
                    <a:ext uri="{9D8B030D-6E8A-4147-A177-3AD203B41FA5}">
                      <a16:colId xmlns:a16="http://schemas.microsoft.com/office/drawing/2014/main" val="882381814"/>
                    </a:ext>
                  </a:extLst>
                </a:gridCol>
                <a:gridCol w="1412545">
                  <a:extLst>
                    <a:ext uri="{9D8B030D-6E8A-4147-A177-3AD203B41FA5}">
                      <a16:colId xmlns:a16="http://schemas.microsoft.com/office/drawing/2014/main" val="4286765450"/>
                    </a:ext>
                  </a:extLst>
                </a:gridCol>
              </a:tblGrid>
              <a:tr h="278784">
                <a:tc>
                  <a:txBody>
                    <a:bodyPr/>
                    <a:lstStyle/>
                    <a:p>
                      <a:pPr marL="0" indent="0" algn="ctr">
                        <a:lnSpc>
                          <a:spcPts val="1380"/>
                        </a:lnSpc>
                        <a:spcBef>
                          <a:spcPts val="100"/>
                        </a:spcBef>
                        <a:spcAft>
                          <a:spcPts val="100"/>
                        </a:spcAft>
                      </a:pPr>
                      <a:r>
                        <a:rPr lang="es-ES" sz="1400" b="1" dirty="0">
                          <a:solidFill>
                            <a:srgbClr val="000000"/>
                          </a:solidFill>
                          <a:effectLst/>
                        </a:rPr>
                        <a:t>Clave</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solidFill>
                      <a:schemeClr val="bg2">
                        <a:lumMod val="40000"/>
                        <a:lumOff val="60000"/>
                      </a:schemeClr>
                    </a:solidFill>
                  </a:tcPr>
                </a:tc>
                <a:tc>
                  <a:txBody>
                    <a:bodyPr/>
                    <a:lstStyle/>
                    <a:p>
                      <a:pPr indent="182880" algn="ctr">
                        <a:lnSpc>
                          <a:spcPts val="1380"/>
                        </a:lnSpc>
                        <a:spcBef>
                          <a:spcPts val="100"/>
                        </a:spcBef>
                        <a:spcAft>
                          <a:spcPts val="100"/>
                        </a:spcAft>
                      </a:pPr>
                      <a:r>
                        <a:rPr lang="es-ES" sz="1400" b="1" dirty="0">
                          <a:solidFill>
                            <a:srgbClr val="000000"/>
                          </a:solidFill>
                          <a:effectLst/>
                        </a:rPr>
                        <a:t>Moneda</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solidFill>
                      <a:schemeClr val="bg2">
                        <a:lumMod val="40000"/>
                        <a:lumOff val="60000"/>
                      </a:schemeClr>
                    </a:solidFill>
                  </a:tcPr>
                </a:tc>
                <a:extLst>
                  <a:ext uri="{0D108BD9-81ED-4DB2-BD59-A6C34878D82A}">
                    <a16:rowId xmlns:a16="http://schemas.microsoft.com/office/drawing/2014/main" val="2163947527"/>
                  </a:ext>
                </a:extLst>
              </a:tr>
              <a:tr h="278784">
                <a:tc>
                  <a:txBody>
                    <a:bodyPr/>
                    <a:lstStyle/>
                    <a:p>
                      <a:pPr indent="182880" algn="ctr">
                        <a:lnSpc>
                          <a:spcPts val="1380"/>
                        </a:lnSpc>
                        <a:spcBef>
                          <a:spcPts val="100"/>
                        </a:spcBef>
                        <a:spcAft>
                          <a:spcPts val="100"/>
                        </a:spcAft>
                      </a:pPr>
                      <a:r>
                        <a:rPr lang="es-ES" sz="1400" dirty="0">
                          <a:solidFill>
                            <a:srgbClr val="000000"/>
                          </a:solidFill>
                          <a:effectLst/>
                        </a:rPr>
                        <a:t>10</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solidFill>
                            <a:srgbClr val="000000"/>
                          </a:solidFill>
                          <a:effectLst/>
                        </a:rPr>
                        <a:t>Nacional</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213690998"/>
                  </a:ext>
                </a:extLst>
              </a:tr>
              <a:tr h="278784">
                <a:tc>
                  <a:txBody>
                    <a:bodyPr/>
                    <a:lstStyle/>
                    <a:p>
                      <a:pPr indent="182880" algn="ctr">
                        <a:lnSpc>
                          <a:spcPts val="1380"/>
                        </a:lnSpc>
                        <a:spcBef>
                          <a:spcPts val="100"/>
                        </a:spcBef>
                        <a:spcAft>
                          <a:spcPts val="100"/>
                        </a:spcAft>
                      </a:pPr>
                      <a:r>
                        <a:rPr lang="es-ES" sz="1400">
                          <a:solidFill>
                            <a:srgbClr val="000000"/>
                          </a:solidFill>
                          <a:effectLst/>
                        </a:rPr>
                        <a:t>20</a:t>
                      </a:r>
                      <a:endParaRPr lang="es-MX" sz="1400">
                        <a:solidFill>
                          <a:srgbClr val="000000"/>
                        </a:solidFill>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solidFill>
                            <a:srgbClr val="000000"/>
                          </a:solidFill>
                          <a:effectLst/>
                        </a:rPr>
                        <a:t>Extranjera</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2613850085"/>
                  </a:ext>
                </a:extLst>
              </a:tr>
              <a:tr h="278784">
                <a:tc>
                  <a:txBody>
                    <a:bodyPr/>
                    <a:lstStyle/>
                    <a:p>
                      <a:pPr indent="182880" algn="ctr">
                        <a:lnSpc>
                          <a:spcPts val="1380"/>
                        </a:lnSpc>
                        <a:spcBef>
                          <a:spcPts val="100"/>
                        </a:spcBef>
                        <a:spcAft>
                          <a:spcPts val="100"/>
                        </a:spcAft>
                      </a:pPr>
                      <a:r>
                        <a:rPr lang="es-ES" sz="1400">
                          <a:solidFill>
                            <a:srgbClr val="000000"/>
                          </a:solidFill>
                          <a:effectLst/>
                        </a:rPr>
                        <a:t>30</a:t>
                      </a:r>
                      <a:endParaRPr lang="es-MX" sz="1400">
                        <a:solidFill>
                          <a:srgbClr val="000000"/>
                        </a:solidFill>
                        <a:effectLst/>
                        <a:latin typeface="Arial" panose="020B0604020202020204" pitchFamily="34" charset="0"/>
                        <a:ea typeface="Times New Roman" panose="02020603050405020304" pitchFamily="18" charset="0"/>
                      </a:endParaRPr>
                    </a:p>
                  </a:txBody>
                  <a:tcPr marL="45720" marR="45720" marT="0" marB="0" anchor="ctr"/>
                </a:tc>
                <a:tc>
                  <a:txBody>
                    <a:bodyPr/>
                    <a:lstStyle/>
                    <a:p>
                      <a:pPr indent="182880" algn="just">
                        <a:lnSpc>
                          <a:spcPts val="1380"/>
                        </a:lnSpc>
                        <a:spcBef>
                          <a:spcPts val="100"/>
                        </a:spcBef>
                        <a:spcAft>
                          <a:spcPts val="100"/>
                        </a:spcAft>
                      </a:pPr>
                      <a:r>
                        <a:rPr lang="es-ES" sz="1400" dirty="0">
                          <a:solidFill>
                            <a:srgbClr val="000000"/>
                          </a:solidFill>
                          <a:effectLst/>
                        </a:rPr>
                        <a:t>Indizada</a:t>
                      </a:r>
                      <a:endParaRPr lang="es-MX" sz="1400" dirty="0">
                        <a:solidFill>
                          <a:srgbClr val="000000"/>
                        </a:solidFill>
                        <a:effectLst/>
                        <a:latin typeface="Arial" panose="020B0604020202020204" pitchFamily="34" charset="0"/>
                        <a:ea typeface="Times New Roman" panose="02020603050405020304" pitchFamily="18" charset="0"/>
                      </a:endParaRPr>
                    </a:p>
                  </a:txBody>
                  <a:tcPr marL="45720" marR="45720" marT="0" marB="0" anchor="ctr"/>
                </a:tc>
                <a:extLst>
                  <a:ext uri="{0D108BD9-81ED-4DB2-BD59-A6C34878D82A}">
                    <a16:rowId xmlns:a16="http://schemas.microsoft.com/office/drawing/2014/main" val="704885572"/>
                  </a:ext>
                </a:extLst>
              </a:tr>
            </a:tbl>
          </a:graphicData>
        </a:graphic>
      </p:graphicFrame>
    </p:spTree>
    <p:extLst>
      <p:ext uri="{BB962C8B-B14F-4D97-AF65-F5344CB8AC3E}">
        <p14:creationId xmlns:p14="http://schemas.microsoft.com/office/powerpoint/2010/main" val="2514676984"/>
      </p:ext>
    </p:extLst>
  </p:cSld>
  <p:clrMapOvr>
    <a:masterClrMapping/>
  </p:clrMapOvr>
</p:sld>
</file>

<file path=ppt/theme/theme1.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echa xmlns="8a1bad36-d8b0-4cfa-9462-7c748c5ba06c">2021-10-13T05:00:00+00:00</Fecha>
    <Ejercicio xmlns="8a1bad36-d8b0-4cfa-9462-7c748c5ba06c">2021: Nueva Estructura Seguros (CUSF)</Ejercicio>
    <Orden xmlns="8a1bad36-d8b0-4cfa-9462-7c748c5ba06c">D</Orden>
    <_dlc_DocId xmlns="fbb82a6a-a961-4754-99c6-5e8b59674839">ZUWP26PT267V-208-549</_dlc_DocId>
    <_dlc_DocIdUrl xmlns="fbb82a6a-a961-4754-99c6-5e8b59674839">
      <Url>https://www.cnsf.gob.mx/Sistemas/_layouts/15/DocIdRedir.aspx?ID=ZUWP26PT267V-208-549</Url>
      <Description>ZUWP26PT267V-208-549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ED4201-7D3C-4348-B058-10152203246B}"/>
</file>

<file path=customXml/itemProps2.xml><?xml version="1.0" encoding="utf-8"?>
<ds:datastoreItem xmlns:ds="http://schemas.openxmlformats.org/officeDocument/2006/customXml" ds:itemID="{E988A9DA-AE79-4853-A7C5-F54D7639E417}"/>
</file>

<file path=customXml/itemProps3.xml><?xml version="1.0" encoding="utf-8"?>
<ds:datastoreItem xmlns:ds="http://schemas.openxmlformats.org/officeDocument/2006/customXml" ds:itemID="{20020B48-8E51-4166-ADDE-114C293F4B35}"/>
</file>

<file path=customXml/itemProps4.xml><?xml version="1.0" encoding="utf-8"?>
<ds:datastoreItem xmlns:ds="http://schemas.openxmlformats.org/officeDocument/2006/customXml" ds:itemID="{2CC383D1-31E0-4824-8C98-22DF8C616FB8}"/>
</file>

<file path=docProps/app.xml><?xml version="1.0" encoding="utf-8"?>
<Properties xmlns="http://schemas.openxmlformats.org/officeDocument/2006/extended-properties" xmlns:vt="http://schemas.openxmlformats.org/officeDocument/2006/docPropsVTypes">
  <TotalTime>5024</TotalTime>
  <Words>5501</Words>
  <Application>Microsoft Office PowerPoint</Application>
  <PresentationFormat>Presentación en pantalla (16:9)</PresentationFormat>
  <Paragraphs>1168</Paragraphs>
  <Slides>79</Slides>
  <Notes>79</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79</vt:i4>
      </vt:variant>
    </vt:vector>
  </HeadingPairs>
  <TitlesOfParts>
    <vt:vector size="88" baseType="lpstr">
      <vt:lpstr>Arial</vt:lpstr>
      <vt:lpstr>Montserrat</vt:lpstr>
      <vt:lpstr>Soberana Sans</vt:lpstr>
      <vt:lpstr>Times New Roman</vt:lpstr>
      <vt:lpstr>Dosis</vt:lpstr>
      <vt:lpstr>Inria Serif Light</vt:lpstr>
      <vt:lpstr>Source Sans Pro</vt:lpstr>
      <vt:lpstr>Calibri</vt:lpstr>
      <vt:lpstr>Cerimon template</vt:lpstr>
      <vt:lpstr>Taller sobre el Manual del Sistema Estadístico de los Seguros de Gastos Médicos</vt:lpstr>
      <vt:lpstr>Presentación de PowerPoint</vt:lpstr>
      <vt:lpstr>Presentación de PowerPoint</vt:lpstr>
      <vt:lpstr>Presentación de PowerPoint</vt:lpstr>
      <vt:lpstr>Datos Generales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Fecha de alta del certificado</vt:lpstr>
      <vt:lpstr>Fecha de baja del certificado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Año póliza</vt:lpstr>
      <vt:lpstr>Subtipo de seguro</vt:lpstr>
      <vt:lpstr>Modalidad de suma asegurada</vt:lpstr>
      <vt:lpstr>Presentación de PowerPoint</vt:lpstr>
      <vt:lpstr>Presentación de PowerPoint</vt:lpstr>
      <vt:lpstr>Presentación de PowerPoint</vt:lpstr>
      <vt:lpstr>Presentación de PowerPoint</vt:lpstr>
      <vt:lpstr>Presentación de PowerPoint</vt:lpstr>
      <vt:lpstr>Presentación de PowerPoint</vt:lpstr>
      <vt:lpstr>Emisión</vt:lpstr>
      <vt:lpstr>Cobertura</vt:lpstr>
      <vt:lpstr>Cobertura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Siniestros</vt:lpstr>
      <vt:lpstr>Número de póliza</vt:lpstr>
      <vt:lpstr>Número de siniestro</vt:lpstr>
      <vt:lpstr>Número de reclamación</vt:lpstr>
      <vt:lpstr>Fecha de ocurrencia del siniestro</vt:lpstr>
      <vt:lpstr>Fecha de ocurrencia del siniestro</vt:lpstr>
      <vt:lpstr>Fecha de ocurrencia del siniestro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 de gasto</vt:lpstr>
      <vt:lpstr>Presentación de PowerPoint</vt:lpstr>
      <vt:lpstr>Causa del siniestro</vt:lpstr>
      <vt:lpstr>Tipo de pago</vt:lpstr>
      <vt:lpstr>Presentación de PowerPoint</vt:lpstr>
      <vt:lpstr>Presentación de PowerPoint</vt:lpstr>
      <vt:lpstr>Presentación de PowerPoint</vt:lpstr>
      <vt:lpstr>Presentación de PowerPoint</vt:lpstr>
      <vt:lpstr>Presentación de PowerPoint</vt:lpstr>
      <vt:lpstr>Presentación de PowerPoint</vt:lpstr>
      <vt:lpstr>Monto de coaseguro</vt:lpstr>
      <vt:lpstr>Presentación de PowerPoint</vt:lpstr>
      <vt:lpstr>Monto recuperado de reaseguro</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sobre el Manual del Sistema Estadístico de los Seguros de Gastos Médicos</dc:title>
  <dc:creator>KARINA LUNA MARTINEZ</dc:creator>
  <cp:lastModifiedBy>RICARDO HUMBERTO SEVILLA AGUILAR</cp:lastModifiedBy>
  <cp:revision>309</cp:revision>
  <dcterms:modified xsi:type="dcterms:W3CDTF">2021-10-14T05:43:44Z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c0edae0f-afdf-45bb-b72a-275c1ec447aa</vt:lpwstr>
  </property>
</Properties>
</file>